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8"/>
  </p:notesMasterIdLst>
  <p:handoutMasterIdLst>
    <p:handoutMasterId r:id="rId49"/>
  </p:handoutMasterIdLst>
  <p:sldIdLst>
    <p:sldId id="256" r:id="rId2"/>
    <p:sldId id="405" r:id="rId3"/>
    <p:sldId id="428" r:id="rId4"/>
    <p:sldId id="410" r:id="rId5"/>
    <p:sldId id="407" r:id="rId6"/>
    <p:sldId id="443" r:id="rId7"/>
    <p:sldId id="458" r:id="rId8"/>
    <p:sldId id="445" r:id="rId9"/>
    <p:sldId id="461" r:id="rId10"/>
    <p:sldId id="459" r:id="rId11"/>
    <p:sldId id="411" r:id="rId12"/>
    <p:sldId id="460" r:id="rId13"/>
    <p:sldId id="409" r:id="rId14"/>
    <p:sldId id="413" r:id="rId15"/>
    <p:sldId id="414" r:id="rId16"/>
    <p:sldId id="447" r:id="rId17"/>
    <p:sldId id="449" r:id="rId18"/>
    <p:sldId id="450" r:id="rId19"/>
    <p:sldId id="451" r:id="rId20"/>
    <p:sldId id="462" r:id="rId21"/>
    <p:sldId id="446" r:id="rId22"/>
    <p:sldId id="423" r:id="rId23"/>
    <p:sldId id="424" r:id="rId24"/>
    <p:sldId id="452" r:id="rId25"/>
    <p:sldId id="453" r:id="rId26"/>
    <p:sldId id="454" r:id="rId27"/>
    <p:sldId id="467" r:id="rId28"/>
    <p:sldId id="455" r:id="rId29"/>
    <p:sldId id="438" r:id="rId30"/>
    <p:sldId id="439" r:id="rId31"/>
    <p:sldId id="440" r:id="rId32"/>
    <p:sldId id="441" r:id="rId33"/>
    <p:sldId id="442" r:id="rId34"/>
    <p:sldId id="415" r:id="rId35"/>
    <p:sldId id="416" r:id="rId36"/>
    <p:sldId id="465" r:id="rId37"/>
    <p:sldId id="468" r:id="rId38"/>
    <p:sldId id="317" r:id="rId39"/>
    <p:sldId id="463" r:id="rId40"/>
    <p:sldId id="448" r:id="rId41"/>
    <p:sldId id="464" r:id="rId42"/>
    <p:sldId id="412" r:id="rId43"/>
    <p:sldId id="429" r:id="rId44"/>
    <p:sldId id="456" r:id="rId45"/>
    <p:sldId id="457" r:id="rId46"/>
    <p:sldId id="466"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title" id="{1EACA52F-BBCD-450E-A210-87F0E04294B9}">
          <p14:sldIdLst>
            <p14:sldId id="256"/>
            <p14:sldId id="405"/>
          </p14:sldIdLst>
        </p14:section>
        <p14:section name="Introduction" id="{8F08B36F-B5AF-4BA6-8BF7-663920DFB509}">
          <p14:sldIdLst>
            <p14:sldId id="428"/>
            <p14:sldId id="410"/>
            <p14:sldId id="407"/>
            <p14:sldId id="443"/>
            <p14:sldId id="458"/>
            <p14:sldId id="445"/>
            <p14:sldId id="461"/>
            <p14:sldId id="459"/>
            <p14:sldId id="411"/>
            <p14:sldId id="460"/>
            <p14:sldId id="409"/>
          </p14:sldIdLst>
        </p14:section>
        <p14:section name="Super-LIP Framework" id="{D1A5D5DB-16EE-4D6C-BB6A-4DAE1F196F5F}">
          <p14:sldIdLst>
            <p14:sldId id="413"/>
            <p14:sldId id="414"/>
          </p14:sldIdLst>
        </p14:section>
        <p14:section name="XFER Design" id="{FDB8EBD1-9540-475F-BC2F-B4828CF0FA39}">
          <p14:sldIdLst>
            <p14:sldId id="447"/>
            <p14:sldId id="449"/>
            <p14:sldId id="450"/>
            <p14:sldId id="451"/>
          </p14:sldIdLst>
        </p14:section>
        <p14:section name="Accelerator Design" id="{A6952719-E195-4ABC-A86D-E8A638570A23}">
          <p14:sldIdLst>
            <p14:sldId id="462"/>
            <p14:sldId id="446"/>
            <p14:sldId id="423"/>
            <p14:sldId id="424"/>
            <p14:sldId id="452"/>
            <p14:sldId id="453"/>
            <p14:sldId id="454"/>
            <p14:sldId id="467"/>
            <p14:sldId id="455"/>
          </p14:sldIdLst>
        </p14:section>
        <p14:section name="Experiments" id="{76E32D85-C90A-40A0-A460-AE67D3FDFCE7}">
          <p14:sldIdLst>
            <p14:sldId id="438"/>
            <p14:sldId id="439"/>
            <p14:sldId id="440"/>
            <p14:sldId id="441"/>
            <p14:sldId id="442"/>
          </p14:sldIdLst>
        </p14:section>
        <p14:section name="Extension" id="{C335963E-81BB-4563-B9C8-DEAC7C3509E8}">
          <p14:sldIdLst>
            <p14:sldId id="415"/>
            <p14:sldId id="416"/>
            <p14:sldId id="465"/>
            <p14:sldId id="468"/>
            <p14:sldId id="317"/>
          </p14:sldIdLst>
        </p14:section>
        <p14:section name="Backup" id="{F62AAAA3-E1B6-4D5E-8BEE-E6129C00BB99}">
          <p14:sldIdLst>
            <p14:sldId id="463"/>
            <p14:sldId id="448"/>
            <p14:sldId id="464"/>
            <p14:sldId id="412"/>
            <p14:sldId id="429"/>
            <p14:sldId id="456"/>
            <p14:sldId id="457"/>
            <p14:sldId id="46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ABAB"/>
    <a:srgbClr val="A9A9A9"/>
    <a:srgbClr val="FFFF30"/>
    <a:srgbClr val="454545"/>
    <a:srgbClr val="444444"/>
    <a:srgbClr val="092654"/>
    <a:srgbClr val="B6BA85"/>
    <a:srgbClr val="002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3264" autoAdjust="0"/>
  </p:normalViewPr>
  <p:slideViewPr>
    <p:cSldViewPr snapToGrid="0" snapToObjects="1" showGuides="1">
      <p:cViewPr varScale="1">
        <p:scale>
          <a:sx n="67" d="100"/>
          <a:sy n="67" d="100"/>
        </p:scale>
        <p:origin x="951" y="3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46B873-8857-9C4B-B965-1B6E47CBECE3}" type="datetimeFigureOut">
              <a:rPr lang="en-US" smtClean="0"/>
              <a:pPr/>
              <a:t>10/14/2019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614672-A92C-4945-AA3E-6B5595A105C3}"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A5628F-5222-7249-A7FE-CEEFDBD0E35F}" type="datetimeFigureOut">
              <a:rPr lang="en-US" smtClean="0"/>
              <a:pPr/>
              <a:t>10/14/2019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FE92ED-C7E3-5E48-B988-0B303B117ED0}"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Thanks</a:t>
            </a:r>
            <a:r>
              <a:rPr lang="en-US" altLang="zh-CN" baseline="0" dirty="0" smtClean="0"/>
              <a:t> for the introduction. I’m glad to be here to present our work “achieving super-linear speedup across multi-FPGA for real-time DNN inference”.</a:t>
            </a:r>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0</a:t>
            </a:fld>
            <a:endParaRPr lang="en-US"/>
          </a:p>
        </p:txBody>
      </p:sp>
    </p:spTree>
    <p:extLst>
      <p:ext uri="{BB962C8B-B14F-4D97-AF65-F5344CB8AC3E}">
        <p14:creationId xmlns:p14="http://schemas.microsoft.com/office/powerpoint/2010/main" val="3639959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t>
            </a:r>
            <a:r>
              <a:rPr lang="en-US" altLang="zh-CN" baseline="0" dirty="0" smtClean="0"/>
              <a:t> shown in this slides, the determination of design parameters depend on the performance model. We next show the effects of performance model on optimizing designs.</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9</a:t>
            </a:fld>
            <a:endParaRPr lang="en-US"/>
          </a:p>
        </p:txBody>
      </p:sp>
    </p:spTree>
    <p:extLst>
      <p:ext uri="{BB962C8B-B14F-4D97-AF65-F5344CB8AC3E}">
        <p14:creationId xmlns:p14="http://schemas.microsoft.com/office/powerpoint/2010/main" val="104320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shown in this slides</a:t>
            </a:r>
            <a:r>
              <a:rPr lang="en-US" altLang="zh-CN" baseline="0" dirty="0" smtClean="0"/>
              <a:t>, after we implementing two specific designs, A and B onto the Xilinx board. We observe that the existing performance model without fin-grained communication model is inaccurate. In addition, we observe that the best model performance will not be the best real performance. This indicates that the inaccurate model will lead to the sup-optimal solution.</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10</a:t>
            </a:fld>
            <a:endParaRPr lang="en-US"/>
          </a:p>
        </p:txBody>
      </p:sp>
    </p:spTree>
    <p:extLst>
      <p:ext uri="{BB962C8B-B14F-4D97-AF65-F5344CB8AC3E}">
        <p14:creationId xmlns:p14="http://schemas.microsoft.com/office/powerpoint/2010/main" val="404644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Finally,</a:t>
            </a:r>
            <a:r>
              <a:rPr lang="en-US" altLang="zh-CN" baseline="0" dirty="0" smtClean="0"/>
              <a:t> let’s review the pipelining design. Such a design can improve throughput benefiting from multiple FPGAs, but it cannot improve and even degrade the latency. On the other hand, the current applications mainly have the real-time requirement. In consequence, we need innovations in multi-FPGA design.</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11</a:t>
            </a:fld>
            <a:endParaRPr lang="en-US"/>
          </a:p>
        </p:txBody>
      </p:sp>
    </p:spTree>
    <p:extLst>
      <p:ext uri="{BB962C8B-B14F-4D97-AF65-F5344CB8AC3E}">
        <p14:creationId xmlns:p14="http://schemas.microsoft.com/office/powerpoint/2010/main" val="38336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Microsoft</a:t>
            </a:r>
            <a:r>
              <a:rPr lang="en-US" altLang="zh-CN" baseline="0" dirty="0" smtClean="0"/>
              <a:t> Brainwave project made the first trial to achieve real-time performance. They lock weights on FPGAs to avoid off-chip memory access. However, such approach is suitable for RNNs but not for CNN with complicated data dependency.</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12</a:t>
            </a:fld>
            <a:endParaRPr lang="en-US"/>
          </a:p>
        </p:txBody>
      </p:sp>
    </p:spTree>
    <p:extLst>
      <p:ext uri="{BB962C8B-B14F-4D97-AF65-F5344CB8AC3E}">
        <p14:creationId xmlns:p14="http://schemas.microsoft.com/office/powerpoint/2010/main" val="393727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In this work, we present Super-LIP framework to address all the above problems.</a:t>
            </a:r>
          </a:p>
        </p:txBody>
      </p:sp>
      <p:sp>
        <p:nvSpPr>
          <p:cNvPr id="4" name="灯片编号占位符 3"/>
          <p:cNvSpPr>
            <a:spLocks noGrp="1"/>
          </p:cNvSpPr>
          <p:nvPr>
            <p:ph type="sldNum" sz="quarter" idx="10"/>
          </p:nvPr>
        </p:nvSpPr>
        <p:spPr/>
        <p:txBody>
          <a:bodyPr/>
          <a:lstStyle/>
          <a:p>
            <a:fld id="{35FE92ED-C7E3-5E48-B988-0B303B117ED0}" type="slidenum">
              <a:rPr lang="en-US" smtClean="0"/>
              <a:pPr/>
              <a:t>13</a:t>
            </a:fld>
            <a:endParaRPr lang="en-US"/>
          </a:p>
        </p:txBody>
      </p:sp>
    </p:spTree>
    <p:extLst>
      <p:ext uri="{BB962C8B-B14F-4D97-AF65-F5344CB8AC3E}">
        <p14:creationId xmlns:p14="http://schemas.microsoft.com/office/powerpoint/2010/main" val="3266057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a:t>
            </a:r>
            <a:r>
              <a:rPr lang="en-US" altLang="zh-CN" baseline="0" dirty="0" smtClean="0"/>
              <a:t> we propose a novel XFER design that targets on minimizing latency.</a:t>
            </a:r>
          </a:p>
          <a:p>
            <a:r>
              <a:rPr lang="en-US" altLang="zh-CN" baseline="0" dirty="0" smtClean="0"/>
              <a:t>Second, we proposed a optimization model which can accurately predict the latency of a given design. In addition, the model can support the proposed XFER design with multiple FPGAs.</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14</a:t>
            </a:fld>
            <a:endParaRPr lang="en-US"/>
          </a:p>
        </p:txBody>
      </p:sp>
    </p:spTree>
    <p:extLst>
      <p:ext uri="{BB962C8B-B14F-4D97-AF65-F5344CB8AC3E}">
        <p14:creationId xmlns:p14="http://schemas.microsoft.com/office/powerpoint/2010/main" val="407625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a:t>
            </a:r>
            <a:r>
              <a:rPr lang="en-US" baseline="0" dirty="0" smtClean="0"/>
              <a:t> 17:</a:t>
            </a:r>
          </a:p>
          <a:p>
            <a:endParaRPr lang="en-US" baseline="0" dirty="0" smtClean="0"/>
          </a:p>
          <a:p>
            <a:r>
              <a:rPr lang="en-US" dirty="0" smtClean="0"/>
              <a:t>To</a:t>
            </a:r>
            <a:r>
              <a:rPr lang="en-US" baseline="0" dirty="0" smtClean="0"/>
              <a:t> alleviate the performance bottleneck, the straightforward way is to add resource. (click)</a:t>
            </a:r>
          </a:p>
          <a:p>
            <a:r>
              <a:rPr lang="en-US" baseline="0" dirty="0" smtClean="0"/>
              <a:t>We consider to employ an additional FPGA to accelerate the process. </a:t>
            </a:r>
            <a:r>
              <a:rPr lang="en-US" altLang="zh-CN" baseline="0" dirty="0" smtClean="0"/>
              <a:t>(click)</a:t>
            </a:r>
            <a:endParaRPr lang="en-US" baseline="0" dirty="0" smtClean="0"/>
          </a:p>
          <a:p>
            <a:r>
              <a:rPr lang="en-US" baseline="0" dirty="0" smtClean="0"/>
              <a:t>To utilize two FPGAs, we partition the convolutional layer as shown in the slides, and deploy each partition to one FPGA. </a:t>
            </a:r>
            <a:r>
              <a:rPr lang="en-US" altLang="zh-CN" baseline="0" dirty="0" smtClean="0"/>
              <a:t>(click)</a:t>
            </a:r>
            <a:endParaRPr lang="en-US" baseline="0" dirty="0" smtClean="0"/>
          </a:p>
          <a:p>
            <a:r>
              <a:rPr lang="en-US" baseline="0" dirty="0" smtClean="0"/>
              <a:t>In this way, the number of iterations reduced from K to this number. Note that, due to border, we cannot perfectly achieve double performance with double resource. </a:t>
            </a:r>
            <a:r>
              <a:rPr lang="en-US" altLang="zh-CN" baseline="0" dirty="0" smtClean="0"/>
              <a:t>(click)</a:t>
            </a:r>
            <a:endParaRPr lang="en-US" baseline="0" dirty="0" smtClean="0"/>
          </a:p>
          <a:p>
            <a:r>
              <a:rPr lang="en-US" baseline="0" dirty="0" smtClean="0"/>
              <a:t>As shown in the table, we achieve 1.9 times speedup. </a:t>
            </a:r>
            <a:r>
              <a:rPr lang="en-US" altLang="zh-CN" baseline="0" dirty="0" smtClean="0"/>
              <a:t>(click)</a:t>
            </a:r>
          </a:p>
          <a:p>
            <a:r>
              <a:rPr lang="en-US" baseline="0" dirty="0" smtClean="0"/>
              <a:t>Here, we have two observations. First, weights are still dominated by loading weights, And second, </a:t>
            </a:r>
            <a:r>
              <a:rPr lang="en-US" altLang="zh-CN" baseline="0" dirty="0" smtClean="0"/>
              <a:t>unlike IFM, OFM, and computation, </a:t>
            </a:r>
            <a:r>
              <a:rPr lang="en-US" baseline="0" dirty="0" smtClean="0"/>
              <a:t>all weights are duplicated in two FPGAs. </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16</a:t>
            </a:fld>
            <a:endParaRPr lang="en-US" altLang="x-none"/>
          </a:p>
        </p:txBody>
      </p:sp>
    </p:spTree>
    <p:extLst>
      <p:ext uri="{BB962C8B-B14F-4D97-AF65-F5344CB8AC3E}">
        <p14:creationId xmlns:p14="http://schemas.microsoft.com/office/powerpoint/2010/main" val="3082003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a:t>
            </a:r>
            <a:r>
              <a:rPr lang="en-US" baseline="0" dirty="0" smtClean="0"/>
              <a:t> 18:</a:t>
            </a:r>
          </a:p>
          <a:p>
            <a:endParaRPr lang="en-US" baseline="0" dirty="0" smtClean="0"/>
          </a:p>
          <a:p>
            <a:r>
              <a:rPr lang="en-US" baseline="0" dirty="0" smtClean="0"/>
              <a:t>To further accelerate the system. We partition the weights into two groups, and two FPGAs will share the weights through inter-FPGA links.</a:t>
            </a:r>
          </a:p>
          <a:p>
            <a:r>
              <a:rPr lang="en-US" dirty="0" smtClean="0"/>
              <a:t>As</a:t>
            </a:r>
            <a:r>
              <a:rPr lang="en-US" baseline="0" dirty="0" smtClean="0"/>
              <a:t> a results, we can significantly reduce the latency of loading weights. And achieve the super-linear performance.</a:t>
            </a:r>
          </a:p>
          <a:p>
            <a:r>
              <a:rPr lang="en-US" dirty="0" smtClean="0"/>
              <a:t>In</a:t>
            </a:r>
            <a:r>
              <a:rPr lang="en-US" baseline="0" dirty="0" smtClean="0"/>
              <a:t> this example, we can achieve more than 3 times speedup using only 2 FPGAs.</a:t>
            </a:r>
            <a:endParaRPr lang="en-US" dirty="0"/>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17</a:t>
            </a:fld>
            <a:endParaRPr lang="en-US" altLang="x-none"/>
          </a:p>
        </p:txBody>
      </p:sp>
    </p:spTree>
    <p:extLst>
      <p:ext uri="{BB962C8B-B14F-4D97-AF65-F5344CB8AC3E}">
        <p14:creationId xmlns:p14="http://schemas.microsoft.com/office/powerpoint/2010/main" val="149806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35FE92ED-C7E3-5E48-B988-0B303B117ED0}" type="slidenum">
              <a:rPr lang="en-US" smtClean="0"/>
              <a:pPr/>
              <a:t>28</a:t>
            </a:fld>
            <a:endParaRPr lang="en-US"/>
          </a:p>
        </p:txBody>
      </p:sp>
    </p:spTree>
    <p:extLst>
      <p:ext uri="{BB962C8B-B14F-4D97-AF65-F5344CB8AC3E}">
        <p14:creationId xmlns:p14="http://schemas.microsoft.com/office/powerpoint/2010/main" val="2404689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Page 22:</a:t>
            </a:r>
          </a:p>
          <a:p>
            <a:endParaRPr lang="en-US" altLang="zh-CN" dirty="0" smtClean="0"/>
          </a:p>
          <a:p>
            <a:r>
              <a:rPr lang="en-US" altLang="zh-CN" dirty="0" smtClean="0"/>
              <a:t>Finally,</a:t>
            </a:r>
            <a:r>
              <a:rPr lang="en-US" altLang="zh-CN" baseline="0" dirty="0" smtClean="0"/>
              <a:t> we conduct experiments on Xilinx ZCU102 boards.</a:t>
            </a:r>
          </a:p>
          <a:p>
            <a:r>
              <a:rPr lang="en-US" altLang="zh-CN" baseline="0" dirty="0" smtClean="0"/>
              <a:t>Compared with GPU and the existing FPGA implementations, we can see that XFER can achieve the lowest latency.</a:t>
            </a:r>
            <a:endParaRPr lang="en-US" altLang="zh-CN" dirty="0" smtClean="0"/>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29</a:t>
            </a:fld>
            <a:endParaRPr lang="en-US" altLang="x-none"/>
          </a:p>
        </p:txBody>
      </p:sp>
    </p:spTree>
    <p:extLst>
      <p:ext uri="{BB962C8B-B14F-4D97-AF65-F5344CB8AC3E}">
        <p14:creationId xmlns:p14="http://schemas.microsoft.com/office/powerpoint/2010/main" val="161034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In this talk, I’ll first present the introduction of this work. Then, I’ll show the super-LIP framework that is developed to achieve super-linear speedup across multiple FPGAs. After this, I’ll report the experimental results. Finally, I’ll outline our ultimate goal and show the important position of this work.</a:t>
            </a:r>
          </a:p>
        </p:txBody>
      </p:sp>
      <p:sp>
        <p:nvSpPr>
          <p:cNvPr id="4" name="灯片编号占位符 3"/>
          <p:cNvSpPr>
            <a:spLocks noGrp="1"/>
          </p:cNvSpPr>
          <p:nvPr>
            <p:ph type="sldNum" sz="quarter" idx="10"/>
          </p:nvPr>
        </p:nvSpPr>
        <p:spPr/>
        <p:txBody>
          <a:bodyPr/>
          <a:lstStyle/>
          <a:p>
            <a:fld id="{35FE92ED-C7E3-5E48-B988-0B303B117ED0}" type="slidenum">
              <a:rPr lang="en-US" smtClean="0"/>
              <a:pPr/>
              <a:t>1</a:t>
            </a:fld>
            <a:endParaRPr lang="en-US"/>
          </a:p>
        </p:txBody>
      </p:sp>
    </p:spTree>
    <p:extLst>
      <p:ext uri="{BB962C8B-B14F-4D97-AF65-F5344CB8AC3E}">
        <p14:creationId xmlns:p14="http://schemas.microsoft.com/office/powerpoint/2010/main" val="27511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23:</a:t>
            </a:r>
          </a:p>
          <a:p>
            <a:endParaRPr lang="en-US" dirty="0" smtClean="0"/>
          </a:p>
          <a:p>
            <a:r>
              <a:rPr lang="en-US" dirty="0" smtClean="0"/>
              <a:t>Compare</a:t>
            </a:r>
            <a:r>
              <a:rPr lang="en-US" baseline="0" dirty="0" smtClean="0"/>
              <a:t> with the single-FPGA design, we can see that we can achieve more than 2 times speedup with 2 FPGAs.</a:t>
            </a:r>
            <a:endParaRPr lang="en-US" dirty="0"/>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30</a:t>
            </a:fld>
            <a:endParaRPr lang="en-US" altLang="x-none"/>
          </a:p>
        </p:txBody>
      </p:sp>
    </p:spTree>
    <p:extLst>
      <p:ext uri="{BB962C8B-B14F-4D97-AF65-F5344CB8AC3E}">
        <p14:creationId xmlns:p14="http://schemas.microsoft.com/office/powerpoint/2010/main" val="83013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35FE92ED-C7E3-5E48-B988-0B303B117ED0}" type="slidenum">
              <a:rPr lang="en-US" smtClean="0"/>
              <a:pPr/>
              <a:t>33</a:t>
            </a:fld>
            <a:endParaRPr lang="en-US"/>
          </a:p>
        </p:txBody>
      </p:sp>
    </p:spTree>
    <p:extLst>
      <p:ext uri="{BB962C8B-B14F-4D97-AF65-F5344CB8AC3E}">
        <p14:creationId xmlns:p14="http://schemas.microsoft.com/office/powerpoint/2010/main" val="1478915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16:</a:t>
            </a:r>
          </a:p>
          <a:p>
            <a:endParaRPr lang="en-US" dirty="0" smtClean="0"/>
          </a:p>
          <a:p>
            <a:r>
              <a:rPr lang="en-US" dirty="0" smtClean="0"/>
              <a:t>Next,</a:t>
            </a:r>
            <a:r>
              <a:rPr lang="en-US" baseline="0" dirty="0" smtClean="0"/>
              <a:t> I’ll show an example to see how can XFER achieve super-linear performance with two FPGAs.</a:t>
            </a:r>
          </a:p>
          <a:p>
            <a:r>
              <a:rPr lang="en-US" baseline="0" dirty="0" smtClean="0"/>
              <a:t>The right part show the typical process of a convolutional layer with tiling. That means, each time, only the data with color will be load on FPGA to be processed. (click)</a:t>
            </a:r>
          </a:p>
          <a:p>
            <a:r>
              <a:rPr lang="en-US" baseline="0" dirty="0" smtClean="0"/>
              <a:t>These data are originally in off-chip memory. We use the black square to represent input feature map, and the red square to represent weights.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data will be loaded into on-chip buffer </a:t>
            </a:r>
            <a:r>
              <a:rPr lang="en-US" altLang="zh-CN" baseline="0" dirty="0" smtClean="0"/>
              <a:t>(click)</a:t>
            </a:r>
            <a:r>
              <a:rPr lang="en-US" baseline="0" dirty="0" smtClean="0"/>
              <a:t>, and then accelerator use these data to generate the partial results of output feature map. </a:t>
            </a:r>
            <a:r>
              <a:rPr lang="en-US" altLang="zh-CN" baseline="0" dirty="0" smtClean="0"/>
              <a:t>(click)</a:t>
            </a:r>
            <a:endParaRPr lang="en-US" baseline="0" dirty="0" smtClean="0"/>
          </a:p>
          <a:p>
            <a:r>
              <a:rPr lang="en-US" dirty="0" smtClean="0"/>
              <a:t>These operations</a:t>
            </a:r>
            <a:r>
              <a:rPr lang="en-US" baseline="0" dirty="0" smtClean="0"/>
              <a:t> will be conducted in a fine-grained pipeline fashion, and therefore, the maximum cycles of these operations will dominate the whole system.</a:t>
            </a:r>
            <a:r>
              <a:rPr lang="en-US" baseline="0" dirty="0"/>
              <a:t> </a:t>
            </a:r>
            <a:r>
              <a:rPr lang="en-US" baseline="0" dirty="0" smtClean="0"/>
              <a:t>(click)</a:t>
            </a:r>
          </a:p>
          <a:p>
            <a:r>
              <a:rPr lang="en-US" baseline="0" dirty="0" smtClean="0"/>
              <a:t>We show an example of </a:t>
            </a:r>
            <a:r>
              <a:rPr lang="en-US" baseline="0" dirty="0" err="1" smtClean="0"/>
              <a:t>AlexNet</a:t>
            </a:r>
            <a:r>
              <a:rPr lang="en-US" baseline="0" dirty="0" smtClean="0"/>
              <a:t>, where loading weights dominate the latency of the whole system.</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39</a:t>
            </a:fld>
            <a:endParaRPr lang="en-US" altLang="x-none"/>
          </a:p>
        </p:txBody>
      </p:sp>
    </p:spTree>
    <p:extLst>
      <p:ext uri="{BB962C8B-B14F-4D97-AF65-F5344CB8AC3E}">
        <p14:creationId xmlns:p14="http://schemas.microsoft.com/office/powerpoint/2010/main" val="2846963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Let me first introduce the background and motivation of this work.</a:t>
            </a:r>
          </a:p>
        </p:txBody>
      </p:sp>
      <p:sp>
        <p:nvSpPr>
          <p:cNvPr id="4" name="灯片编号占位符 3"/>
          <p:cNvSpPr>
            <a:spLocks noGrp="1"/>
          </p:cNvSpPr>
          <p:nvPr>
            <p:ph type="sldNum" sz="quarter" idx="10"/>
          </p:nvPr>
        </p:nvSpPr>
        <p:spPr/>
        <p:txBody>
          <a:bodyPr/>
          <a:lstStyle/>
          <a:p>
            <a:fld id="{35FE92ED-C7E3-5E48-B988-0B303B117ED0}" type="slidenum">
              <a:rPr lang="en-US" smtClean="0"/>
              <a:pPr/>
              <a:t>2</a:t>
            </a:fld>
            <a:endParaRPr lang="en-US"/>
          </a:p>
        </p:txBody>
      </p:sp>
    </p:spTree>
    <p:extLst>
      <p:ext uri="{BB962C8B-B14F-4D97-AF65-F5344CB8AC3E}">
        <p14:creationId xmlns:p14="http://schemas.microsoft.com/office/powerpoint/2010/main" val="366194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Among different computing resources,</a:t>
            </a:r>
            <a:r>
              <a:rPr lang="en-US" altLang="zh-CN" baseline="0" dirty="0" smtClean="0"/>
              <a:t> due to the flexibility and energy efficiency, FPGA is one of the most promising platform to accelerate the DNN applications. As shown in this slides, in both cloud computing and edge computing, FPGAs are taken to implement DNNs.</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3</a:t>
            </a:fld>
            <a:endParaRPr lang="en-US"/>
          </a:p>
        </p:txBody>
      </p:sp>
    </p:spTree>
    <p:extLst>
      <p:ext uri="{BB962C8B-B14F-4D97-AF65-F5344CB8AC3E}">
        <p14:creationId xmlns:p14="http://schemas.microsoft.com/office/powerpoint/2010/main" val="86154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However, with</a:t>
            </a:r>
            <a:r>
              <a:rPr lang="en-US" altLang="zh-CN" baseline="0" dirty="0" smtClean="0"/>
              <a:t> the development of neural networks. Describe Figure. With the increasing demand on accuracy, the computation requirement increase exponentially. On the other hand, with the end of moors’ law, the computation density in hardware almost stop. As a result, the computation demand is surplus to the hardware supply. A similar situation occurs in the storage.</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4</a:t>
            </a:fld>
            <a:endParaRPr lang="en-US"/>
          </a:p>
        </p:txBody>
      </p:sp>
    </p:spTree>
    <p:extLst>
      <p:ext uri="{BB962C8B-B14F-4D97-AF65-F5344CB8AC3E}">
        <p14:creationId xmlns:p14="http://schemas.microsoft.com/office/powerpoint/2010/main" val="1572392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Multi-FPGA is a</a:t>
            </a:r>
            <a:r>
              <a:rPr lang="en-US" altLang="zh-CN" baseline="0" dirty="0" smtClean="0"/>
              <a:t> good solution to response to the limited resource.</a:t>
            </a:r>
          </a:p>
          <a:p>
            <a:r>
              <a:rPr lang="en-US" altLang="zh-CN" dirty="0" smtClean="0"/>
              <a:t>In the early</a:t>
            </a:r>
            <a:r>
              <a:rPr lang="en-US" altLang="zh-CN" baseline="0" dirty="0" smtClean="0"/>
              <a:t> design stage, the single FPGA is applied to accelerate the DNN applications. </a:t>
            </a:r>
            <a:endParaRPr lang="en-US" altLang="zh-CN" dirty="0" smtClean="0"/>
          </a:p>
          <a:p>
            <a:r>
              <a:rPr lang="en-US" altLang="zh-CN" baseline="0" dirty="0" smtClean="0"/>
              <a:t>To increase hardware resource, it is naturally to employing multiple FPGAs to increase performance.</a:t>
            </a:r>
          </a:p>
          <a:p>
            <a:r>
              <a:rPr lang="en-US" altLang="zh-CN" baseline="0" dirty="0" smtClean="0"/>
              <a:t>As shown in this slides, authors apply pipelining FPGAs to boost performance.</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5</a:t>
            </a:fld>
            <a:endParaRPr lang="en-US"/>
          </a:p>
        </p:txBody>
      </p:sp>
    </p:spTree>
    <p:extLst>
      <p:ext uri="{BB962C8B-B14F-4D97-AF65-F5344CB8AC3E}">
        <p14:creationId xmlns:p14="http://schemas.microsoft.com/office/powerpoint/2010/main" val="2761586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exam the design flow and made three observations.</a:t>
            </a:r>
            <a:endParaRPr lang="en-US" altLang="zh-CN" dirty="0" smtClean="0"/>
          </a:p>
          <a:p>
            <a:endParaRPr lang="en-US" altLang="zh-CN" dirty="0" smtClean="0"/>
          </a:p>
          <a:p>
            <a:r>
              <a:rPr lang="en-US" altLang="zh-CN" dirty="0" smtClean="0"/>
              <a:t>We outline the design flow</a:t>
            </a:r>
            <a:r>
              <a:rPr lang="en-US" altLang="zh-CN" baseline="0" dirty="0" smtClean="0"/>
              <a:t> in this slides, where a convolutional neural network is given. And it will based on the pipelining idea to be partitioned into different pipeline stages, and map each stage to one FPGA.</a:t>
            </a:r>
          </a:p>
          <a:p>
            <a:r>
              <a:rPr lang="en-US" altLang="zh-CN" baseline="0" dirty="0" smtClean="0"/>
              <a:t>To achieve the design, it is based on a performance model, which will determine the design parameters for the accelerator in each FPGA.</a:t>
            </a:r>
          </a:p>
          <a:p>
            <a:r>
              <a:rPr lang="en-US" altLang="zh-CN" dirty="0" smtClean="0"/>
              <a:t>Then, the</a:t>
            </a:r>
            <a:r>
              <a:rPr lang="en-US" altLang="zh-CN" baseline="0" dirty="0" smtClean="0"/>
              <a:t> input DNN is divided to form the pipelining FPGAs.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In the following,</a:t>
            </a:r>
            <a:r>
              <a:rPr lang="en-US" altLang="zh-CN" baseline="0" dirty="0" smtClean="0"/>
              <a:t> let’s </a:t>
            </a:r>
            <a:r>
              <a:rPr lang="en-US" altLang="zh-CN" dirty="0" smtClean="0"/>
              <a:t>first see the accelerator design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6</a:t>
            </a:fld>
            <a:endParaRPr lang="en-US"/>
          </a:p>
        </p:txBody>
      </p:sp>
    </p:spTree>
    <p:extLst>
      <p:ext uri="{BB962C8B-B14F-4D97-AF65-F5344CB8AC3E}">
        <p14:creationId xmlns:p14="http://schemas.microsoft.com/office/powerpoint/2010/main" val="2317777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shown in this slides,</a:t>
            </a:r>
            <a:r>
              <a:rPr lang="en-US" altLang="zh-CN" baseline="0" dirty="0" smtClean="0"/>
              <a:t> a convolution layer can be modeled using different parameters according to the activations and </a:t>
            </a:r>
            <a:r>
              <a:rPr lang="en-US" altLang="zh-CN" baseline="0" dirty="0" err="1" smtClean="0"/>
              <a:t>weigths</a:t>
            </a:r>
            <a:r>
              <a:rPr lang="en-US" altLang="zh-CN" baseline="0" dirty="0" smtClean="0"/>
              <a:t>.</a:t>
            </a:r>
          </a:p>
          <a:p>
            <a:r>
              <a:rPr lang="en-US" altLang="zh-CN" dirty="0" smtClean="0"/>
              <a:t>For</a:t>
            </a:r>
            <a:r>
              <a:rPr lang="en-US" altLang="zh-CN" baseline="0" dirty="0" smtClean="0"/>
              <a:t> the accelerator design, a</a:t>
            </a:r>
            <a:r>
              <a:rPr lang="en-US" altLang="zh-CN" dirty="0" smtClean="0"/>
              <a:t>ctivations</a:t>
            </a:r>
            <a:r>
              <a:rPr lang="en-US" altLang="zh-CN" baseline="0" dirty="0" smtClean="0"/>
              <a:t> and weights are initially stored in off-chip memory. </a:t>
            </a:r>
          </a:p>
          <a:p>
            <a:r>
              <a:rPr lang="en-US" altLang="zh-CN" baseline="0" dirty="0" smtClean="0"/>
              <a:t>To execute the accelerator, data will be first moved to on-chip memory in FPGA. Then, computations are conducted in the FPGA to produce the output. Finally, the output will store to the off-chip memory.</a:t>
            </a:r>
          </a:p>
          <a:p>
            <a:r>
              <a:rPr lang="en-US" altLang="zh-CN" baseline="0" dirty="0" smtClean="0"/>
              <a:t>However, during this process, due to the limited on-chip memory, we cannot move all data to FPGA once. As a result, loop tiling is proposed to only move partial data to the FPGA. And we can tile the activations and weights along different directions.</a:t>
            </a:r>
          </a:p>
          <a:p>
            <a:r>
              <a:rPr lang="en-US" altLang="zh-CN" baseline="0" dirty="0" smtClean="0"/>
              <a:t>These tiling parameters are called design parameters.</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7</a:t>
            </a:fld>
            <a:endParaRPr lang="en-US"/>
          </a:p>
        </p:txBody>
      </p:sp>
    </p:spTree>
    <p:extLst>
      <p:ext uri="{BB962C8B-B14F-4D97-AF65-F5344CB8AC3E}">
        <p14:creationId xmlns:p14="http://schemas.microsoft.com/office/powerpoint/2010/main" val="410049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a:t>
            </a:r>
            <a:r>
              <a:rPr lang="en-US" altLang="zh-CN" baseline="0" dirty="0" smtClean="0"/>
              <a:t> we implement a convolution layer to one FPGA with different design parameters, we can obtain such a design space graph, where each point indicates a design. We have the observation here that different design parameters will lead different performance. Hence, it is important to optimize design parameters.</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8</a:t>
            </a:fld>
            <a:endParaRPr lang="en-US"/>
          </a:p>
        </p:txBody>
      </p:sp>
    </p:spTree>
    <p:extLst>
      <p:ext uri="{BB962C8B-B14F-4D97-AF65-F5344CB8AC3E}">
        <p14:creationId xmlns:p14="http://schemas.microsoft.com/office/powerpoint/2010/main" val="26250000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0" y="1"/>
            <a:ext cx="9143999"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F0D6C6-BC62-844D-9353-4D3D6032A39E}" type="datetime1">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A9C70-35C3-FA4D-B8CE-A9EB3ED10EEB}" type="datetime1">
              <a:rPr lang="en-US" smtClean="0"/>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A5A5C3-74C0-6B49-A46D-D08CA2DCA25A}" type="datetime1">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5C2E72-00F4-4F42-894C-85FF6BEC53CD}" type="datetime1">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8" name="矩形 7"/>
          <p:cNvSpPr/>
          <p:nvPr userDrawn="1"/>
        </p:nvSpPr>
        <p:spPr>
          <a:xfrm>
            <a:off x="0" y="1"/>
            <a:ext cx="9143999"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sp>
        <p:nvSpPr>
          <p:cNvPr id="4" name="Date Placeholder 3"/>
          <p:cNvSpPr>
            <a:spLocks noGrp="1"/>
          </p:cNvSpPr>
          <p:nvPr>
            <p:ph type="dt" sz="half" idx="10"/>
          </p:nvPr>
        </p:nvSpPr>
        <p:spPr/>
        <p:txBody>
          <a:bodyPr/>
          <a:lstStyle/>
          <a:p>
            <a:fld id="{ED53C21D-F8D1-154C-A7AF-76E72D38BCF7}" type="datetime1">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65029" y="6366143"/>
            <a:ext cx="387616" cy="365125"/>
          </a:xfrm>
        </p:spPr>
        <p:txBody>
          <a:bodyPr/>
          <a:lstStyle/>
          <a:p>
            <a:fld id="{C0769ECE-14F6-B44C-AB5F-842EA3B12E22}" type="slidenum">
              <a:rPr lang="en-US" smtClean="0"/>
              <a:pPr/>
              <a:t>‹#›</a:t>
            </a:fld>
            <a:endParaRPr lang="en-US"/>
          </a:p>
        </p:txBody>
      </p:sp>
      <p:sp>
        <p:nvSpPr>
          <p:cNvPr id="7" name="矩形 6"/>
          <p:cNvSpPr/>
          <p:nvPr userDrawn="1"/>
        </p:nvSpPr>
        <p:spPr>
          <a:xfrm>
            <a:off x="1" y="1"/>
            <a:ext cx="7845878" cy="55843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52055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53C21D-F8D1-154C-A7AF-76E72D38BCF7}" type="datetime1">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7" name="矩形 6"/>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686800" y="6448087"/>
            <a:ext cx="387616" cy="365125"/>
          </a:xfrm>
        </p:spPr>
        <p:txBody>
          <a:bodyPr/>
          <a:lstStyle/>
          <a:p>
            <a:fld id="{C0769ECE-14F6-B44C-AB5F-842EA3B12E22}"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矩形 6"/>
          <p:cNvSpPr/>
          <p:nvPr userDrawn="1"/>
        </p:nvSpPr>
        <p:spPr>
          <a:xfrm>
            <a:off x="0" y="1"/>
            <a:ext cx="9143999"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a:p>
        </p:txBody>
      </p:sp>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2B5B00-8025-AE41-88B7-0BC3F4ED76E6}" type="datetime1">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772C8-1056-2341-AA68-F2FFD5C4DB5A}" type="datetime1">
              <a:rPr lang="en-US" smtClean="0"/>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C9CFA0-D1BA-2843-B14B-9C580317DF3D}" type="datetime1">
              <a:rPr lang="en-US" smtClean="0"/>
              <a:t>10/14/2019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69DF6D-9FE2-B440-9C76-D302D7167537}" type="datetime1">
              <a:rPr lang="en-US" smtClean="0"/>
              <a:t>10/14/2019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EFFFC-6CFC-0941-B024-B1B181AE2591}" type="datetime1">
              <a:rPr lang="en-US" smtClean="0"/>
              <a:t>10/14/2019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3AFEE9-3DF7-BD44-B207-F4E83BF21D4D}" type="datetime1">
              <a:rPr lang="en-US" smtClean="0"/>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6602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11A5C9-8F94-CE43-BBDA-6798EFCC3910}" type="datetime1">
              <a:rPr lang="en-US" smtClean="0"/>
              <a:t>10/14/2019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65029" y="5326858"/>
            <a:ext cx="387616" cy="365125"/>
          </a:xfrm>
          <a:prstGeom prst="rect">
            <a:avLst/>
          </a:prstGeom>
          <a:noFill/>
        </p:spPr>
        <p:txBody>
          <a:bodyPr vert="horz" lIns="91440" tIns="45720" rIns="91440" bIns="45720" rtlCol="0" anchor="ctr"/>
          <a:lstStyle>
            <a:lvl1pPr algn="r">
              <a:defRPr sz="1200" b="0" i="1">
                <a:solidFill>
                  <a:schemeClr val="bg2">
                    <a:lumMod val="25000"/>
                  </a:schemeClr>
                </a:solidFill>
                <a:latin typeface="Times New Roman"/>
                <a:cs typeface="Times New Roman"/>
              </a:defRPr>
            </a:lvl1pPr>
          </a:lstStyle>
          <a:p>
            <a:fld id="{ADE0491D-6F70-FC46-9B26-A043A78F976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p:titleStyle>
    <p:bodyStyle>
      <a:lvl1pPr marL="342900" indent="-342900" algn="l" defTabSz="457200" rtl="0" eaLnBrk="1" latinLnBrk="0" hangingPunct="1">
        <a:spcBef>
          <a:spcPct val="20000"/>
        </a:spcBef>
        <a:buFont typeface="Arial"/>
        <a:buChar char="•"/>
        <a:defRPr sz="3200" kern="1200">
          <a:solidFill>
            <a:schemeClr val="bg2">
              <a:lumMod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2">
              <a:lumMod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tmp"/></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27.gif"/></Relationships>
</file>

<file path=ppt/slides/_rels/slide13.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tm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4.emf"/><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37.emf"/><Relationship Id="rId4" Type="http://schemas.openxmlformats.org/officeDocument/2006/relationships/image" Target="../media/image36.emf"/></Relationships>
</file>

<file path=ppt/slides/_rels/slide18.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8.emf"/><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3" Type="http://schemas.openxmlformats.org/officeDocument/2006/relationships/image" Target="../media/image44.emf"/><Relationship Id="rId8" Type="http://schemas.openxmlformats.org/officeDocument/2006/relationships/image" Target="../media/image50.png"/><Relationship Id="rId12" Type="http://schemas.openxmlformats.org/officeDocument/2006/relationships/image" Target="../media/image121.png"/><Relationship Id="rId7"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5.emf"/></Relationships>
</file>

<file path=ppt/slides/_rels/slide23.xml.rels><?xml version="1.0" encoding="UTF-8" standalone="yes"?>
<Relationships xmlns="http://schemas.openxmlformats.org/package/2006/relationships"><Relationship Id="rId13" Type="http://schemas.openxmlformats.org/officeDocument/2006/relationships/image" Target="../media/image121.png"/><Relationship Id="rId8" Type="http://schemas.openxmlformats.org/officeDocument/2006/relationships/image" Target="../media/image57.png"/><Relationship Id="rId7" Type="http://schemas.openxmlformats.org/officeDocument/2006/relationships/image" Target="../media/image56.png"/><Relationship Id="rId1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5" Type="http://schemas.openxmlformats.org/officeDocument/2006/relationships/image" Target="../media/image45.emf"/><Relationship Id="rId10" Type="http://schemas.openxmlformats.org/officeDocument/2006/relationships/image" Target="../media/image58.png"/><Relationship Id="rId14" Type="http://schemas.openxmlformats.org/officeDocument/2006/relationships/image" Target="../media/image44.emf"/><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2.emf"/><Relationship Id="rId7" Type="http://schemas.openxmlformats.org/officeDocument/2006/relationships/image" Target="../media/image61.png"/><Relationship Id="rId2" Type="http://schemas.openxmlformats.org/officeDocument/2006/relationships/image" Target="../media/image40.emf"/><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image" Target="../media/image46.tmp"/><Relationship Id="rId4" Type="http://schemas.openxmlformats.org/officeDocument/2006/relationships/image" Target="../media/image43.emf"/><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7.tmp"/><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41.emf"/><Relationship Id="rId5" Type="http://schemas.openxmlformats.org/officeDocument/2006/relationships/image" Target="../media/image66.png"/><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8.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3" Type="http://schemas.openxmlformats.org/officeDocument/2006/relationships/image" Target="../media/image701.png"/><Relationship Id="rId1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112.png"/><Relationship Id="rId12" Type="http://schemas.openxmlformats.org/officeDocument/2006/relationships/image" Target="../media/image691.png"/><Relationship Id="rId17" Type="http://schemas.openxmlformats.org/officeDocument/2006/relationships/image" Target="../media/image107.png"/><Relationship Id="rId2" Type="http://schemas.openxmlformats.org/officeDocument/2006/relationships/image" Target="../media/image109.png"/><Relationship Id="rId16" Type="http://schemas.openxmlformats.org/officeDocument/2006/relationships/image" Target="../media/image106.png"/><Relationship Id="rId20"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111.png"/><Relationship Id="rId11" Type="http://schemas.openxmlformats.org/officeDocument/2006/relationships/image" Target="../media/image481.png"/><Relationship Id="rId5" Type="http://schemas.openxmlformats.org/officeDocument/2006/relationships/image" Target="../media/image45.emf"/><Relationship Id="rId15" Type="http://schemas.openxmlformats.org/officeDocument/2006/relationships/image" Target="../media/image721.png"/><Relationship Id="rId10" Type="http://schemas.openxmlformats.org/officeDocument/2006/relationships/image" Target="../media/image681.png"/><Relationship Id="rId19" Type="http://schemas.openxmlformats.org/officeDocument/2006/relationships/image" Target="../media/image114.png"/><Relationship Id="rId4" Type="http://schemas.openxmlformats.org/officeDocument/2006/relationships/image" Target="../media/image105.png"/><Relationship Id="rId14" Type="http://schemas.openxmlformats.org/officeDocument/2006/relationships/image" Target="../media/image7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0.tmp"/></Relationships>
</file>

<file path=ppt/slides/_rels/slide3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78.emf"/><Relationship Id="rId3" Type="http://schemas.openxmlformats.org/officeDocument/2006/relationships/image" Target="../media/image72.emf"/><Relationship Id="rId7" Type="http://schemas.openxmlformats.org/officeDocument/2006/relationships/image" Target="../media/image80.png"/><Relationship Id="rId12" Type="http://schemas.openxmlformats.org/officeDocument/2006/relationships/image" Target="../media/image77.emf"/><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76.emf"/><Relationship Id="rId10" Type="http://schemas.openxmlformats.org/officeDocument/2006/relationships/image" Target="../media/image75.emf"/><Relationship Id="rId4" Type="http://schemas.openxmlformats.org/officeDocument/2006/relationships/image" Target="../media/image73.emf"/><Relationship Id="rId9" Type="http://schemas.openxmlformats.org/officeDocument/2006/relationships/image" Target="../media/image74.emf"/><Relationship Id="rId14" Type="http://schemas.openxmlformats.org/officeDocument/2006/relationships/image" Target="../media/image5.emf"/></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jp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4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35.tmp"/><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44.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701.png"/><Relationship Id="rId3" Type="http://schemas.openxmlformats.org/officeDocument/2006/relationships/image" Target="../media/image621.png"/><Relationship Id="rId7" Type="http://schemas.openxmlformats.org/officeDocument/2006/relationships/image" Target="../media/image651.png"/><Relationship Id="rId12" Type="http://schemas.openxmlformats.org/officeDocument/2006/relationships/image" Target="../media/image691.png"/><Relationship Id="rId2" Type="http://schemas.openxmlformats.org/officeDocument/2006/relationships/image" Target="../media/image610.png"/><Relationship Id="rId16" Type="http://schemas.openxmlformats.org/officeDocument/2006/relationships/image" Target="../media/image730.png"/><Relationship Id="rId1" Type="http://schemas.openxmlformats.org/officeDocument/2006/relationships/slideLayout" Target="../slideLayouts/slideLayout3.xml"/><Relationship Id="rId6" Type="http://schemas.openxmlformats.org/officeDocument/2006/relationships/image" Target="../media/image45.emf"/><Relationship Id="rId11" Type="http://schemas.openxmlformats.org/officeDocument/2006/relationships/image" Target="../media/image481.png"/><Relationship Id="rId5" Type="http://schemas.openxmlformats.org/officeDocument/2006/relationships/image" Target="../media/image640.png"/><Relationship Id="rId15" Type="http://schemas.openxmlformats.org/officeDocument/2006/relationships/image" Target="../media/image721.png"/><Relationship Id="rId10" Type="http://schemas.openxmlformats.org/officeDocument/2006/relationships/image" Target="../media/image681.png"/><Relationship Id="rId4" Type="http://schemas.openxmlformats.org/officeDocument/2006/relationships/image" Target="../media/image632.png"/><Relationship Id="rId9" Type="http://schemas.openxmlformats.org/officeDocument/2006/relationships/image" Target="../media/image671.png"/><Relationship Id="rId14" Type="http://schemas.openxmlformats.org/officeDocument/2006/relationships/image" Target="../media/image711.png"/></Relationships>
</file>

<file path=ppt/slides/_rels/slide4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83.emf"/><Relationship Id="rId1" Type="http://schemas.openxmlformats.org/officeDocument/2006/relationships/slideLayout" Target="../slideLayouts/slideLayout3.xml"/><Relationship Id="rId4"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48.tmp"/><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05238"/>
          </a:xfrm>
          <a:prstGeom prst="rect">
            <a:avLst/>
          </a:prstGeom>
        </p:spPr>
      </p:pic>
      <p:sp>
        <p:nvSpPr>
          <p:cNvPr id="5" name="Subtitle 2"/>
          <p:cNvSpPr txBox="1">
            <a:spLocks/>
          </p:cNvSpPr>
          <p:nvPr/>
        </p:nvSpPr>
        <p:spPr>
          <a:xfrm>
            <a:off x="961879" y="3748020"/>
            <a:ext cx="7365415" cy="50445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en-US" altLang="zh-CN" sz="1400" b="1" dirty="0">
                <a:solidFill>
                  <a:schemeClr val="bg2">
                    <a:lumMod val="25000"/>
                  </a:schemeClr>
                </a:solidFill>
              </a:rPr>
              <a:t>Weiwen Jiang</a:t>
            </a:r>
            <a:r>
              <a:rPr lang="en-US" altLang="zh-CN" sz="1400" dirty="0">
                <a:solidFill>
                  <a:schemeClr val="bg2">
                    <a:lumMod val="25000"/>
                  </a:schemeClr>
                </a:solidFill>
              </a:rPr>
              <a:t>,   Edwin H.-M. </a:t>
            </a:r>
            <a:r>
              <a:rPr lang="en-US" altLang="zh-CN" sz="1400" dirty="0" err="1">
                <a:solidFill>
                  <a:schemeClr val="bg2">
                    <a:lumMod val="25000"/>
                  </a:schemeClr>
                </a:solidFill>
              </a:rPr>
              <a:t>Sha</a:t>
            </a:r>
            <a:r>
              <a:rPr lang="en-US" altLang="zh-CN" sz="1400" dirty="0">
                <a:solidFill>
                  <a:schemeClr val="bg2">
                    <a:lumMod val="25000"/>
                  </a:schemeClr>
                </a:solidFill>
              </a:rPr>
              <a:t>,   Xinyi Zhang,   Lei Yang,   </a:t>
            </a:r>
            <a:r>
              <a:rPr lang="en-US" altLang="zh-CN" sz="1400" dirty="0" err="1" smtClean="0">
                <a:solidFill>
                  <a:schemeClr val="bg2">
                    <a:lumMod val="25000"/>
                  </a:schemeClr>
                </a:solidFill>
              </a:rPr>
              <a:t>Qingfeng</a:t>
            </a:r>
            <a:r>
              <a:rPr lang="en-US" altLang="zh-CN" sz="1400" dirty="0" smtClean="0">
                <a:solidFill>
                  <a:schemeClr val="bg2">
                    <a:lumMod val="25000"/>
                  </a:schemeClr>
                </a:solidFill>
              </a:rPr>
              <a:t> </a:t>
            </a:r>
            <a:r>
              <a:rPr lang="en-US" altLang="zh-CN" sz="1400" dirty="0" err="1">
                <a:solidFill>
                  <a:schemeClr val="bg2">
                    <a:lumMod val="25000"/>
                  </a:schemeClr>
                </a:solidFill>
              </a:rPr>
              <a:t>Zhuge</a:t>
            </a:r>
            <a:r>
              <a:rPr lang="en-US" altLang="zh-CN" sz="1400" dirty="0">
                <a:solidFill>
                  <a:schemeClr val="bg2">
                    <a:lumMod val="25000"/>
                  </a:schemeClr>
                </a:solidFill>
              </a:rPr>
              <a:t>,   </a:t>
            </a:r>
            <a:r>
              <a:rPr lang="en-US" altLang="zh-CN" sz="1400" dirty="0" err="1" smtClean="0">
                <a:solidFill>
                  <a:schemeClr val="bg2">
                    <a:lumMod val="25000"/>
                  </a:schemeClr>
                </a:solidFill>
              </a:rPr>
              <a:t>Yiyu</a:t>
            </a:r>
            <a:r>
              <a:rPr lang="en-US" altLang="zh-CN" sz="1400" dirty="0" smtClean="0">
                <a:solidFill>
                  <a:schemeClr val="bg2">
                    <a:lumMod val="25000"/>
                  </a:schemeClr>
                </a:solidFill>
              </a:rPr>
              <a:t> </a:t>
            </a:r>
            <a:r>
              <a:rPr lang="en-US" altLang="zh-CN" sz="1400" dirty="0">
                <a:solidFill>
                  <a:schemeClr val="bg2">
                    <a:lumMod val="25000"/>
                  </a:schemeClr>
                </a:solidFill>
              </a:rPr>
              <a:t>Shi, </a:t>
            </a:r>
            <a:r>
              <a:rPr lang="en-US" altLang="zh-CN" sz="1400" dirty="0" smtClean="0">
                <a:solidFill>
                  <a:schemeClr val="bg2">
                    <a:lumMod val="25000"/>
                  </a:schemeClr>
                </a:solidFill>
              </a:rPr>
              <a:t>  </a:t>
            </a:r>
            <a:r>
              <a:rPr lang="en-US" altLang="zh-CN" sz="1400" dirty="0" err="1" smtClean="0">
                <a:solidFill>
                  <a:schemeClr val="bg2">
                    <a:lumMod val="25000"/>
                  </a:schemeClr>
                </a:solidFill>
              </a:rPr>
              <a:t>Jingtong</a:t>
            </a:r>
            <a:r>
              <a:rPr lang="en-US" altLang="zh-CN" sz="1400" dirty="0" smtClean="0">
                <a:solidFill>
                  <a:schemeClr val="bg2">
                    <a:lumMod val="25000"/>
                  </a:schemeClr>
                </a:solidFill>
              </a:rPr>
              <a:t> </a:t>
            </a:r>
            <a:r>
              <a:rPr lang="en-US" altLang="zh-CN" sz="1400" dirty="0">
                <a:solidFill>
                  <a:schemeClr val="bg2">
                    <a:lumMod val="25000"/>
                  </a:schemeClr>
                </a:solidFill>
              </a:rPr>
              <a:t>Hu</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84" y="184956"/>
            <a:ext cx="1353101" cy="1353101"/>
          </a:xfrm>
          <a:prstGeom prst="rect">
            <a:avLst/>
          </a:prstGeom>
        </p:spPr>
      </p:pic>
      <p:sp>
        <p:nvSpPr>
          <p:cNvPr id="8" name="矩形 7"/>
          <p:cNvSpPr/>
          <p:nvPr/>
        </p:nvSpPr>
        <p:spPr>
          <a:xfrm>
            <a:off x="1630590" y="76140"/>
            <a:ext cx="7159277" cy="276999"/>
          </a:xfrm>
          <a:prstGeom prst="rect">
            <a:avLst/>
          </a:prstGeom>
        </p:spPr>
        <p:txBody>
          <a:bodyPr wrap="square">
            <a:spAutoFit/>
          </a:bodyPr>
          <a:lstStyle/>
          <a:p>
            <a:r>
              <a:rPr lang="en-US" altLang="zh-CN" sz="1200" b="1" dirty="0" smtClean="0">
                <a:latin typeface="Times New Roman" panose="02020603050405020304" pitchFamily="18" charset="0"/>
                <a:cs typeface="Times New Roman" panose="02020603050405020304" pitchFamily="18" charset="0"/>
              </a:rPr>
              <a:t>CODES+ISSS 2019: </a:t>
            </a:r>
            <a:r>
              <a:rPr lang="en-US" altLang="zh-CN" sz="1200" b="1" dirty="0">
                <a:latin typeface="Times New Roman" panose="02020603050405020304" pitchFamily="18" charset="0"/>
                <a:cs typeface="Times New Roman" panose="02020603050405020304" pitchFamily="18" charset="0"/>
              </a:rPr>
              <a:t>International Conference </a:t>
            </a:r>
            <a:r>
              <a:rPr lang="en-US" altLang="zh-CN" sz="1200" b="1" dirty="0" smtClean="0">
                <a:latin typeface="Times New Roman" panose="02020603050405020304" pitchFamily="18" charset="0"/>
                <a:cs typeface="Times New Roman" panose="02020603050405020304" pitchFamily="18" charset="0"/>
              </a:rPr>
              <a:t>on Hardware/Software </a:t>
            </a:r>
            <a:r>
              <a:rPr lang="en-US" altLang="zh-CN" sz="1200" b="1" dirty="0" err="1" smtClean="0">
                <a:latin typeface="Times New Roman" panose="02020603050405020304" pitchFamily="18" charset="0"/>
                <a:cs typeface="Times New Roman" panose="02020603050405020304" pitchFamily="18" charset="0"/>
              </a:rPr>
              <a:t>Codesign</a:t>
            </a:r>
            <a:r>
              <a:rPr lang="en-US" altLang="zh-CN" sz="1200" b="1" dirty="0" smtClean="0">
                <a:latin typeface="Times New Roman" panose="02020603050405020304" pitchFamily="18" charset="0"/>
                <a:cs typeface="Times New Roman" panose="02020603050405020304" pitchFamily="18" charset="0"/>
              </a:rPr>
              <a:t> and </a:t>
            </a:r>
            <a:r>
              <a:rPr lang="en-US" altLang="zh-CN" sz="1200" b="1" dirty="0">
                <a:latin typeface="Times New Roman" panose="02020603050405020304" pitchFamily="18" charset="0"/>
                <a:cs typeface="Times New Roman" panose="02020603050405020304" pitchFamily="18" charset="0"/>
              </a:rPr>
              <a:t>System Synthesis</a:t>
            </a:r>
            <a:endParaRPr lang="zh-CN" altLang="en-US" sz="12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616054" y="5365284"/>
            <a:ext cx="3389038" cy="1492716"/>
          </a:xfrm>
          <a:prstGeom prst="rect">
            <a:avLst/>
          </a:prstGeom>
          <a:noFill/>
        </p:spPr>
        <p:txBody>
          <a:bodyPr wrap="square" rtlCol="0">
            <a:spAutoFit/>
          </a:bodyPr>
          <a:lstStyle/>
          <a:p>
            <a:pPr algn="r">
              <a:lnSpc>
                <a:spcPct val="130000"/>
              </a:lnSpc>
            </a:pPr>
            <a:r>
              <a:rPr lang="en-US" altLang="zh-CN" sz="1400" b="1" dirty="0" smtClean="0"/>
              <a:t>Weiwen Jiang</a:t>
            </a:r>
          </a:p>
          <a:p>
            <a:pPr algn="r">
              <a:lnSpc>
                <a:spcPct val="130000"/>
              </a:lnSpc>
            </a:pPr>
            <a:r>
              <a:rPr lang="en-US" altLang="zh-CN" sz="1400" dirty="0" smtClean="0"/>
              <a:t>Postdoctoral Researcher</a:t>
            </a:r>
          </a:p>
          <a:p>
            <a:pPr algn="r">
              <a:lnSpc>
                <a:spcPct val="130000"/>
              </a:lnSpc>
            </a:pPr>
            <a:r>
              <a:rPr lang="en-US" altLang="zh-CN" sz="1400" dirty="0" smtClean="0"/>
              <a:t>University of Notre Dame</a:t>
            </a:r>
          </a:p>
          <a:p>
            <a:pPr algn="r">
              <a:lnSpc>
                <a:spcPct val="130000"/>
              </a:lnSpc>
            </a:pPr>
            <a:r>
              <a:rPr lang="en-US" altLang="zh-CN" sz="1400" dirty="0" smtClean="0"/>
              <a:t>wjiang2@nd.edu</a:t>
            </a:r>
          </a:p>
          <a:p>
            <a:pPr algn="r">
              <a:lnSpc>
                <a:spcPct val="130000"/>
              </a:lnSpc>
            </a:pPr>
            <a:r>
              <a:rPr lang="en-US" altLang="zh-CN" sz="1400" dirty="0" smtClean="0"/>
              <a:t>https://wjiang.nd.edu</a:t>
            </a:r>
          </a:p>
        </p:txBody>
      </p:sp>
      <p:pic>
        <p:nvPicPr>
          <p:cNvPr id="3" name="图片 2"/>
          <p:cNvPicPr>
            <a:picLocks noChangeAspect="1"/>
          </p:cNvPicPr>
          <p:nvPr/>
        </p:nvPicPr>
        <p:blipFill>
          <a:blip r:embed="rId5"/>
          <a:stretch>
            <a:fillRect/>
          </a:stretch>
        </p:blipFill>
        <p:spPr>
          <a:xfrm>
            <a:off x="302969" y="5795467"/>
            <a:ext cx="3307060" cy="932401"/>
          </a:xfrm>
          <a:prstGeom prst="rect">
            <a:avLst/>
          </a:prstGeom>
        </p:spPr>
      </p:pic>
      <p:sp>
        <p:nvSpPr>
          <p:cNvPr id="30" name="Subtitle 2"/>
          <p:cNvSpPr txBox="1">
            <a:spLocks/>
          </p:cNvSpPr>
          <p:nvPr/>
        </p:nvSpPr>
        <p:spPr>
          <a:xfrm>
            <a:off x="0" y="4126538"/>
            <a:ext cx="9144000" cy="118213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50000"/>
              </a:lnSpc>
            </a:pPr>
            <a:r>
              <a:rPr lang="en-US" altLang="zh-CN" sz="1400" dirty="0" smtClean="0">
                <a:solidFill>
                  <a:schemeClr val="bg2">
                    <a:lumMod val="25000"/>
                  </a:schemeClr>
                </a:solidFill>
              </a:rPr>
              <a:t>University of Pittsburgh</a:t>
            </a:r>
          </a:p>
          <a:p>
            <a:pPr>
              <a:lnSpc>
                <a:spcPct val="150000"/>
              </a:lnSpc>
            </a:pPr>
            <a:r>
              <a:rPr lang="en-US" altLang="zh-CN" sz="1400" dirty="0" smtClean="0">
                <a:solidFill>
                  <a:schemeClr val="bg2">
                    <a:lumMod val="25000"/>
                  </a:schemeClr>
                </a:solidFill>
              </a:rPr>
              <a:t>East China Normal University</a:t>
            </a:r>
          </a:p>
          <a:p>
            <a:pPr>
              <a:lnSpc>
                <a:spcPct val="150000"/>
              </a:lnSpc>
            </a:pPr>
            <a:r>
              <a:rPr lang="en-US" altLang="zh-CN" sz="1400" dirty="0" smtClean="0">
                <a:solidFill>
                  <a:schemeClr val="bg2">
                    <a:lumMod val="25000"/>
                  </a:schemeClr>
                </a:solidFill>
              </a:rPr>
              <a:t>University of Notre Dame</a:t>
            </a:r>
            <a:endParaRPr lang="en-US" altLang="zh-CN" sz="1400" dirty="0">
              <a:solidFill>
                <a:schemeClr val="bg2">
                  <a:lumMod val="25000"/>
                </a:schemeClr>
              </a:solidFill>
            </a:endParaRPr>
          </a:p>
        </p:txBody>
      </p:sp>
      <p:sp>
        <p:nvSpPr>
          <p:cNvPr id="11" name="矩形 10"/>
          <p:cNvSpPr/>
          <p:nvPr/>
        </p:nvSpPr>
        <p:spPr>
          <a:xfrm>
            <a:off x="0" y="2684719"/>
            <a:ext cx="9144000" cy="11341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1030593" y="2582326"/>
            <a:ext cx="7296701" cy="1165694"/>
          </a:xfrm>
          <a:noFill/>
        </p:spPr>
        <p:txBody>
          <a:bodyPr>
            <a:normAutofit/>
          </a:bodyPr>
          <a:lstStyle/>
          <a:p>
            <a:pPr algn="ctr">
              <a:lnSpc>
                <a:spcPct val="130000"/>
              </a:lnSpc>
            </a:pPr>
            <a:r>
              <a:rPr lang="en-US" altLang="zh-CN" sz="2400" dirty="0">
                <a:solidFill>
                  <a:schemeClr val="tx1"/>
                </a:solidFill>
                <a:effectLst/>
              </a:rPr>
              <a:t>Achieving Super-Linear Speedup across Multi-FPGA for Real-Time DNN Inference</a:t>
            </a:r>
            <a:endParaRPr lang="en-US" sz="2000" b="0" baseline="30000" dirty="0">
              <a:solidFill>
                <a:schemeClr val="tx1"/>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9</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Pipelining Multi-FPGA Design Flow</a:t>
            </a:r>
            <a:endParaRPr lang="en-US" altLang="zh-CN" sz="2400" dirty="0"/>
          </a:p>
        </p:txBody>
      </p:sp>
      <p:sp>
        <p:nvSpPr>
          <p:cNvPr id="10" name="矩形 9"/>
          <p:cNvSpPr/>
          <p:nvPr/>
        </p:nvSpPr>
        <p:spPr>
          <a:xfrm>
            <a:off x="4016287" y="0"/>
            <a:ext cx="944233" cy="276999"/>
          </a:xfrm>
          <a:prstGeom prst="rect">
            <a:avLst/>
          </a:prstGeom>
        </p:spPr>
        <p:txBody>
          <a:bodyPr wrap="none">
            <a:spAutoFit/>
          </a:bodyPr>
          <a:lstStyle/>
          <a:p>
            <a:r>
              <a:rPr lang="en-US" altLang="zh-CN" sz="1200" b="1" dirty="0">
                <a:solidFill>
                  <a:srgbClr val="ABABAB"/>
                </a:solidFill>
              </a:rPr>
              <a:t>Background</a:t>
            </a:r>
            <a:endParaRPr lang="zh-CN" altLang="en-US" sz="1200" b="1" dirty="0">
              <a:solidFill>
                <a:srgbClr val="ABABAB"/>
              </a:solidFill>
            </a:endParaRPr>
          </a:p>
        </p:txBody>
      </p:sp>
      <p:pic>
        <p:nvPicPr>
          <p:cNvPr id="12" name="图片 11"/>
          <p:cNvPicPr>
            <a:picLocks noChangeAspect="1"/>
          </p:cNvPicPr>
          <p:nvPr/>
        </p:nvPicPr>
        <p:blipFill>
          <a:blip r:embed="rId3"/>
          <a:stretch>
            <a:fillRect/>
          </a:stretch>
        </p:blipFill>
        <p:spPr>
          <a:xfrm>
            <a:off x="361650" y="1243769"/>
            <a:ext cx="5792994" cy="4452182"/>
          </a:xfrm>
          <a:prstGeom prst="rect">
            <a:avLst/>
          </a:prstGeom>
        </p:spPr>
      </p:pic>
      <p:sp>
        <p:nvSpPr>
          <p:cNvPr id="13" name="文本框 12"/>
          <p:cNvSpPr txBox="1"/>
          <p:nvPr/>
        </p:nvSpPr>
        <p:spPr>
          <a:xfrm>
            <a:off x="2136362" y="3093720"/>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smtClean="0">
                <a:solidFill>
                  <a:srgbClr val="C00000"/>
                </a:solidFill>
              </a:rPr>
              <a:t>Accelerator Design Parameter</a:t>
            </a:r>
            <a:endParaRPr lang="zh-CN" altLang="en-US" sz="1400" b="1" dirty="0">
              <a:solidFill>
                <a:srgbClr val="C00000"/>
              </a:solidFill>
            </a:endParaRPr>
          </a:p>
        </p:txBody>
      </p:sp>
      <p:sp>
        <p:nvSpPr>
          <p:cNvPr id="7" name="文本框 6"/>
          <p:cNvSpPr txBox="1"/>
          <p:nvPr/>
        </p:nvSpPr>
        <p:spPr>
          <a:xfrm>
            <a:off x="2136362" y="2396885"/>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smtClean="0">
                <a:solidFill>
                  <a:srgbClr val="C00000"/>
                </a:solidFill>
              </a:rPr>
              <a:t>Performance Model</a:t>
            </a:r>
            <a:endParaRPr lang="zh-CN" altLang="en-US" sz="1400" b="1" dirty="0">
              <a:solidFill>
                <a:srgbClr val="C00000"/>
              </a:solidFill>
            </a:endParaRPr>
          </a:p>
        </p:txBody>
      </p:sp>
    </p:spTree>
    <p:extLst>
      <p:ext uri="{BB962C8B-B14F-4D97-AF65-F5344CB8AC3E}">
        <p14:creationId xmlns:p14="http://schemas.microsoft.com/office/powerpoint/2010/main" val="130369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p:cNvPicPr>
            <a:picLocks noChangeAspect="1"/>
          </p:cNvPicPr>
          <p:nvPr/>
        </p:nvPicPr>
        <p:blipFill>
          <a:blip r:embed="rId3"/>
          <a:stretch>
            <a:fillRect/>
          </a:stretch>
        </p:blipFill>
        <p:spPr>
          <a:xfrm>
            <a:off x="265262" y="3421857"/>
            <a:ext cx="5362551" cy="2801144"/>
          </a:xfrm>
          <a:prstGeom prst="rect">
            <a:avLst/>
          </a:prstGeom>
        </p:spPr>
      </p:pic>
      <p:sp>
        <p:nvSpPr>
          <p:cNvPr id="4" name="灯片编号占位符 3"/>
          <p:cNvSpPr>
            <a:spLocks noGrp="1"/>
          </p:cNvSpPr>
          <p:nvPr>
            <p:ph type="sldNum" sz="quarter" idx="12"/>
          </p:nvPr>
        </p:nvSpPr>
        <p:spPr/>
        <p:txBody>
          <a:bodyPr/>
          <a:lstStyle/>
          <a:p>
            <a:fld id="{C0769ECE-14F6-B44C-AB5F-842EA3B12E22}" type="slidenum">
              <a:rPr lang="en-US" smtClean="0"/>
              <a:pPr/>
              <a:t>10</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Inaccurate Performance Model Leads to Sub-Optimal Design</a:t>
            </a:r>
            <a:endParaRPr lang="en-US" altLang="zh-CN" sz="2400" dirty="0"/>
          </a:p>
        </p:txBody>
      </p:sp>
      <p:sp>
        <p:nvSpPr>
          <p:cNvPr id="6" name="矩形 5"/>
          <p:cNvSpPr/>
          <p:nvPr/>
        </p:nvSpPr>
        <p:spPr>
          <a:xfrm>
            <a:off x="4197329" y="23974"/>
            <a:ext cx="895950" cy="276999"/>
          </a:xfrm>
          <a:prstGeom prst="rect">
            <a:avLst/>
          </a:prstGeom>
        </p:spPr>
        <p:txBody>
          <a:bodyPr wrap="none">
            <a:spAutoFit/>
          </a:bodyPr>
          <a:lstStyle/>
          <a:p>
            <a:pPr algn="ctr"/>
            <a:r>
              <a:rPr lang="en-US" altLang="zh-CN" sz="1200" b="1" dirty="0" smtClean="0">
                <a:solidFill>
                  <a:srgbClr val="ABABAB"/>
                </a:solidFill>
              </a:rPr>
              <a:t>Motivation</a:t>
            </a:r>
            <a:endParaRPr lang="en-US" altLang="zh-CN" sz="1200" b="1" dirty="0">
              <a:solidFill>
                <a:srgbClr val="ABABAB"/>
              </a:solidFill>
            </a:endParaRPr>
          </a:p>
        </p:txBody>
      </p:sp>
      <p:grpSp>
        <p:nvGrpSpPr>
          <p:cNvPr id="153" name="组合 152"/>
          <p:cNvGrpSpPr/>
          <p:nvPr/>
        </p:nvGrpSpPr>
        <p:grpSpPr>
          <a:xfrm>
            <a:off x="746125" y="1027906"/>
            <a:ext cx="4432300" cy="2076431"/>
            <a:chOff x="746125" y="1027906"/>
            <a:chExt cx="4432300" cy="2076431"/>
          </a:xfrm>
        </p:grpSpPr>
        <p:grpSp>
          <p:nvGrpSpPr>
            <p:cNvPr id="10" name="Group 4"/>
            <p:cNvGrpSpPr>
              <a:grpSpLocks noChangeAspect="1"/>
            </p:cNvGrpSpPr>
            <p:nvPr/>
          </p:nvGrpSpPr>
          <p:grpSpPr bwMode="auto">
            <a:xfrm>
              <a:off x="746125" y="1027906"/>
              <a:ext cx="4432300" cy="1687513"/>
              <a:chOff x="134" y="680"/>
              <a:chExt cx="2792" cy="1063"/>
            </a:xfrm>
          </p:grpSpPr>
          <p:sp>
            <p:nvSpPr>
              <p:cNvPr id="11" name="AutoShape 3"/>
              <p:cNvSpPr>
                <a:spLocks noChangeAspect="1" noChangeArrowheads="1" noTextEdit="1"/>
              </p:cNvSpPr>
              <p:nvPr/>
            </p:nvSpPr>
            <p:spPr bwMode="auto">
              <a:xfrm>
                <a:off x="134" y="680"/>
                <a:ext cx="2792"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5"/>
              <p:cNvSpPr>
                <a:spLocks noChangeArrowheads="1"/>
              </p:cNvSpPr>
              <p:nvPr/>
            </p:nvSpPr>
            <p:spPr bwMode="auto">
              <a:xfrm>
                <a:off x="2559" y="794"/>
                <a:ext cx="362" cy="364"/>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2557" y="789"/>
                <a:ext cx="369" cy="371"/>
              </a:xfrm>
              <a:custGeom>
                <a:avLst/>
                <a:gdLst>
                  <a:gd name="T0" fmla="*/ 2 w 369"/>
                  <a:gd name="T1" fmla="*/ 369 h 371"/>
                  <a:gd name="T2" fmla="*/ 2 w 369"/>
                  <a:gd name="T3" fmla="*/ 371 h 371"/>
                  <a:gd name="T4" fmla="*/ 369 w 369"/>
                  <a:gd name="T5" fmla="*/ 371 h 371"/>
                  <a:gd name="T6" fmla="*/ 369 w 369"/>
                  <a:gd name="T7" fmla="*/ 0 h 371"/>
                  <a:gd name="T8" fmla="*/ 0 w 369"/>
                  <a:gd name="T9" fmla="*/ 0 h 371"/>
                  <a:gd name="T10" fmla="*/ 0 w 369"/>
                  <a:gd name="T11" fmla="*/ 371 h 371"/>
                  <a:gd name="T12" fmla="*/ 2 w 369"/>
                  <a:gd name="T13" fmla="*/ 371 h 371"/>
                  <a:gd name="T14" fmla="*/ 2 w 369"/>
                  <a:gd name="T15" fmla="*/ 369 h 371"/>
                  <a:gd name="T16" fmla="*/ 7 w 369"/>
                  <a:gd name="T17" fmla="*/ 369 h 371"/>
                  <a:gd name="T18" fmla="*/ 7 w 369"/>
                  <a:gd name="T19" fmla="*/ 8 h 371"/>
                  <a:gd name="T20" fmla="*/ 362 w 369"/>
                  <a:gd name="T21" fmla="*/ 8 h 371"/>
                  <a:gd name="T22" fmla="*/ 362 w 369"/>
                  <a:gd name="T23" fmla="*/ 364 h 371"/>
                  <a:gd name="T24" fmla="*/ 2 w 369"/>
                  <a:gd name="T25" fmla="*/ 364 h 371"/>
                  <a:gd name="T26" fmla="*/ 2 w 369"/>
                  <a:gd name="T27" fmla="*/ 369 h 371"/>
                  <a:gd name="T28" fmla="*/ 7 w 369"/>
                  <a:gd name="T29" fmla="*/ 369 h 371"/>
                  <a:gd name="T30" fmla="*/ 2 w 369"/>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2" y="369"/>
                    </a:moveTo>
                    <a:lnTo>
                      <a:pt x="2" y="371"/>
                    </a:lnTo>
                    <a:lnTo>
                      <a:pt x="369" y="371"/>
                    </a:lnTo>
                    <a:lnTo>
                      <a:pt x="369" y="0"/>
                    </a:lnTo>
                    <a:lnTo>
                      <a:pt x="0" y="0"/>
                    </a:lnTo>
                    <a:lnTo>
                      <a:pt x="0" y="371"/>
                    </a:lnTo>
                    <a:lnTo>
                      <a:pt x="2" y="371"/>
                    </a:lnTo>
                    <a:lnTo>
                      <a:pt x="2" y="369"/>
                    </a:lnTo>
                    <a:lnTo>
                      <a:pt x="7" y="369"/>
                    </a:lnTo>
                    <a:lnTo>
                      <a:pt x="7" y="8"/>
                    </a:lnTo>
                    <a:lnTo>
                      <a:pt x="362" y="8"/>
                    </a:lnTo>
                    <a:lnTo>
                      <a:pt x="362" y="364"/>
                    </a:lnTo>
                    <a:lnTo>
                      <a:pt x="2" y="364"/>
                    </a:lnTo>
                    <a:lnTo>
                      <a:pt x="2" y="369"/>
                    </a:lnTo>
                    <a:lnTo>
                      <a:pt x="7" y="369"/>
                    </a:lnTo>
                    <a:lnTo>
                      <a:pt x="2"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7"/>
              <p:cNvSpPr>
                <a:spLocks noChangeArrowheads="1"/>
              </p:cNvSpPr>
              <p:nvPr/>
            </p:nvSpPr>
            <p:spPr bwMode="auto">
              <a:xfrm>
                <a:off x="2403" y="1037"/>
                <a:ext cx="362" cy="366"/>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2400" y="1034"/>
                <a:ext cx="370" cy="371"/>
              </a:xfrm>
              <a:custGeom>
                <a:avLst/>
                <a:gdLst>
                  <a:gd name="T0" fmla="*/ 3 w 370"/>
                  <a:gd name="T1" fmla="*/ 369 h 371"/>
                  <a:gd name="T2" fmla="*/ 3 w 370"/>
                  <a:gd name="T3" fmla="*/ 371 h 371"/>
                  <a:gd name="T4" fmla="*/ 370 w 370"/>
                  <a:gd name="T5" fmla="*/ 371 h 371"/>
                  <a:gd name="T6" fmla="*/ 370 w 370"/>
                  <a:gd name="T7" fmla="*/ 0 h 371"/>
                  <a:gd name="T8" fmla="*/ 0 w 370"/>
                  <a:gd name="T9" fmla="*/ 0 h 371"/>
                  <a:gd name="T10" fmla="*/ 0 w 370"/>
                  <a:gd name="T11" fmla="*/ 371 h 371"/>
                  <a:gd name="T12" fmla="*/ 3 w 370"/>
                  <a:gd name="T13" fmla="*/ 371 h 371"/>
                  <a:gd name="T14" fmla="*/ 3 w 370"/>
                  <a:gd name="T15" fmla="*/ 369 h 371"/>
                  <a:gd name="T16" fmla="*/ 8 w 370"/>
                  <a:gd name="T17" fmla="*/ 369 h 371"/>
                  <a:gd name="T18" fmla="*/ 8 w 370"/>
                  <a:gd name="T19" fmla="*/ 7 h 371"/>
                  <a:gd name="T20" fmla="*/ 363 w 370"/>
                  <a:gd name="T21" fmla="*/ 7 h 371"/>
                  <a:gd name="T22" fmla="*/ 363 w 370"/>
                  <a:gd name="T23" fmla="*/ 364 h 371"/>
                  <a:gd name="T24" fmla="*/ 3 w 370"/>
                  <a:gd name="T25" fmla="*/ 364 h 371"/>
                  <a:gd name="T26" fmla="*/ 3 w 370"/>
                  <a:gd name="T27" fmla="*/ 369 h 371"/>
                  <a:gd name="T28" fmla="*/ 8 w 370"/>
                  <a:gd name="T29" fmla="*/ 369 h 371"/>
                  <a:gd name="T30" fmla="*/ 3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3" y="369"/>
                    </a:moveTo>
                    <a:lnTo>
                      <a:pt x="3" y="371"/>
                    </a:lnTo>
                    <a:lnTo>
                      <a:pt x="370" y="371"/>
                    </a:lnTo>
                    <a:lnTo>
                      <a:pt x="370" y="0"/>
                    </a:lnTo>
                    <a:lnTo>
                      <a:pt x="0" y="0"/>
                    </a:lnTo>
                    <a:lnTo>
                      <a:pt x="0" y="371"/>
                    </a:lnTo>
                    <a:lnTo>
                      <a:pt x="3" y="371"/>
                    </a:lnTo>
                    <a:lnTo>
                      <a:pt x="3" y="369"/>
                    </a:lnTo>
                    <a:lnTo>
                      <a:pt x="8" y="369"/>
                    </a:lnTo>
                    <a:lnTo>
                      <a:pt x="8" y="7"/>
                    </a:lnTo>
                    <a:lnTo>
                      <a:pt x="363" y="7"/>
                    </a:lnTo>
                    <a:lnTo>
                      <a:pt x="363" y="364"/>
                    </a:lnTo>
                    <a:lnTo>
                      <a:pt x="3" y="364"/>
                    </a:lnTo>
                    <a:lnTo>
                      <a:pt x="3" y="369"/>
                    </a:lnTo>
                    <a:lnTo>
                      <a:pt x="8" y="369"/>
                    </a:lnTo>
                    <a:lnTo>
                      <a:pt x="3"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2325" y="1113"/>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2320" y="1110"/>
                <a:ext cx="369" cy="371"/>
              </a:xfrm>
              <a:custGeom>
                <a:avLst/>
                <a:gdLst>
                  <a:gd name="T0" fmla="*/ 5 w 369"/>
                  <a:gd name="T1" fmla="*/ 367 h 371"/>
                  <a:gd name="T2" fmla="*/ 5 w 369"/>
                  <a:gd name="T3" fmla="*/ 371 h 371"/>
                  <a:gd name="T4" fmla="*/ 369 w 369"/>
                  <a:gd name="T5" fmla="*/ 371 h 371"/>
                  <a:gd name="T6" fmla="*/ 369 w 369"/>
                  <a:gd name="T7" fmla="*/ 0 h 371"/>
                  <a:gd name="T8" fmla="*/ 0 w 369"/>
                  <a:gd name="T9" fmla="*/ 0 h 371"/>
                  <a:gd name="T10" fmla="*/ 0 w 369"/>
                  <a:gd name="T11" fmla="*/ 371 h 371"/>
                  <a:gd name="T12" fmla="*/ 5 w 369"/>
                  <a:gd name="T13" fmla="*/ 371 h 371"/>
                  <a:gd name="T14" fmla="*/ 5 w 369"/>
                  <a:gd name="T15" fmla="*/ 367 h 371"/>
                  <a:gd name="T16" fmla="*/ 7 w 369"/>
                  <a:gd name="T17" fmla="*/ 367 h 371"/>
                  <a:gd name="T18" fmla="*/ 7 w 369"/>
                  <a:gd name="T19" fmla="*/ 8 h 371"/>
                  <a:gd name="T20" fmla="*/ 362 w 369"/>
                  <a:gd name="T21" fmla="*/ 8 h 371"/>
                  <a:gd name="T22" fmla="*/ 362 w 369"/>
                  <a:gd name="T23" fmla="*/ 364 h 371"/>
                  <a:gd name="T24" fmla="*/ 5 w 369"/>
                  <a:gd name="T25" fmla="*/ 364 h 371"/>
                  <a:gd name="T26" fmla="*/ 5 w 369"/>
                  <a:gd name="T27" fmla="*/ 367 h 371"/>
                  <a:gd name="T28" fmla="*/ 7 w 369"/>
                  <a:gd name="T29" fmla="*/ 367 h 371"/>
                  <a:gd name="T30" fmla="*/ 5 w 369"/>
                  <a:gd name="T31" fmla="*/ 36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5" y="367"/>
                    </a:moveTo>
                    <a:lnTo>
                      <a:pt x="5" y="371"/>
                    </a:lnTo>
                    <a:lnTo>
                      <a:pt x="369" y="371"/>
                    </a:lnTo>
                    <a:lnTo>
                      <a:pt x="369" y="0"/>
                    </a:lnTo>
                    <a:lnTo>
                      <a:pt x="0" y="0"/>
                    </a:lnTo>
                    <a:lnTo>
                      <a:pt x="0" y="371"/>
                    </a:lnTo>
                    <a:lnTo>
                      <a:pt x="5" y="371"/>
                    </a:lnTo>
                    <a:lnTo>
                      <a:pt x="5" y="367"/>
                    </a:lnTo>
                    <a:lnTo>
                      <a:pt x="7" y="367"/>
                    </a:lnTo>
                    <a:lnTo>
                      <a:pt x="7" y="8"/>
                    </a:lnTo>
                    <a:lnTo>
                      <a:pt x="362" y="8"/>
                    </a:lnTo>
                    <a:lnTo>
                      <a:pt x="362" y="364"/>
                    </a:lnTo>
                    <a:lnTo>
                      <a:pt x="5" y="364"/>
                    </a:lnTo>
                    <a:lnTo>
                      <a:pt x="5" y="367"/>
                    </a:lnTo>
                    <a:lnTo>
                      <a:pt x="7" y="367"/>
                    </a:lnTo>
                    <a:lnTo>
                      <a:pt x="5" y="3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5"/>
              <p:cNvSpPr>
                <a:spLocks noChangeArrowheads="1"/>
              </p:cNvSpPr>
              <p:nvPr/>
            </p:nvSpPr>
            <p:spPr bwMode="auto">
              <a:xfrm>
                <a:off x="804" y="725"/>
                <a:ext cx="121" cy="122"/>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800" y="723"/>
                <a:ext cx="127" cy="128"/>
              </a:xfrm>
              <a:custGeom>
                <a:avLst/>
                <a:gdLst>
                  <a:gd name="T0" fmla="*/ 4 w 127"/>
                  <a:gd name="T1" fmla="*/ 124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4 h 128"/>
                  <a:gd name="T16" fmla="*/ 7 w 127"/>
                  <a:gd name="T17" fmla="*/ 124 h 128"/>
                  <a:gd name="T18" fmla="*/ 7 w 127"/>
                  <a:gd name="T19" fmla="*/ 7 h 128"/>
                  <a:gd name="T20" fmla="*/ 120 w 127"/>
                  <a:gd name="T21" fmla="*/ 7 h 128"/>
                  <a:gd name="T22" fmla="*/ 120 w 127"/>
                  <a:gd name="T23" fmla="*/ 121 h 128"/>
                  <a:gd name="T24" fmla="*/ 4 w 127"/>
                  <a:gd name="T25" fmla="*/ 121 h 128"/>
                  <a:gd name="T26" fmla="*/ 4 w 127"/>
                  <a:gd name="T27" fmla="*/ 124 h 128"/>
                  <a:gd name="T28" fmla="*/ 7 w 127"/>
                  <a:gd name="T29" fmla="*/ 124 h 128"/>
                  <a:gd name="T30" fmla="*/ 4 w 127"/>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4"/>
                    </a:moveTo>
                    <a:lnTo>
                      <a:pt x="4" y="128"/>
                    </a:lnTo>
                    <a:lnTo>
                      <a:pt x="127" y="128"/>
                    </a:lnTo>
                    <a:lnTo>
                      <a:pt x="127" y="0"/>
                    </a:lnTo>
                    <a:lnTo>
                      <a:pt x="0" y="0"/>
                    </a:lnTo>
                    <a:lnTo>
                      <a:pt x="0" y="128"/>
                    </a:lnTo>
                    <a:lnTo>
                      <a:pt x="4" y="128"/>
                    </a:lnTo>
                    <a:lnTo>
                      <a:pt x="4" y="124"/>
                    </a:lnTo>
                    <a:lnTo>
                      <a:pt x="7" y="124"/>
                    </a:lnTo>
                    <a:lnTo>
                      <a:pt x="7" y="7"/>
                    </a:lnTo>
                    <a:lnTo>
                      <a:pt x="120" y="7"/>
                    </a:lnTo>
                    <a:lnTo>
                      <a:pt x="120" y="121"/>
                    </a:lnTo>
                    <a:lnTo>
                      <a:pt x="4" y="121"/>
                    </a:lnTo>
                    <a:lnTo>
                      <a:pt x="4" y="124"/>
                    </a:lnTo>
                    <a:lnTo>
                      <a:pt x="7" y="124"/>
                    </a:lnTo>
                    <a:lnTo>
                      <a:pt x="4"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close/>
                    <a:moveTo>
                      <a:pt x="199" y="0"/>
                    </a:moveTo>
                    <a:lnTo>
                      <a:pt x="0" y="0"/>
                    </a:lnTo>
                    <a:lnTo>
                      <a:pt x="0" y="100"/>
                    </a:lnTo>
                    <a:lnTo>
                      <a:pt x="7" y="100"/>
                    </a:lnTo>
                    <a:lnTo>
                      <a:pt x="7" y="7"/>
                    </a:lnTo>
                    <a:lnTo>
                      <a:pt x="199" y="7"/>
                    </a:lnTo>
                    <a:lnTo>
                      <a:pt x="19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moveTo>
                      <a:pt x="199" y="0"/>
                    </a:moveTo>
                    <a:lnTo>
                      <a:pt x="0" y="0"/>
                    </a:lnTo>
                    <a:lnTo>
                      <a:pt x="0" y="100"/>
                    </a:lnTo>
                    <a:lnTo>
                      <a:pt x="7" y="100"/>
                    </a:lnTo>
                    <a:lnTo>
                      <a:pt x="7" y="7"/>
                    </a:lnTo>
                    <a:lnTo>
                      <a:pt x="199" y="7"/>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close/>
                    <a:moveTo>
                      <a:pt x="7" y="3"/>
                    </a:moveTo>
                    <a:lnTo>
                      <a:pt x="7" y="3"/>
                    </a:lnTo>
                    <a:close/>
                    <a:moveTo>
                      <a:pt x="171" y="0"/>
                    </a:moveTo>
                    <a:lnTo>
                      <a:pt x="7" y="0"/>
                    </a:lnTo>
                    <a:lnTo>
                      <a:pt x="0" y="0"/>
                    </a:lnTo>
                    <a:lnTo>
                      <a:pt x="0" y="7"/>
                    </a:lnTo>
                    <a:lnTo>
                      <a:pt x="163" y="7"/>
                    </a:lnTo>
                    <a:lnTo>
                      <a:pt x="171" y="7"/>
                    </a:lnTo>
                    <a:lnTo>
                      <a:pt x="171"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moveTo>
                      <a:pt x="7" y="3"/>
                    </a:moveTo>
                    <a:lnTo>
                      <a:pt x="7" y="3"/>
                    </a:lnTo>
                    <a:moveTo>
                      <a:pt x="171" y="0"/>
                    </a:moveTo>
                    <a:lnTo>
                      <a:pt x="7" y="0"/>
                    </a:lnTo>
                    <a:lnTo>
                      <a:pt x="0" y="0"/>
                    </a:lnTo>
                    <a:lnTo>
                      <a:pt x="0" y="7"/>
                    </a:lnTo>
                    <a:lnTo>
                      <a:pt x="163" y="7"/>
                    </a:lnTo>
                    <a:lnTo>
                      <a:pt x="171" y="7"/>
                    </a:lnTo>
                    <a:lnTo>
                      <a:pt x="1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3"/>
              <p:cNvSpPr>
                <a:spLocks noChangeArrowheads="1"/>
              </p:cNvSpPr>
              <p:nvPr/>
            </p:nvSpPr>
            <p:spPr bwMode="auto">
              <a:xfrm>
                <a:off x="2256" y="1196"/>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p:nvSpPr>
            <p:spPr bwMode="auto">
              <a:xfrm>
                <a:off x="2251" y="1191"/>
                <a:ext cx="370" cy="371"/>
              </a:xfrm>
              <a:custGeom>
                <a:avLst/>
                <a:gdLst>
                  <a:gd name="T0" fmla="*/ 5 w 370"/>
                  <a:gd name="T1" fmla="*/ 369 h 371"/>
                  <a:gd name="T2" fmla="*/ 5 w 370"/>
                  <a:gd name="T3" fmla="*/ 371 h 371"/>
                  <a:gd name="T4" fmla="*/ 370 w 370"/>
                  <a:gd name="T5" fmla="*/ 371 h 371"/>
                  <a:gd name="T6" fmla="*/ 370 w 370"/>
                  <a:gd name="T7" fmla="*/ 0 h 371"/>
                  <a:gd name="T8" fmla="*/ 0 w 370"/>
                  <a:gd name="T9" fmla="*/ 0 h 371"/>
                  <a:gd name="T10" fmla="*/ 0 w 370"/>
                  <a:gd name="T11" fmla="*/ 371 h 371"/>
                  <a:gd name="T12" fmla="*/ 5 w 370"/>
                  <a:gd name="T13" fmla="*/ 371 h 371"/>
                  <a:gd name="T14" fmla="*/ 5 w 370"/>
                  <a:gd name="T15" fmla="*/ 369 h 371"/>
                  <a:gd name="T16" fmla="*/ 7 w 370"/>
                  <a:gd name="T17" fmla="*/ 369 h 371"/>
                  <a:gd name="T18" fmla="*/ 7 w 370"/>
                  <a:gd name="T19" fmla="*/ 7 h 371"/>
                  <a:gd name="T20" fmla="*/ 363 w 370"/>
                  <a:gd name="T21" fmla="*/ 7 h 371"/>
                  <a:gd name="T22" fmla="*/ 363 w 370"/>
                  <a:gd name="T23" fmla="*/ 364 h 371"/>
                  <a:gd name="T24" fmla="*/ 5 w 370"/>
                  <a:gd name="T25" fmla="*/ 364 h 371"/>
                  <a:gd name="T26" fmla="*/ 5 w 370"/>
                  <a:gd name="T27" fmla="*/ 369 h 371"/>
                  <a:gd name="T28" fmla="*/ 7 w 370"/>
                  <a:gd name="T29" fmla="*/ 369 h 371"/>
                  <a:gd name="T30" fmla="*/ 5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5" y="369"/>
                    </a:moveTo>
                    <a:lnTo>
                      <a:pt x="5" y="371"/>
                    </a:lnTo>
                    <a:lnTo>
                      <a:pt x="370" y="371"/>
                    </a:lnTo>
                    <a:lnTo>
                      <a:pt x="370" y="0"/>
                    </a:lnTo>
                    <a:lnTo>
                      <a:pt x="0" y="0"/>
                    </a:lnTo>
                    <a:lnTo>
                      <a:pt x="0" y="371"/>
                    </a:lnTo>
                    <a:lnTo>
                      <a:pt x="5" y="371"/>
                    </a:lnTo>
                    <a:lnTo>
                      <a:pt x="5" y="369"/>
                    </a:lnTo>
                    <a:lnTo>
                      <a:pt x="7" y="369"/>
                    </a:lnTo>
                    <a:lnTo>
                      <a:pt x="7" y="7"/>
                    </a:lnTo>
                    <a:lnTo>
                      <a:pt x="363" y="7"/>
                    </a:lnTo>
                    <a:lnTo>
                      <a:pt x="363" y="364"/>
                    </a:lnTo>
                    <a:lnTo>
                      <a:pt x="5" y="364"/>
                    </a:lnTo>
                    <a:lnTo>
                      <a:pt x="5" y="369"/>
                    </a:lnTo>
                    <a:lnTo>
                      <a:pt x="7" y="369"/>
                    </a:lnTo>
                    <a:lnTo>
                      <a:pt x="5"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5"/>
              <p:cNvSpPr>
                <a:spLocks noChangeArrowheads="1"/>
              </p:cNvSpPr>
              <p:nvPr/>
            </p:nvSpPr>
            <p:spPr bwMode="auto">
              <a:xfrm>
                <a:off x="1223" y="1206"/>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6"/>
              <p:cNvSpPr>
                <a:spLocks/>
              </p:cNvSpPr>
              <p:nvPr/>
            </p:nvSpPr>
            <p:spPr bwMode="auto">
              <a:xfrm>
                <a:off x="1221"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27"/>
              <p:cNvSpPr>
                <a:spLocks noChangeArrowheads="1"/>
              </p:cNvSpPr>
              <p:nvPr/>
            </p:nvSpPr>
            <p:spPr bwMode="auto">
              <a:xfrm>
                <a:off x="1188" y="123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8"/>
              <p:cNvSpPr>
                <a:spLocks/>
              </p:cNvSpPr>
              <p:nvPr/>
            </p:nvSpPr>
            <p:spPr bwMode="auto">
              <a:xfrm>
                <a:off x="1186" y="1229"/>
                <a:ext cx="127" cy="129"/>
              </a:xfrm>
              <a:custGeom>
                <a:avLst/>
                <a:gdLst>
                  <a:gd name="T0" fmla="*/ 2 w 127"/>
                  <a:gd name="T1" fmla="*/ 126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6 h 129"/>
                  <a:gd name="T16" fmla="*/ 7 w 127"/>
                  <a:gd name="T17" fmla="*/ 126 h 129"/>
                  <a:gd name="T18" fmla="*/ 7 w 127"/>
                  <a:gd name="T19" fmla="*/ 7 h 129"/>
                  <a:gd name="T20" fmla="*/ 120 w 127"/>
                  <a:gd name="T21" fmla="*/ 7 h 129"/>
                  <a:gd name="T22" fmla="*/ 120 w 127"/>
                  <a:gd name="T23" fmla="*/ 122 h 129"/>
                  <a:gd name="T24" fmla="*/ 2 w 127"/>
                  <a:gd name="T25" fmla="*/ 122 h 129"/>
                  <a:gd name="T26" fmla="*/ 2 w 127"/>
                  <a:gd name="T27" fmla="*/ 126 h 129"/>
                  <a:gd name="T28" fmla="*/ 7 w 127"/>
                  <a:gd name="T29" fmla="*/ 126 h 129"/>
                  <a:gd name="T30" fmla="*/ 2 w 127"/>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6"/>
                    </a:moveTo>
                    <a:lnTo>
                      <a:pt x="2" y="129"/>
                    </a:lnTo>
                    <a:lnTo>
                      <a:pt x="127" y="129"/>
                    </a:lnTo>
                    <a:lnTo>
                      <a:pt x="127" y="0"/>
                    </a:lnTo>
                    <a:lnTo>
                      <a:pt x="0" y="0"/>
                    </a:lnTo>
                    <a:lnTo>
                      <a:pt x="0" y="129"/>
                    </a:lnTo>
                    <a:lnTo>
                      <a:pt x="2" y="129"/>
                    </a:lnTo>
                    <a:lnTo>
                      <a:pt x="2" y="126"/>
                    </a:lnTo>
                    <a:lnTo>
                      <a:pt x="7" y="126"/>
                    </a:lnTo>
                    <a:lnTo>
                      <a:pt x="7" y="7"/>
                    </a:lnTo>
                    <a:lnTo>
                      <a:pt x="120" y="7"/>
                    </a:lnTo>
                    <a:lnTo>
                      <a:pt x="120" y="122"/>
                    </a:lnTo>
                    <a:lnTo>
                      <a:pt x="2" y="122"/>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29"/>
              <p:cNvSpPr>
                <a:spLocks noChangeArrowheads="1"/>
              </p:cNvSpPr>
              <p:nvPr/>
            </p:nvSpPr>
            <p:spPr bwMode="auto">
              <a:xfrm>
                <a:off x="1164" y="1265"/>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0"/>
              <p:cNvSpPr>
                <a:spLocks/>
              </p:cNvSpPr>
              <p:nvPr/>
            </p:nvSpPr>
            <p:spPr bwMode="auto">
              <a:xfrm>
                <a:off x="1160" y="1263"/>
                <a:ext cx="127" cy="128"/>
              </a:xfrm>
              <a:custGeom>
                <a:avLst/>
                <a:gdLst>
                  <a:gd name="T0" fmla="*/ 4 w 127"/>
                  <a:gd name="T1" fmla="*/ 123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3 h 128"/>
                  <a:gd name="T16" fmla="*/ 7 w 127"/>
                  <a:gd name="T17" fmla="*/ 123 h 128"/>
                  <a:gd name="T18" fmla="*/ 7 w 127"/>
                  <a:gd name="T19" fmla="*/ 7 h 128"/>
                  <a:gd name="T20" fmla="*/ 120 w 127"/>
                  <a:gd name="T21" fmla="*/ 7 h 128"/>
                  <a:gd name="T22" fmla="*/ 120 w 127"/>
                  <a:gd name="T23" fmla="*/ 121 h 128"/>
                  <a:gd name="T24" fmla="*/ 4 w 127"/>
                  <a:gd name="T25" fmla="*/ 121 h 128"/>
                  <a:gd name="T26" fmla="*/ 4 w 127"/>
                  <a:gd name="T27" fmla="*/ 123 h 128"/>
                  <a:gd name="T28" fmla="*/ 7 w 127"/>
                  <a:gd name="T29" fmla="*/ 123 h 128"/>
                  <a:gd name="T30" fmla="*/ 4 w 127"/>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3"/>
                    </a:moveTo>
                    <a:lnTo>
                      <a:pt x="4" y="128"/>
                    </a:lnTo>
                    <a:lnTo>
                      <a:pt x="127" y="128"/>
                    </a:lnTo>
                    <a:lnTo>
                      <a:pt x="127" y="0"/>
                    </a:lnTo>
                    <a:lnTo>
                      <a:pt x="0" y="0"/>
                    </a:lnTo>
                    <a:lnTo>
                      <a:pt x="0" y="128"/>
                    </a:lnTo>
                    <a:lnTo>
                      <a:pt x="4" y="128"/>
                    </a:lnTo>
                    <a:lnTo>
                      <a:pt x="4" y="123"/>
                    </a:lnTo>
                    <a:lnTo>
                      <a:pt x="7" y="123"/>
                    </a:lnTo>
                    <a:lnTo>
                      <a:pt x="7" y="7"/>
                    </a:lnTo>
                    <a:lnTo>
                      <a:pt x="120" y="7"/>
                    </a:lnTo>
                    <a:lnTo>
                      <a:pt x="120" y="121"/>
                    </a:lnTo>
                    <a:lnTo>
                      <a:pt x="4" y="121"/>
                    </a:lnTo>
                    <a:lnTo>
                      <a:pt x="4" y="123"/>
                    </a:lnTo>
                    <a:lnTo>
                      <a:pt x="7" y="123"/>
                    </a:lnTo>
                    <a:lnTo>
                      <a:pt x="4"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1"/>
              <p:cNvSpPr>
                <a:spLocks noChangeArrowheads="1"/>
              </p:cNvSpPr>
              <p:nvPr/>
            </p:nvSpPr>
            <p:spPr bwMode="auto">
              <a:xfrm>
                <a:off x="1399" y="1208"/>
                <a:ext cx="120"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
              <p:cNvSpPr>
                <a:spLocks/>
              </p:cNvSpPr>
              <p:nvPr/>
            </p:nvSpPr>
            <p:spPr bwMode="auto">
              <a:xfrm>
                <a:off x="1394" y="1206"/>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3"/>
              <p:cNvSpPr>
                <a:spLocks noChangeArrowheads="1"/>
              </p:cNvSpPr>
              <p:nvPr/>
            </p:nvSpPr>
            <p:spPr bwMode="auto">
              <a:xfrm>
                <a:off x="1363"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4"/>
              <p:cNvSpPr>
                <a:spLocks/>
              </p:cNvSpPr>
              <p:nvPr/>
            </p:nvSpPr>
            <p:spPr bwMode="auto">
              <a:xfrm>
                <a:off x="1361" y="1234"/>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5"/>
              <p:cNvSpPr>
                <a:spLocks noChangeArrowheads="1"/>
              </p:cNvSpPr>
              <p:nvPr/>
            </p:nvSpPr>
            <p:spPr bwMode="auto">
              <a:xfrm>
                <a:off x="1337" y="1270"/>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6"/>
              <p:cNvSpPr>
                <a:spLocks/>
              </p:cNvSpPr>
              <p:nvPr/>
            </p:nvSpPr>
            <p:spPr bwMode="auto">
              <a:xfrm>
                <a:off x="1335" y="1265"/>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37"/>
              <p:cNvSpPr>
                <a:spLocks noChangeArrowheads="1"/>
              </p:cNvSpPr>
              <p:nvPr/>
            </p:nvSpPr>
            <p:spPr bwMode="auto">
              <a:xfrm>
                <a:off x="1569" y="1206"/>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1567"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39"/>
              <p:cNvSpPr>
                <a:spLocks noChangeArrowheads="1"/>
              </p:cNvSpPr>
              <p:nvPr/>
            </p:nvSpPr>
            <p:spPr bwMode="auto">
              <a:xfrm>
                <a:off x="1536" y="1234"/>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0"/>
              <p:cNvSpPr>
                <a:spLocks/>
              </p:cNvSpPr>
              <p:nvPr/>
            </p:nvSpPr>
            <p:spPr bwMode="auto">
              <a:xfrm>
                <a:off x="1531" y="1232"/>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41"/>
              <p:cNvSpPr>
                <a:spLocks noChangeArrowheads="1"/>
              </p:cNvSpPr>
              <p:nvPr/>
            </p:nvSpPr>
            <p:spPr bwMode="auto">
              <a:xfrm>
                <a:off x="1510" y="1265"/>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2"/>
              <p:cNvSpPr>
                <a:spLocks/>
              </p:cNvSpPr>
              <p:nvPr/>
            </p:nvSpPr>
            <p:spPr bwMode="auto">
              <a:xfrm>
                <a:off x="1505" y="1263"/>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43"/>
              <p:cNvSpPr>
                <a:spLocks noChangeArrowheads="1"/>
              </p:cNvSpPr>
              <p:nvPr/>
            </p:nvSpPr>
            <p:spPr bwMode="auto">
              <a:xfrm>
                <a:off x="1920" y="1206"/>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4"/>
              <p:cNvSpPr>
                <a:spLocks/>
              </p:cNvSpPr>
              <p:nvPr/>
            </p:nvSpPr>
            <p:spPr bwMode="auto">
              <a:xfrm>
                <a:off x="1915" y="1203"/>
                <a:ext cx="128" cy="129"/>
              </a:xfrm>
              <a:custGeom>
                <a:avLst/>
                <a:gdLst>
                  <a:gd name="T0" fmla="*/ 5 w 128"/>
                  <a:gd name="T1" fmla="*/ 126 h 129"/>
                  <a:gd name="T2" fmla="*/ 5 w 128"/>
                  <a:gd name="T3" fmla="*/ 129 h 129"/>
                  <a:gd name="T4" fmla="*/ 128 w 128"/>
                  <a:gd name="T5" fmla="*/ 129 h 129"/>
                  <a:gd name="T6" fmla="*/ 128 w 128"/>
                  <a:gd name="T7" fmla="*/ 0 h 129"/>
                  <a:gd name="T8" fmla="*/ 0 w 128"/>
                  <a:gd name="T9" fmla="*/ 0 h 129"/>
                  <a:gd name="T10" fmla="*/ 0 w 128"/>
                  <a:gd name="T11" fmla="*/ 129 h 129"/>
                  <a:gd name="T12" fmla="*/ 5 w 128"/>
                  <a:gd name="T13" fmla="*/ 129 h 129"/>
                  <a:gd name="T14" fmla="*/ 5 w 128"/>
                  <a:gd name="T15" fmla="*/ 126 h 129"/>
                  <a:gd name="T16" fmla="*/ 7 w 128"/>
                  <a:gd name="T17" fmla="*/ 126 h 129"/>
                  <a:gd name="T18" fmla="*/ 7 w 128"/>
                  <a:gd name="T19" fmla="*/ 7 h 129"/>
                  <a:gd name="T20" fmla="*/ 121 w 128"/>
                  <a:gd name="T21" fmla="*/ 7 h 129"/>
                  <a:gd name="T22" fmla="*/ 121 w 128"/>
                  <a:gd name="T23" fmla="*/ 121 h 129"/>
                  <a:gd name="T24" fmla="*/ 5 w 128"/>
                  <a:gd name="T25" fmla="*/ 121 h 129"/>
                  <a:gd name="T26" fmla="*/ 5 w 128"/>
                  <a:gd name="T27" fmla="*/ 126 h 129"/>
                  <a:gd name="T28" fmla="*/ 7 w 128"/>
                  <a:gd name="T29" fmla="*/ 126 h 129"/>
                  <a:gd name="T30" fmla="*/ 5 w 128"/>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9">
                    <a:moveTo>
                      <a:pt x="5" y="126"/>
                    </a:moveTo>
                    <a:lnTo>
                      <a:pt x="5" y="129"/>
                    </a:lnTo>
                    <a:lnTo>
                      <a:pt x="128" y="129"/>
                    </a:lnTo>
                    <a:lnTo>
                      <a:pt x="128" y="0"/>
                    </a:lnTo>
                    <a:lnTo>
                      <a:pt x="0" y="0"/>
                    </a:lnTo>
                    <a:lnTo>
                      <a:pt x="0" y="129"/>
                    </a:lnTo>
                    <a:lnTo>
                      <a:pt x="5" y="129"/>
                    </a:lnTo>
                    <a:lnTo>
                      <a:pt x="5" y="126"/>
                    </a:lnTo>
                    <a:lnTo>
                      <a:pt x="7" y="126"/>
                    </a:lnTo>
                    <a:lnTo>
                      <a:pt x="7" y="7"/>
                    </a:lnTo>
                    <a:lnTo>
                      <a:pt x="121" y="7"/>
                    </a:lnTo>
                    <a:lnTo>
                      <a:pt x="121" y="121"/>
                    </a:lnTo>
                    <a:lnTo>
                      <a:pt x="5" y="121"/>
                    </a:lnTo>
                    <a:lnTo>
                      <a:pt x="5" y="126"/>
                    </a:lnTo>
                    <a:lnTo>
                      <a:pt x="7" y="126"/>
                    </a:lnTo>
                    <a:lnTo>
                      <a:pt x="5"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45"/>
              <p:cNvSpPr>
                <a:spLocks noChangeArrowheads="1"/>
              </p:cNvSpPr>
              <p:nvPr/>
            </p:nvSpPr>
            <p:spPr bwMode="auto">
              <a:xfrm>
                <a:off x="1884"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6"/>
              <p:cNvSpPr>
                <a:spLocks/>
              </p:cNvSpPr>
              <p:nvPr/>
            </p:nvSpPr>
            <p:spPr bwMode="auto">
              <a:xfrm>
                <a:off x="1882" y="1232"/>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47"/>
              <p:cNvSpPr>
                <a:spLocks noChangeArrowheads="1"/>
              </p:cNvSpPr>
              <p:nvPr/>
            </p:nvSpPr>
            <p:spPr bwMode="auto">
              <a:xfrm>
                <a:off x="1858" y="1267"/>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8"/>
              <p:cNvSpPr>
                <a:spLocks/>
              </p:cNvSpPr>
              <p:nvPr/>
            </p:nvSpPr>
            <p:spPr bwMode="auto">
              <a:xfrm>
                <a:off x="1856" y="1265"/>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49"/>
              <p:cNvSpPr>
                <a:spLocks noChangeArrowheads="1"/>
              </p:cNvSpPr>
              <p:nvPr/>
            </p:nvSpPr>
            <p:spPr bwMode="auto">
              <a:xfrm>
                <a:off x="2282" y="1303"/>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0"/>
              <p:cNvSpPr>
                <a:spLocks/>
              </p:cNvSpPr>
              <p:nvPr/>
            </p:nvSpPr>
            <p:spPr bwMode="auto">
              <a:xfrm>
                <a:off x="2280" y="1301"/>
                <a:ext cx="128" cy="128"/>
              </a:xfrm>
              <a:custGeom>
                <a:avLst/>
                <a:gdLst>
                  <a:gd name="T0" fmla="*/ 2 w 128"/>
                  <a:gd name="T1" fmla="*/ 123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3 h 128"/>
                  <a:gd name="T16" fmla="*/ 7 w 128"/>
                  <a:gd name="T17" fmla="*/ 123 h 128"/>
                  <a:gd name="T18" fmla="*/ 7 w 128"/>
                  <a:gd name="T19" fmla="*/ 7 h 128"/>
                  <a:gd name="T20" fmla="*/ 120 w 128"/>
                  <a:gd name="T21" fmla="*/ 7 h 128"/>
                  <a:gd name="T22" fmla="*/ 120 w 128"/>
                  <a:gd name="T23" fmla="*/ 121 h 128"/>
                  <a:gd name="T24" fmla="*/ 2 w 128"/>
                  <a:gd name="T25" fmla="*/ 121 h 128"/>
                  <a:gd name="T26" fmla="*/ 2 w 128"/>
                  <a:gd name="T27" fmla="*/ 123 h 128"/>
                  <a:gd name="T28" fmla="*/ 7 w 128"/>
                  <a:gd name="T29" fmla="*/ 123 h 128"/>
                  <a:gd name="T30" fmla="*/ 2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3"/>
                    </a:moveTo>
                    <a:lnTo>
                      <a:pt x="2" y="128"/>
                    </a:lnTo>
                    <a:lnTo>
                      <a:pt x="128" y="128"/>
                    </a:lnTo>
                    <a:lnTo>
                      <a:pt x="128" y="0"/>
                    </a:lnTo>
                    <a:lnTo>
                      <a:pt x="0" y="0"/>
                    </a:lnTo>
                    <a:lnTo>
                      <a:pt x="0" y="128"/>
                    </a:lnTo>
                    <a:lnTo>
                      <a:pt x="2" y="128"/>
                    </a:lnTo>
                    <a:lnTo>
                      <a:pt x="2" y="123"/>
                    </a:lnTo>
                    <a:lnTo>
                      <a:pt x="7" y="123"/>
                    </a:lnTo>
                    <a:lnTo>
                      <a:pt x="7" y="7"/>
                    </a:lnTo>
                    <a:lnTo>
                      <a:pt x="120" y="7"/>
                    </a:lnTo>
                    <a:lnTo>
                      <a:pt x="120" y="121"/>
                    </a:lnTo>
                    <a:lnTo>
                      <a:pt x="2" y="121"/>
                    </a:lnTo>
                    <a:lnTo>
                      <a:pt x="2" y="123"/>
                    </a:lnTo>
                    <a:lnTo>
                      <a:pt x="7" y="123"/>
                    </a:lnTo>
                    <a:lnTo>
                      <a:pt x="2"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51"/>
              <p:cNvSpPr>
                <a:spLocks noChangeArrowheads="1"/>
              </p:cNvSpPr>
              <p:nvPr/>
            </p:nvSpPr>
            <p:spPr bwMode="auto">
              <a:xfrm>
                <a:off x="1344" y="12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2"/>
              <p:cNvSpPr>
                <a:spLocks/>
              </p:cNvSpPr>
              <p:nvPr/>
            </p:nvSpPr>
            <p:spPr bwMode="auto">
              <a:xfrm>
                <a:off x="1344" y="12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3"/>
              <p:cNvSpPr>
                <a:spLocks noEditPoints="1"/>
              </p:cNvSpPr>
              <p:nvPr/>
            </p:nvSpPr>
            <p:spPr bwMode="auto">
              <a:xfrm>
                <a:off x="1351" y="1201"/>
                <a:ext cx="1045" cy="107"/>
              </a:xfrm>
              <a:custGeom>
                <a:avLst/>
                <a:gdLst>
                  <a:gd name="T0" fmla="*/ 1030 w 1045"/>
                  <a:gd name="T1" fmla="*/ 97 h 107"/>
                  <a:gd name="T2" fmla="*/ 1019 w 1045"/>
                  <a:gd name="T3" fmla="*/ 95 h 107"/>
                  <a:gd name="T4" fmla="*/ 997 w 1045"/>
                  <a:gd name="T5" fmla="*/ 102 h 107"/>
                  <a:gd name="T6" fmla="*/ 974 w 1045"/>
                  <a:gd name="T7" fmla="*/ 100 h 107"/>
                  <a:gd name="T8" fmla="*/ 964 w 1045"/>
                  <a:gd name="T9" fmla="*/ 97 h 107"/>
                  <a:gd name="T10" fmla="*/ 948 w 1045"/>
                  <a:gd name="T11" fmla="*/ 90 h 107"/>
                  <a:gd name="T12" fmla="*/ 933 w 1045"/>
                  <a:gd name="T13" fmla="*/ 88 h 107"/>
                  <a:gd name="T14" fmla="*/ 912 w 1045"/>
                  <a:gd name="T15" fmla="*/ 93 h 107"/>
                  <a:gd name="T16" fmla="*/ 888 w 1045"/>
                  <a:gd name="T17" fmla="*/ 90 h 107"/>
                  <a:gd name="T18" fmla="*/ 879 w 1045"/>
                  <a:gd name="T19" fmla="*/ 90 h 107"/>
                  <a:gd name="T20" fmla="*/ 862 w 1045"/>
                  <a:gd name="T21" fmla="*/ 81 h 107"/>
                  <a:gd name="T22" fmla="*/ 848 w 1045"/>
                  <a:gd name="T23" fmla="*/ 81 h 107"/>
                  <a:gd name="T24" fmla="*/ 827 w 1045"/>
                  <a:gd name="T25" fmla="*/ 85 h 107"/>
                  <a:gd name="T26" fmla="*/ 803 w 1045"/>
                  <a:gd name="T27" fmla="*/ 83 h 107"/>
                  <a:gd name="T28" fmla="*/ 794 w 1045"/>
                  <a:gd name="T29" fmla="*/ 83 h 107"/>
                  <a:gd name="T30" fmla="*/ 777 w 1045"/>
                  <a:gd name="T31" fmla="*/ 73 h 107"/>
                  <a:gd name="T32" fmla="*/ 763 w 1045"/>
                  <a:gd name="T33" fmla="*/ 71 h 107"/>
                  <a:gd name="T34" fmla="*/ 742 w 1045"/>
                  <a:gd name="T35" fmla="*/ 78 h 107"/>
                  <a:gd name="T36" fmla="*/ 718 w 1045"/>
                  <a:gd name="T37" fmla="*/ 76 h 107"/>
                  <a:gd name="T38" fmla="*/ 708 w 1045"/>
                  <a:gd name="T39" fmla="*/ 73 h 107"/>
                  <a:gd name="T40" fmla="*/ 692 w 1045"/>
                  <a:gd name="T41" fmla="*/ 66 h 107"/>
                  <a:gd name="T42" fmla="*/ 678 w 1045"/>
                  <a:gd name="T43" fmla="*/ 64 h 107"/>
                  <a:gd name="T44" fmla="*/ 656 w 1045"/>
                  <a:gd name="T45" fmla="*/ 69 h 107"/>
                  <a:gd name="T46" fmla="*/ 633 w 1045"/>
                  <a:gd name="T47" fmla="*/ 66 h 107"/>
                  <a:gd name="T48" fmla="*/ 623 w 1045"/>
                  <a:gd name="T49" fmla="*/ 66 h 107"/>
                  <a:gd name="T50" fmla="*/ 607 w 1045"/>
                  <a:gd name="T51" fmla="*/ 57 h 107"/>
                  <a:gd name="T52" fmla="*/ 592 w 1045"/>
                  <a:gd name="T53" fmla="*/ 57 h 107"/>
                  <a:gd name="T54" fmla="*/ 573 w 1045"/>
                  <a:gd name="T55" fmla="*/ 62 h 107"/>
                  <a:gd name="T56" fmla="*/ 550 w 1045"/>
                  <a:gd name="T57" fmla="*/ 59 h 107"/>
                  <a:gd name="T58" fmla="*/ 540 w 1045"/>
                  <a:gd name="T59" fmla="*/ 59 h 107"/>
                  <a:gd name="T60" fmla="*/ 521 w 1045"/>
                  <a:gd name="T61" fmla="*/ 50 h 107"/>
                  <a:gd name="T62" fmla="*/ 507 w 1045"/>
                  <a:gd name="T63" fmla="*/ 47 h 107"/>
                  <a:gd name="T64" fmla="*/ 488 w 1045"/>
                  <a:gd name="T65" fmla="*/ 54 h 107"/>
                  <a:gd name="T66" fmla="*/ 464 w 1045"/>
                  <a:gd name="T67" fmla="*/ 52 h 107"/>
                  <a:gd name="T68" fmla="*/ 455 w 1045"/>
                  <a:gd name="T69" fmla="*/ 50 h 107"/>
                  <a:gd name="T70" fmla="*/ 436 w 1045"/>
                  <a:gd name="T71" fmla="*/ 43 h 107"/>
                  <a:gd name="T72" fmla="*/ 422 w 1045"/>
                  <a:gd name="T73" fmla="*/ 40 h 107"/>
                  <a:gd name="T74" fmla="*/ 403 w 1045"/>
                  <a:gd name="T75" fmla="*/ 45 h 107"/>
                  <a:gd name="T76" fmla="*/ 379 w 1045"/>
                  <a:gd name="T77" fmla="*/ 43 h 107"/>
                  <a:gd name="T78" fmla="*/ 370 w 1045"/>
                  <a:gd name="T79" fmla="*/ 43 h 107"/>
                  <a:gd name="T80" fmla="*/ 351 w 1045"/>
                  <a:gd name="T81" fmla="*/ 33 h 107"/>
                  <a:gd name="T82" fmla="*/ 337 w 1045"/>
                  <a:gd name="T83" fmla="*/ 33 h 107"/>
                  <a:gd name="T84" fmla="*/ 318 w 1045"/>
                  <a:gd name="T85" fmla="*/ 38 h 107"/>
                  <a:gd name="T86" fmla="*/ 294 w 1045"/>
                  <a:gd name="T87" fmla="*/ 35 h 107"/>
                  <a:gd name="T88" fmla="*/ 285 w 1045"/>
                  <a:gd name="T89" fmla="*/ 35 h 107"/>
                  <a:gd name="T90" fmla="*/ 266 w 1045"/>
                  <a:gd name="T91" fmla="*/ 26 h 107"/>
                  <a:gd name="T92" fmla="*/ 251 w 1045"/>
                  <a:gd name="T93" fmla="*/ 24 h 107"/>
                  <a:gd name="T94" fmla="*/ 232 w 1045"/>
                  <a:gd name="T95" fmla="*/ 31 h 107"/>
                  <a:gd name="T96" fmla="*/ 209 w 1045"/>
                  <a:gd name="T97" fmla="*/ 28 h 107"/>
                  <a:gd name="T98" fmla="*/ 199 w 1045"/>
                  <a:gd name="T99" fmla="*/ 26 h 107"/>
                  <a:gd name="T100" fmla="*/ 180 w 1045"/>
                  <a:gd name="T101" fmla="*/ 16 h 107"/>
                  <a:gd name="T102" fmla="*/ 166 w 1045"/>
                  <a:gd name="T103" fmla="*/ 16 h 107"/>
                  <a:gd name="T104" fmla="*/ 147 w 1045"/>
                  <a:gd name="T105" fmla="*/ 21 h 107"/>
                  <a:gd name="T106" fmla="*/ 123 w 1045"/>
                  <a:gd name="T107" fmla="*/ 19 h 107"/>
                  <a:gd name="T108" fmla="*/ 114 w 1045"/>
                  <a:gd name="T109" fmla="*/ 19 h 107"/>
                  <a:gd name="T110" fmla="*/ 95 w 1045"/>
                  <a:gd name="T111" fmla="*/ 9 h 107"/>
                  <a:gd name="T112" fmla="*/ 81 w 1045"/>
                  <a:gd name="T113" fmla="*/ 9 h 107"/>
                  <a:gd name="T114" fmla="*/ 62 w 1045"/>
                  <a:gd name="T115" fmla="*/ 14 h 107"/>
                  <a:gd name="T116" fmla="*/ 38 w 1045"/>
                  <a:gd name="T117" fmla="*/ 12 h 107"/>
                  <a:gd name="T118" fmla="*/ 29 w 1045"/>
                  <a:gd name="T119" fmla="*/ 9 h 107"/>
                  <a:gd name="T120" fmla="*/ 10 w 1045"/>
                  <a:gd name="T121"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5" h="107">
                    <a:moveTo>
                      <a:pt x="1040" y="104"/>
                    </a:moveTo>
                    <a:lnTo>
                      <a:pt x="1045" y="107"/>
                    </a:lnTo>
                    <a:lnTo>
                      <a:pt x="1045" y="100"/>
                    </a:lnTo>
                    <a:lnTo>
                      <a:pt x="1040" y="97"/>
                    </a:lnTo>
                    <a:lnTo>
                      <a:pt x="1040" y="104"/>
                    </a:lnTo>
                    <a:close/>
                    <a:moveTo>
                      <a:pt x="1030" y="104"/>
                    </a:moveTo>
                    <a:lnTo>
                      <a:pt x="1035" y="104"/>
                    </a:lnTo>
                    <a:lnTo>
                      <a:pt x="1035" y="97"/>
                    </a:lnTo>
                    <a:lnTo>
                      <a:pt x="1030" y="97"/>
                    </a:lnTo>
                    <a:lnTo>
                      <a:pt x="1030" y="104"/>
                    </a:lnTo>
                    <a:close/>
                    <a:moveTo>
                      <a:pt x="1021" y="104"/>
                    </a:moveTo>
                    <a:lnTo>
                      <a:pt x="1026" y="104"/>
                    </a:lnTo>
                    <a:lnTo>
                      <a:pt x="1026" y="97"/>
                    </a:lnTo>
                    <a:lnTo>
                      <a:pt x="1021" y="97"/>
                    </a:lnTo>
                    <a:lnTo>
                      <a:pt x="1021" y="104"/>
                    </a:lnTo>
                    <a:close/>
                    <a:moveTo>
                      <a:pt x="1012" y="102"/>
                    </a:moveTo>
                    <a:lnTo>
                      <a:pt x="1016" y="102"/>
                    </a:lnTo>
                    <a:lnTo>
                      <a:pt x="1019" y="95"/>
                    </a:lnTo>
                    <a:lnTo>
                      <a:pt x="1014" y="95"/>
                    </a:lnTo>
                    <a:lnTo>
                      <a:pt x="1012" y="102"/>
                    </a:lnTo>
                    <a:close/>
                    <a:moveTo>
                      <a:pt x="1002" y="102"/>
                    </a:moveTo>
                    <a:lnTo>
                      <a:pt x="1007" y="102"/>
                    </a:lnTo>
                    <a:lnTo>
                      <a:pt x="1009" y="95"/>
                    </a:lnTo>
                    <a:lnTo>
                      <a:pt x="1004" y="95"/>
                    </a:lnTo>
                    <a:lnTo>
                      <a:pt x="1002" y="102"/>
                    </a:lnTo>
                    <a:close/>
                    <a:moveTo>
                      <a:pt x="993" y="100"/>
                    </a:moveTo>
                    <a:lnTo>
                      <a:pt x="997" y="102"/>
                    </a:lnTo>
                    <a:lnTo>
                      <a:pt x="1000" y="95"/>
                    </a:lnTo>
                    <a:lnTo>
                      <a:pt x="995" y="93"/>
                    </a:lnTo>
                    <a:lnTo>
                      <a:pt x="993" y="100"/>
                    </a:lnTo>
                    <a:close/>
                    <a:moveTo>
                      <a:pt x="983" y="100"/>
                    </a:moveTo>
                    <a:lnTo>
                      <a:pt x="988" y="100"/>
                    </a:lnTo>
                    <a:lnTo>
                      <a:pt x="990" y="93"/>
                    </a:lnTo>
                    <a:lnTo>
                      <a:pt x="985" y="93"/>
                    </a:lnTo>
                    <a:lnTo>
                      <a:pt x="983" y="100"/>
                    </a:lnTo>
                    <a:close/>
                    <a:moveTo>
                      <a:pt x="974" y="100"/>
                    </a:moveTo>
                    <a:lnTo>
                      <a:pt x="978" y="100"/>
                    </a:lnTo>
                    <a:lnTo>
                      <a:pt x="981" y="93"/>
                    </a:lnTo>
                    <a:lnTo>
                      <a:pt x="976" y="93"/>
                    </a:lnTo>
                    <a:lnTo>
                      <a:pt x="974" y="100"/>
                    </a:lnTo>
                    <a:close/>
                    <a:moveTo>
                      <a:pt x="964" y="97"/>
                    </a:moveTo>
                    <a:lnTo>
                      <a:pt x="969" y="100"/>
                    </a:lnTo>
                    <a:lnTo>
                      <a:pt x="971" y="93"/>
                    </a:lnTo>
                    <a:lnTo>
                      <a:pt x="967" y="90"/>
                    </a:lnTo>
                    <a:lnTo>
                      <a:pt x="964" y="97"/>
                    </a:lnTo>
                    <a:close/>
                    <a:moveTo>
                      <a:pt x="955" y="97"/>
                    </a:moveTo>
                    <a:lnTo>
                      <a:pt x="959" y="97"/>
                    </a:lnTo>
                    <a:lnTo>
                      <a:pt x="962" y="90"/>
                    </a:lnTo>
                    <a:lnTo>
                      <a:pt x="957" y="90"/>
                    </a:lnTo>
                    <a:lnTo>
                      <a:pt x="955" y="97"/>
                    </a:lnTo>
                    <a:close/>
                    <a:moveTo>
                      <a:pt x="945" y="97"/>
                    </a:moveTo>
                    <a:lnTo>
                      <a:pt x="950" y="97"/>
                    </a:lnTo>
                    <a:lnTo>
                      <a:pt x="952" y="90"/>
                    </a:lnTo>
                    <a:lnTo>
                      <a:pt x="948" y="90"/>
                    </a:lnTo>
                    <a:lnTo>
                      <a:pt x="945" y="97"/>
                    </a:lnTo>
                    <a:close/>
                    <a:moveTo>
                      <a:pt x="936" y="95"/>
                    </a:moveTo>
                    <a:lnTo>
                      <a:pt x="940" y="95"/>
                    </a:lnTo>
                    <a:lnTo>
                      <a:pt x="943" y="88"/>
                    </a:lnTo>
                    <a:lnTo>
                      <a:pt x="938" y="88"/>
                    </a:lnTo>
                    <a:lnTo>
                      <a:pt x="936" y="95"/>
                    </a:lnTo>
                    <a:close/>
                    <a:moveTo>
                      <a:pt x="926" y="95"/>
                    </a:moveTo>
                    <a:lnTo>
                      <a:pt x="931" y="95"/>
                    </a:lnTo>
                    <a:lnTo>
                      <a:pt x="933" y="88"/>
                    </a:lnTo>
                    <a:lnTo>
                      <a:pt x="929" y="88"/>
                    </a:lnTo>
                    <a:lnTo>
                      <a:pt x="926" y="95"/>
                    </a:lnTo>
                    <a:close/>
                    <a:moveTo>
                      <a:pt x="917" y="93"/>
                    </a:moveTo>
                    <a:lnTo>
                      <a:pt x="922" y="95"/>
                    </a:lnTo>
                    <a:lnTo>
                      <a:pt x="924" y="88"/>
                    </a:lnTo>
                    <a:lnTo>
                      <a:pt x="919" y="85"/>
                    </a:lnTo>
                    <a:lnTo>
                      <a:pt x="917" y="93"/>
                    </a:lnTo>
                    <a:close/>
                    <a:moveTo>
                      <a:pt x="907" y="93"/>
                    </a:moveTo>
                    <a:lnTo>
                      <a:pt x="912" y="93"/>
                    </a:lnTo>
                    <a:lnTo>
                      <a:pt x="914" y="85"/>
                    </a:lnTo>
                    <a:lnTo>
                      <a:pt x="910" y="85"/>
                    </a:lnTo>
                    <a:lnTo>
                      <a:pt x="907" y="93"/>
                    </a:lnTo>
                    <a:close/>
                    <a:moveTo>
                      <a:pt x="898" y="93"/>
                    </a:moveTo>
                    <a:lnTo>
                      <a:pt x="903" y="93"/>
                    </a:lnTo>
                    <a:lnTo>
                      <a:pt x="905" y="85"/>
                    </a:lnTo>
                    <a:lnTo>
                      <a:pt x="900" y="85"/>
                    </a:lnTo>
                    <a:lnTo>
                      <a:pt x="898" y="93"/>
                    </a:lnTo>
                    <a:close/>
                    <a:moveTo>
                      <a:pt x="888" y="90"/>
                    </a:moveTo>
                    <a:lnTo>
                      <a:pt x="893" y="93"/>
                    </a:lnTo>
                    <a:lnTo>
                      <a:pt x="895" y="85"/>
                    </a:lnTo>
                    <a:lnTo>
                      <a:pt x="891" y="83"/>
                    </a:lnTo>
                    <a:lnTo>
                      <a:pt x="888" y="90"/>
                    </a:lnTo>
                    <a:close/>
                    <a:moveTo>
                      <a:pt x="879" y="90"/>
                    </a:moveTo>
                    <a:lnTo>
                      <a:pt x="884" y="90"/>
                    </a:lnTo>
                    <a:lnTo>
                      <a:pt x="886" y="83"/>
                    </a:lnTo>
                    <a:lnTo>
                      <a:pt x="881" y="83"/>
                    </a:lnTo>
                    <a:lnTo>
                      <a:pt x="879" y="90"/>
                    </a:lnTo>
                    <a:close/>
                    <a:moveTo>
                      <a:pt x="869" y="90"/>
                    </a:moveTo>
                    <a:lnTo>
                      <a:pt x="874" y="90"/>
                    </a:lnTo>
                    <a:lnTo>
                      <a:pt x="877" y="83"/>
                    </a:lnTo>
                    <a:lnTo>
                      <a:pt x="872" y="83"/>
                    </a:lnTo>
                    <a:lnTo>
                      <a:pt x="869" y="90"/>
                    </a:lnTo>
                    <a:close/>
                    <a:moveTo>
                      <a:pt x="860" y="88"/>
                    </a:moveTo>
                    <a:lnTo>
                      <a:pt x="865" y="88"/>
                    </a:lnTo>
                    <a:lnTo>
                      <a:pt x="867" y="81"/>
                    </a:lnTo>
                    <a:lnTo>
                      <a:pt x="862" y="81"/>
                    </a:lnTo>
                    <a:lnTo>
                      <a:pt x="860" y="88"/>
                    </a:lnTo>
                    <a:close/>
                    <a:moveTo>
                      <a:pt x="850" y="88"/>
                    </a:moveTo>
                    <a:lnTo>
                      <a:pt x="855" y="88"/>
                    </a:lnTo>
                    <a:lnTo>
                      <a:pt x="858" y="81"/>
                    </a:lnTo>
                    <a:lnTo>
                      <a:pt x="853" y="81"/>
                    </a:lnTo>
                    <a:lnTo>
                      <a:pt x="850" y="88"/>
                    </a:lnTo>
                    <a:close/>
                    <a:moveTo>
                      <a:pt x="841" y="88"/>
                    </a:moveTo>
                    <a:lnTo>
                      <a:pt x="846" y="88"/>
                    </a:lnTo>
                    <a:lnTo>
                      <a:pt x="848" y="81"/>
                    </a:lnTo>
                    <a:lnTo>
                      <a:pt x="843" y="81"/>
                    </a:lnTo>
                    <a:lnTo>
                      <a:pt x="841" y="88"/>
                    </a:lnTo>
                    <a:close/>
                    <a:moveTo>
                      <a:pt x="832" y="85"/>
                    </a:moveTo>
                    <a:lnTo>
                      <a:pt x="836" y="85"/>
                    </a:lnTo>
                    <a:lnTo>
                      <a:pt x="839" y="78"/>
                    </a:lnTo>
                    <a:lnTo>
                      <a:pt x="834" y="78"/>
                    </a:lnTo>
                    <a:lnTo>
                      <a:pt x="832" y="85"/>
                    </a:lnTo>
                    <a:close/>
                    <a:moveTo>
                      <a:pt x="822" y="85"/>
                    </a:moveTo>
                    <a:lnTo>
                      <a:pt x="827" y="85"/>
                    </a:lnTo>
                    <a:lnTo>
                      <a:pt x="829" y="78"/>
                    </a:lnTo>
                    <a:lnTo>
                      <a:pt x="824" y="78"/>
                    </a:lnTo>
                    <a:lnTo>
                      <a:pt x="822" y="85"/>
                    </a:lnTo>
                    <a:close/>
                    <a:moveTo>
                      <a:pt x="813" y="83"/>
                    </a:moveTo>
                    <a:lnTo>
                      <a:pt x="817" y="85"/>
                    </a:lnTo>
                    <a:lnTo>
                      <a:pt x="820" y="78"/>
                    </a:lnTo>
                    <a:lnTo>
                      <a:pt x="815" y="76"/>
                    </a:lnTo>
                    <a:lnTo>
                      <a:pt x="813" y="83"/>
                    </a:lnTo>
                    <a:close/>
                    <a:moveTo>
                      <a:pt x="803" y="83"/>
                    </a:moveTo>
                    <a:lnTo>
                      <a:pt x="808" y="83"/>
                    </a:lnTo>
                    <a:lnTo>
                      <a:pt x="810" y="76"/>
                    </a:lnTo>
                    <a:lnTo>
                      <a:pt x="806" y="76"/>
                    </a:lnTo>
                    <a:lnTo>
                      <a:pt x="803" y="83"/>
                    </a:lnTo>
                    <a:close/>
                    <a:moveTo>
                      <a:pt x="794" y="83"/>
                    </a:moveTo>
                    <a:lnTo>
                      <a:pt x="798" y="83"/>
                    </a:lnTo>
                    <a:lnTo>
                      <a:pt x="801" y="76"/>
                    </a:lnTo>
                    <a:lnTo>
                      <a:pt x="796" y="76"/>
                    </a:lnTo>
                    <a:lnTo>
                      <a:pt x="794" y="83"/>
                    </a:lnTo>
                    <a:close/>
                    <a:moveTo>
                      <a:pt x="784" y="81"/>
                    </a:moveTo>
                    <a:lnTo>
                      <a:pt x="789" y="81"/>
                    </a:lnTo>
                    <a:lnTo>
                      <a:pt x="791" y="73"/>
                    </a:lnTo>
                    <a:lnTo>
                      <a:pt x="787" y="73"/>
                    </a:lnTo>
                    <a:lnTo>
                      <a:pt x="784" y="81"/>
                    </a:lnTo>
                    <a:close/>
                    <a:moveTo>
                      <a:pt x="775" y="81"/>
                    </a:moveTo>
                    <a:lnTo>
                      <a:pt x="779" y="81"/>
                    </a:lnTo>
                    <a:lnTo>
                      <a:pt x="782" y="73"/>
                    </a:lnTo>
                    <a:lnTo>
                      <a:pt x="777" y="73"/>
                    </a:lnTo>
                    <a:lnTo>
                      <a:pt x="775" y="81"/>
                    </a:lnTo>
                    <a:close/>
                    <a:moveTo>
                      <a:pt x="765" y="81"/>
                    </a:moveTo>
                    <a:lnTo>
                      <a:pt x="770" y="81"/>
                    </a:lnTo>
                    <a:lnTo>
                      <a:pt x="772" y="73"/>
                    </a:lnTo>
                    <a:lnTo>
                      <a:pt x="768" y="73"/>
                    </a:lnTo>
                    <a:lnTo>
                      <a:pt x="765" y="81"/>
                    </a:lnTo>
                    <a:close/>
                    <a:moveTo>
                      <a:pt x="756" y="78"/>
                    </a:moveTo>
                    <a:lnTo>
                      <a:pt x="761" y="78"/>
                    </a:lnTo>
                    <a:lnTo>
                      <a:pt x="763" y="71"/>
                    </a:lnTo>
                    <a:lnTo>
                      <a:pt x="758" y="71"/>
                    </a:lnTo>
                    <a:lnTo>
                      <a:pt x="756" y="78"/>
                    </a:lnTo>
                    <a:close/>
                    <a:moveTo>
                      <a:pt x="746" y="78"/>
                    </a:moveTo>
                    <a:lnTo>
                      <a:pt x="751" y="78"/>
                    </a:lnTo>
                    <a:lnTo>
                      <a:pt x="753" y="71"/>
                    </a:lnTo>
                    <a:lnTo>
                      <a:pt x="749" y="71"/>
                    </a:lnTo>
                    <a:lnTo>
                      <a:pt x="746" y="78"/>
                    </a:lnTo>
                    <a:close/>
                    <a:moveTo>
                      <a:pt x="737" y="76"/>
                    </a:moveTo>
                    <a:lnTo>
                      <a:pt x="742" y="78"/>
                    </a:lnTo>
                    <a:lnTo>
                      <a:pt x="744" y="71"/>
                    </a:lnTo>
                    <a:lnTo>
                      <a:pt x="739" y="69"/>
                    </a:lnTo>
                    <a:lnTo>
                      <a:pt x="737" y="76"/>
                    </a:lnTo>
                    <a:close/>
                    <a:moveTo>
                      <a:pt x="727" y="76"/>
                    </a:moveTo>
                    <a:lnTo>
                      <a:pt x="732" y="76"/>
                    </a:lnTo>
                    <a:lnTo>
                      <a:pt x="734" y="69"/>
                    </a:lnTo>
                    <a:lnTo>
                      <a:pt x="730" y="69"/>
                    </a:lnTo>
                    <a:lnTo>
                      <a:pt x="727" y="76"/>
                    </a:lnTo>
                    <a:close/>
                    <a:moveTo>
                      <a:pt x="718" y="76"/>
                    </a:moveTo>
                    <a:lnTo>
                      <a:pt x="723" y="76"/>
                    </a:lnTo>
                    <a:lnTo>
                      <a:pt x="725" y="69"/>
                    </a:lnTo>
                    <a:lnTo>
                      <a:pt x="720" y="69"/>
                    </a:lnTo>
                    <a:lnTo>
                      <a:pt x="718" y="76"/>
                    </a:lnTo>
                    <a:close/>
                    <a:moveTo>
                      <a:pt x="708" y="73"/>
                    </a:moveTo>
                    <a:lnTo>
                      <a:pt x="713" y="73"/>
                    </a:lnTo>
                    <a:lnTo>
                      <a:pt x="716" y="66"/>
                    </a:lnTo>
                    <a:lnTo>
                      <a:pt x="711" y="66"/>
                    </a:lnTo>
                    <a:lnTo>
                      <a:pt x="708" y="73"/>
                    </a:lnTo>
                    <a:close/>
                    <a:moveTo>
                      <a:pt x="699" y="73"/>
                    </a:moveTo>
                    <a:lnTo>
                      <a:pt x="704" y="73"/>
                    </a:lnTo>
                    <a:lnTo>
                      <a:pt x="706" y="66"/>
                    </a:lnTo>
                    <a:lnTo>
                      <a:pt x="701" y="66"/>
                    </a:lnTo>
                    <a:lnTo>
                      <a:pt x="699" y="73"/>
                    </a:lnTo>
                    <a:close/>
                    <a:moveTo>
                      <a:pt x="689" y="73"/>
                    </a:moveTo>
                    <a:lnTo>
                      <a:pt x="694" y="73"/>
                    </a:lnTo>
                    <a:lnTo>
                      <a:pt x="697" y="66"/>
                    </a:lnTo>
                    <a:lnTo>
                      <a:pt x="692" y="66"/>
                    </a:lnTo>
                    <a:lnTo>
                      <a:pt x="689" y="73"/>
                    </a:lnTo>
                    <a:close/>
                    <a:moveTo>
                      <a:pt x="680" y="71"/>
                    </a:moveTo>
                    <a:lnTo>
                      <a:pt x="685" y="71"/>
                    </a:lnTo>
                    <a:lnTo>
                      <a:pt x="687" y="64"/>
                    </a:lnTo>
                    <a:lnTo>
                      <a:pt x="682" y="64"/>
                    </a:lnTo>
                    <a:lnTo>
                      <a:pt x="680" y="71"/>
                    </a:lnTo>
                    <a:close/>
                    <a:moveTo>
                      <a:pt x="671" y="71"/>
                    </a:moveTo>
                    <a:lnTo>
                      <a:pt x="675" y="71"/>
                    </a:lnTo>
                    <a:lnTo>
                      <a:pt x="678" y="64"/>
                    </a:lnTo>
                    <a:lnTo>
                      <a:pt x="673" y="64"/>
                    </a:lnTo>
                    <a:lnTo>
                      <a:pt x="671" y="71"/>
                    </a:lnTo>
                    <a:close/>
                    <a:moveTo>
                      <a:pt x="661" y="69"/>
                    </a:moveTo>
                    <a:lnTo>
                      <a:pt x="666" y="71"/>
                    </a:lnTo>
                    <a:lnTo>
                      <a:pt x="668" y="64"/>
                    </a:lnTo>
                    <a:lnTo>
                      <a:pt x="663" y="62"/>
                    </a:lnTo>
                    <a:lnTo>
                      <a:pt x="661" y="69"/>
                    </a:lnTo>
                    <a:close/>
                    <a:moveTo>
                      <a:pt x="652" y="69"/>
                    </a:moveTo>
                    <a:lnTo>
                      <a:pt x="656" y="69"/>
                    </a:lnTo>
                    <a:lnTo>
                      <a:pt x="659" y="62"/>
                    </a:lnTo>
                    <a:lnTo>
                      <a:pt x="654" y="62"/>
                    </a:lnTo>
                    <a:lnTo>
                      <a:pt x="652" y="69"/>
                    </a:lnTo>
                    <a:close/>
                    <a:moveTo>
                      <a:pt x="642" y="69"/>
                    </a:moveTo>
                    <a:lnTo>
                      <a:pt x="647" y="69"/>
                    </a:lnTo>
                    <a:lnTo>
                      <a:pt x="649" y="62"/>
                    </a:lnTo>
                    <a:lnTo>
                      <a:pt x="644" y="62"/>
                    </a:lnTo>
                    <a:lnTo>
                      <a:pt x="642" y="69"/>
                    </a:lnTo>
                    <a:close/>
                    <a:moveTo>
                      <a:pt x="633" y="66"/>
                    </a:moveTo>
                    <a:lnTo>
                      <a:pt x="637" y="69"/>
                    </a:lnTo>
                    <a:lnTo>
                      <a:pt x="640" y="62"/>
                    </a:lnTo>
                    <a:lnTo>
                      <a:pt x="635" y="59"/>
                    </a:lnTo>
                    <a:lnTo>
                      <a:pt x="633" y="66"/>
                    </a:lnTo>
                    <a:close/>
                    <a:moveTo>
                      <a:pt x="623" y="66"/>
                    </a:moveTo>
                    <a:lnTo>
                      <a:pt x="628" y="66"/>
                    </a:lnTo>
                    <a:lnTo>
                      <a:pt x="630" y="59"/>
                    </a:lnTo>
                    <a:lnTo>
                      <a:pt x="626" y="59"/>
                    </a:lnTo>
                    <a:lnTo>
                      <a:pt x="623" y="66"/>
                    </a:lnTo>
                    <a:close/>
                    <a:moveTo>
                      <a:pt x="616" y="66"/>
                    </a:moveTo>
                    <a:lnTo>
                      <a:pt x="621" y="66"/>
                    </a:lnTo>
                    <a:lnTo>
                      <a:pt x="621" y="59"/>
                    </a:lnTo>
                    <a:lnTo>
                      <a:pt x="616" y="59"/>
                    </a:lnTo>
                    <a:lnTo>
                      <a:pt x="616" y="66"/>
                    </a:lnTo>
                    <a:close/>
                    <a:moveTo>
                      <a:pt x="607" y="64"/>
                    </a:moveTo>
                    <a:lnTo>
                      <a:pt x="611" y="64"/>
                    </a:lnTo>
                    <a:lnTo>
                      <a:pt x="611" y="57"/>
                    </a:lnTo>
                    <a:lnTo>
                      <a:pt x="607" y="57"/>
                    </a:lnTo>
                    <a:lnTo>
                      <a:pt x="607" y="64"/>
                    </a:lnTo>
                    <a:close/>
                    <a:moveTo>
                      <a:pt x="597" y="64"/>
                    </a:moveTo>
                    <a:lnTo>
                      <a:pt x="602" y="64"/>
                    </a:lnTo>
                    <a:lnTo>
                      <a:pt x="602" y="57"/>
                    </a:lnTo>
                    <a:lnTo>
                      <a:pt x="597" y="57"/>
                    </a:lnTo>
                    <a:lnTo>
                      <a:pt x="597" y="64"/>
                    </a:lnTo>
                    <a:close/>
                    <a:moveTo>
                      <a:pt x="588" y="62"/>
                    </a:moveTo>
                    <a:lnTo>
                      <a:pt x="592" y="64"/>
                    </a:lnTo>
                    <a:lnTo>
                      <a:pt x="592" y="57"/>
                    </a:lnTo>
                    <a:lnTo>
                      <a:pt x="588" y="54"/>
                    </a:lnTo>
                    <a:lnTo>
                      <a:pt x="588" y="62"/>
                    </a:lnTo>
                    <a:close/>
                    <a:moveTo>
                      <a:pt x="578" y="62"/>
                    </a:moveTo>
                    <a:lnTo>
                      <a:pt x="583" y="62"/>
                    </a:lnTo>
                    <a:lnTo>
                      <a:pt x="583" y="54"/>
                    </a:lnTo>
                    <a:lnTo>
                      <a:pt x="578" y="54"/>
                    </a:lnTo>
                    <a:lnTo>
                      <a:pt x="578" y="62"/>
                    </a:lnTo>
                    <a:close/>
                    <a:moveTo>
                      <a:pt x="569" y="62"/>
                    </a:moveTo>
                    <a:lnTo>
                      <a:pt x="573" y="62"/>
                    </a:lnTo>
                    <a:lnTo>
                      <a:pt x="573" y="54"/>
                    </a:lnTo>
                    <a:lnTo>
                      <a:pt x="569" y="54"/>
                    </a:lnTo>
                    <a:lnTo>
                      <a:pt x="569" y="62"/>
                    </a:lnTo>
                    <a:close/>
                    <a:moveTo>
                      <a:pt x="559" y="59"/>
                    </a:moveTo>
                    <a:lnTo>
                      <a:pt x="564" y="62"/>
                    </a:lnTo>
                    <a:lnTo>
                      <a:pt x="564" y="54"/>
                    </a:lnTo>
                    <a:lnTo>
                      <a:pt x="559" y="52"/>
                    </a:lnTo>
                    <a:lnTo>
                      <a:pt x="559" y="59"/>
                    </a:lnTo>
                    <a:close/>
                    <a:moveTo>
                      <a:pt x="550" y="59"/>
                    </a:moveTo>
                    <a:lnTo>
                      <a:pt x="554" y="59"/>
                    </a:lnTo>
                    <a:lnTo>
                      <a:pt x="554" y="52"/>
                    </a:lnTo>
                    <a:lnTo>
                      <a:pt x="550" y="52"/>
                    </a:lnTo>
                    <a:lnTo>
                      <a:pt x="550" y="59"/>
                    </a:lnTo>
                    <a:close/>
                    <a:moveTo>
                      <a:pt x="540" y="59"/>
                    </a:moveTo>
                    <a:lnTo>
                      <a:pt x="545" y="59"/>
                    </a:lnTo>
                    <a:lnTo>
                      <a:pt x="545" y="52"/>
                    </a:lnTo>
                    <a:lnTo>
                      <a:pt x="540" y="52"/>
                    </a:lnTo>
                    <a:lnTo>
                      <a:pt x="540" y="59"/>
                    </a:lnTo>
                    <a:close/>
                    <a:moveTo>
                      <a:pt x="531" y="57"/>
                    </a:moveTo>
                    <a:lnTo>
                      <a:pt x="536" y="57"/>
                    </a:lnTo>
                    <a:lnTo>
                      <a:pt x="536" y="50"/>
                    </a:lnTo>
                    <a:lnTo>
                      <a:pt x="531" y="50"/>
                    </a:lnTo>
                    <a:lnTo>
                      <a:pt x="531" y="57"/>
                    </a:lnTo>
                    <a:close/>
                    <a:moveTo>
                      <a:pt x="521" y="57"/>
                    </a:moveTo>
                    <a:lnTo>
                      <a:pt x="526" y="57"/>
                    </a:lnTo>
                    <a:lnTo>
                      <a:pt x="526" y="50"/>
                    </a:lnTo>
                    <a:lnTo>
                      <a:pt x="521" y="50"/>
                    </a:lnTo>
                    <a:lnTo>
                      <a:pt x="521" y="57"/>
                    </a:lnTo>
                    <a:close/>
                    <a:moveTo>
                      <a:pt x="512" y="54"/>
                    </a:moveTo>
                    <a:lnTo>
                      <a:pt x="517" y="57"/>
                    </a:lnTo>
                    <a:lnTo>
                      <a:pt x="517" y="50"/>
                    </a:lnTo>
                    <a:lnTo>
                      <a:pt x="512" y="47"/>
                    </a:lnTo>
                    <a:lnTo>
                      <a:pt x="512" y="54"/>
                    </a:lnTo>
                    <a:close/>
                    <a:moveTo>
                      <a:pt x="502" y="54"/>
                    </a:moveTo>
                    <a:lnTo>
                      <a:pt x="507" y="54"/>
                    </a:lnTo>
                    <a:lnTo>
                      <a:pt x="507" y="47"/>
                    </a:lnTo>
                    <a:lnTo>
                      <a:pt x="502" y="47"/>
                    </a:lnTo>
                    <a:lnTo>
                      <a:pt x="502" y="54"/>
                    </a:lnTo>
                    <a:close/>
                    <a:moveTo>
                      <a:pt x="493" y="54"/>
                    </a:moveTo>
                    <a:lnTo>
                      <a:pt x="498" y="54"/>
                    </a:lnTo>
                    <a:lnTo>
                      <a:pt x="498" y="47"/>
                    </a:lnTo>
                    <a:lnTo>
                      <a:pt x="493" y="47"/>
                    </a:lnTo>
                    <a:lnTo>
                      <a:pt x="493" y="54"/>
                    </a:lnTo>
                    <a:close/>
                    <a:moveTo>
                      <a:pt x="483" y="52"/>
                    </a:moveTo>
                    <a:lnTo>
                      <a:pt x="488" y="54"/>
                    </a:lnTo>
                    <a:lnTo>
                      <a:pt x="488" y="47"/>
                    </a:lnTo>
                    <a:lnTo>
                      <a:pt x="483" y="45"/>
                    </a:lnTo>
                    <a:lnTo>
                      <a:pt x="483" y="52"/>
                    </a:lnTo>
                    <a:close/>
                    <a:moveTo>
                      <a:pt x="474" y="52"/>
                    </a:moveTo>
                    <a:lnTo>
                      <a:pt x="479" y="52"/>
                    </a:lnTo>
                    <a:lnTo>
                      <a:pt x="479" y="45"/>
                    </a:lnTo>
                    <a:lnTo>
                      <a:pt x="474" y="45"/>
                    </a:lnTo>
                    <a:lnTo>
                      <a:pt x="474" y="52"/>
                    </a:lnTo>
                    <a:close/>
                    <a:moveTo>
                      <a:pt x="464" y="52"/>
                    </a:moveTo>
                    <a:lnTo>
                      <a:pt x="469" y="52"/>
                    </a:lnTo>
                    <a:lnTo>
                      <a:pt x="469" y="45"/>
                    </a:lnTo>
                    <a:lnTo>
                      <a:pt x="464" y="45"/>
                    </a:lnTo>
                    <a:lnTo>
                      <a:pt x="464" y="52"/>
                    </a:lnTo>
                    <a:close/>
                    <a:moveTo>
                      <a:pt x="455" y="50"/>
                    </a:moveTo>
                    <a:lnTo>
                      <a:pt x="460" y="50"/>
                    </a:lnTo>
                    <a:lnTo>
                      <a:pt x="460" y="43"/>
                    </a:lnTo>
                    <a:lnTo>
                      <a:pt x="455" y="43"/>
                    </a:lnTo>
                    <a:lnTo>
                      <a:pt x="455" y="50"/>
                    </a:lnTo>
                    <a:close/>
                    <a:moveTo>
                      <a:pt x="446" y="50"/>
                    </a:moveTo>
                    <a:lnTo>
                      <a:pt x="450" y="50"/>
                    </a:lnTo>
                    <a:lnTo>
                      <a:pt x="450" y="43"/>
                    </a:lnTo>
                    <a:lnTo>
                      <a:pt x="446" y="43"/>
                    </a:lnTo>
                    <a:lnTo>
                      <a:pt x="446" y="50"/>
                    </a:lnTo>
                    <a:close/>
                    <a:moveTo>
                      <a:pt x="436" y="50"/>
                    </a:moveTo>
                    <a:lnTo>
                      <a:pt x="441" y="50"/>
                    </a:lnTo>
                    <a:lnTo>
                      <a:pt x="441" y="43"/>
                    </a:lnTo>
                    <a:lnTo>
                      <a:pt x="436" y="43"/>
                    </a:lnTo>
                    <a:lnTo>
                      <a:pt x="436" y="50"/>
                    </a:lnTo>
                    <a:close/>
                    <a:moveTo>
                      <a:pt x="427" y="47"/>
                    </a:moveTo>
                    <a:lnTo>
                      <a:pt x="431" y="47"/>
                    </a:lnTo>
                    <a:lnTo>
                      <a:pt x="431" y="40"/>
                    </a:lnTo>
                    <a:lnTo>
                      <a:pt x="427" y="40"/>
                    </a:lnTo>
                    <a:lnTo>
                      <a:pt x="427" y="47"/>
                    </a:lnTo>
                    <a:close/>
                    <a:moveTo>
                      <a:pt x="417" y="47"/>
                    </a:moveTo>
                    <a:lnTo>
                      <a:pt x="422" y="47"/>
                    </a:lnTo>
                    <a:lnTo>
                      <a:pt x="422" y="40"/>
                    </a:lnTo>
                    <a:lnTo>
                      <a:pt x="417" y="40"/>
                    </a:lnTo>
                    <a:lnTo>
                      <a:pt x="417" y="47"/>
                    </a:lnTo>
                    <a:close/>
                    <a:moveTo>
                      <a:pt x="408" y="45"/>
                    </a:moveTo>
                    <a:lnTo>
                      <a:pt x="412" y="47"/>
                    </a:lnTo>
                    <a:lnTo>
                      <a:pt x="412" y="40"/>
                    </a:lnTo>
                    <a:lnTo>
                      <a:pt x="408" y="38"/>
                    </a:lnTo>
                    <a:lnTo>
                      <a:pt x="408" y="45"/>
                    </a:lnTo>
                    <a:close/>
                    <a:moveTo>
                      <a:pt x="398" y="45"/>
                    </a:moveTo>
                    <a:lnTo>
                      <a:pt x="403" y="45"/>
                    </a:lnTo>
                    <a:lnTo>
                      <a:pt x="403" y="38"/>
                    </a:lnTo>
                    <a:lnTo>
                      <a:pt x="398" y="38"/>
                    </a:lnTo>
                    <a:lnTo>
                      <a:pt x="398" y="45"/>
                    </a:lnTo>
                    <a:close/>
                    <a:moveTo>
                      <a:pt x="389" y="45"/>
                    </a:moveTo>
                    <a:lnTo>
                      <a:pt x="393" y="45"/>
                    </a:lnTo>
                    <a:lnTo>
                      <a:pt x="393" y="38"/>
                    </a:lnTo>
                    <a:lnTo>
                      <a:pt x="389" y="38"/>
                    </a:lnTo>
                    <a:lnTo>
                      <a:pt x="389" y="45"/>
                    </a:lnTo>
                    <a:close/>
                    <a:moveTo>
                      <a:pt x="379" y="43"/>
                    </a:moveTo>
                    <a:lnTo>
                      <a:pt x="384" y="43"/>
                    </a:lnTo>
                    <a:lnTo>
                      <a:pt x="384" y="35"/>
                    </a:lnTo>
                    <a:lnTo>
                      <a:pt x="379" y="35"/>
                    </a:lnTo>
                    <a:lnTo>
                      <a:pt x="379" y="43"/>
                    </a:lnTo>
                    <a:close/>
                    <a:moveTo>
                      <a:pt x="370" y="43"/>
                    </a:moveTo>
                    <a:lnTo>
                      <a:pt x="374" y="43"/>
                    </a:lnTo>
                    <a:lnTo>
                      <a:pt x="374" y="35"/>
                    </a:lnTo>
                    <a:lnTo>
                      <a:pt x="370" y="35"/>
                    </a:lnTo>
                    <a:lnTo>
                      <a:pt x="370" y="43"/>
                    </a:lnTo>
                    <a:close/>
                    <a:moveTo>
                      <a:pt x="360" y="43"/>
                    </a:moveTo>
                    <a:lnTo>
                      <a:pt x="365" y="43"/>
                    </a:lnTo>
                    <a:lnTo>
                      <a:pt x="365" y="35"/>
                    </a:lnTo>
                    <a:lnTo>
                      <a:pt x="360" y="35"/>
                    </a:lnTo>
                    <a:lnTo>
                      <a:pt x="360" y="43"/>
                    </a:lnTo>
                    <a:close/>
                    <a:moveTo>
                      <a:pt x="351" y="40"/>
                    </a:moveTo>
                    <a:lnTo>
                      <a:pt x="356" y="40"/>
                    </a:lnTo>
                    <a:lnTo>
                      <a:pt x="356" y="33"/>
                    </a:lnTo>
                    <a:lnTo>
                      <a:pt x="351" y="33"/>
                    </a:lnTo>
                    <a:lnTo>
                      <a:pt x="351" y="40"/>
                    </a:lnTo>
                    <a:close/>
                    <a:moveTo>
                      <a:pt x="341" y="40"/>
                    </a:moveTo>
                    <a:lnTo>
                      <a:pt x="346" y="40"/>
                    </a:lnTo>
                    <a:lnTo>
                      <a:pt x="346" y="33"/>
                    </a:lnTo>
                    <a:lnTo>
                      <a:pt x="341" y="33"/>
                    </a:lnTo>
                    <a:lnTo>
                      <a:pt x="341" y="40"/>
                    </a:lnTo>
                    <a:close/>
                    <a:moveTo>
                      <a:pt x="332" y="38"/>
                    </a:moveTo>
                    <a:lnTo>
                      <a:pt x="337" y="40"/>
                    </a:lnTo>
                    <a:lnTo>
                      <a:pt x="337" y="33"/>
                    </a:lnTo>
                    <a:lnTo>
                      <a:pt x="332" y="31"/>
                    </a:lnTo>
                    <a:lnTo>
                      <a:pt x="332" y="38"/>
                    </a:lnTo>
                    <a:close/>
                    <a:moveTo>
                      <a:pt x="322" y="38"/>
                    </a:moveTo>
                    <a:lnTo>
                      <a:pt x="327" y="38"/>
                    </a:lnTo>
                    <a:lnTo>
                      <a:pt x="327" y="31"/>
                    </a:lnTo>
                    <a:lnTo>
                      <a:pt x="322" y="31"/>
                    </a:lnTo>
                    <a:lnTo>
                      <a:pt x="322" y="38"/>
                    </a:lnTo>
                    <a:close/>
                    <a:moveTo>
                      <a:pt x="313" y="38"/>
                    </a:moveTo>
                    <a:lnTo>
                      <a:pt x="318" y="38"/>
                    </a:lnTo>
                    <a:lnTo>
                      <a:pt x="318" y="31"/>
                    </a:lnTo>
                    <a:lnTo>
                      <a:pt x="313" y="31"/>
                    </a:lnTo>
                    <a:lnTo>
                      <a:pt x="313" y="38"/>
                    </a:lnTo>
                    <a:close/>
                    <a:moveTo>
                      <a:pt x="303" y="35"/>
                    </a:moveTo>
                    <a:lnTo>
                      <a:pt x="308" y="35"/>
                    </a:lnTo>
                    <a:lnTo>
                      <a:pt x="308" y="28"/>
                    </a:lnTo>
                    <a:lnTo>
                      <a:pt x="303" y="28"/>
                    </a:lnTo>
                    <a:lnTo>
                      <a:pt x="303" y="35"/>
                    </a:lnTo>
                    <a:close/>
                    <a:moveTo>
                      <a:pt x="294" y="35"/>
                    </a:moveTo>
                    <a:lnTo>
                      <a:pt x="299" y="35"/>
                    </a:lnTo>
                    <a:lnTo>
                      <a:pt x="299" y="28"/>
                    </a:lnTo>
                    <a:lnTo>
                      <a:pt x="294" y="28"/>
                    </a:lnTo>
                    <a:lnTo>
                      <a:pt x="294" y="35"/>
                    </a:lnTo>
                    <a:close/>
                    <a:moveTo>
                      <a:pt x="285" y="35"/>
                    </a:moveTo>
                    <a:lnTo>
                      <a:pt x="289" y="35"/>
                    </a:lnTo>
                    <a:lnTo>
                      <a:pt x="289" y="28"/>
                    </a:lnTo>
                    <a:lnTo>
                      <a:pt x="285" y="28"/>
                    </a:lnTo>
                    <a:lnTo>
                      <a:pt x="285" y="35"/>
                    </a:lnTo>
                    <a:close/>
                    <a:moveTo>
                      <a:pt x="275" y="33"/>
                    </a:moveTo>
                    <a:lnTo>
                      <a:pt x="280" y="33"/>
                    </a:lnTo>
                    <a:lnTo>
                      <a:pt x="280" y="26"/>
                    </a:lnTo>
                    <a:lnTo>
                      <a:pt x="275" y="26"/>
                    </a:lnTo>
                    <a:lnTo>
                      <a:pt x="275" y="33"/>
                    </a:lnTo>
                    <a:close/>
                    <a:moveTo>
                      <a:pt x="266" y="33"/>
                    </a:moveTo>
                    <a:lnTo>
                      <a:pt x="270" y="33"/>
                    </a:lnTo>
                    <a:lnTo>
                      <a:pt x="270" y="26"/>
                    </a:lnTo>
                    <a:lnTo>
                      <a:pt x="266" y="26"/>
                    </a:lnTo>
                    <a:lnTo>
                      <a:pt x="266" y="33"/>
                    </a:lnTo>
                    <a:close/>
                    <a:moveTo>
                      <a:pt x="256" y="31"/>
                    </a:moveTo>
                    <a:lnTo>
                      <a:pt x="261" y="33"/>
                    </a:lnTo>
                    <a:lnTo>
                      <a:pt x="261" y="26"/>
                    </a:lnTo>
                    <a:lnTo>
                      <a:pt x="256" y="24"/>
                    </a:lnTo>
                    <a:lnTo>
                      <a:pt x="256" y="31"/>
                    </a:lnTo>
                    <a:close/>
                    <a:moveTo>
                      <a:pt x="247" y="31"/>
                    </a:moveTo>
                    <a:lnTo>
                      <a:pt x="251" y="31"/>
                    </a:lnTo>
                    <a:lnTo>
                      <a:pt x="251" y="24"/>
                    </a:lnTo>
                    <a:lnTo>
                      <a:pt x="247" y="24"/>
                    </a:lnTo>
                    <a:lnTo>
                      <a:pt x="247" y="31"/>
                    </a:lnTo>
                    <a:close/>
                    <a:moveTo>
                      <a:pt x="237" y="31"/>
                    </a:moveTo>
                    <a:lnTo>
                      <a:pt x="242" y="31"/>
                    </a:lnTo>
                    <a:lnTo>
                      <a:pt x="242" y="24"/>
                    </a:lnTo>
                    <a:lnTo>
                      <a:pt x="237" y="24"/>
                    </a:lnTo>
                    <a:lnTo>
                      <a:pt x="237" y="31"/>
                    </a:lnTo>
                    <a:close/>
                    <a:moveTo>
                      <a:pt x="228" y="28"/>
                    </a:moveTo>
                    <a:lnTo>
                      <a:pt x="232" y="31"/>
                    </a:lnTo>
                    <a:lnTo>
                      <a:pt x="232" y="24"/>
                    </a:lnTo>
                    <a:lnTo>
                      <a:pt x="228" y="21"/>
                    </a:lnTo>
                    <a:lnTo>
                      <a:pt x="228" y="28"/>
                    </a:lnTo>
                    <a:close/>
                    <a:moveTo>
                      <a:pt x="218" y="28"/>
                    </a:moveTo>
                    <a:lnTo>
                      <a:pt x="223" y="28"/>
                    </a:lnTo>
                    <a:lnTo>
                      <a:pt x="223" y="21"/>
                    </a:lnTo>
                    <a:lnTo>
                      <a:pt x="218" y="21"/>
                    </a:lnTo>
                    <a:lnTo>
                      <a:pt x="218" y="28"/>
                    </a:lnTo>
                    <a:close/>
                    <a:moveTo>
                      <a:pt x="209" y="28"/>
                    </a:moveTo>
                    <a:lnTo>
                      <a:pt x="213" y="28"/>
                    </a:lnTo>
                    <a:lnTo>
                      <a:pt x="213" y="21"/>
                    </a:lnTo>
                    <a:lnTo>
                      <a:pt x="209" y="21"/>
                    </a:lnTo>
                    <a:lnTo>
                      <a:pt x="209" y="28"/>
                    </a:lnTo>
                    <a:close/>
                    <a:moveTo>
                      <a:pt x="199" y="26"/>
                    </a:moveTo>
                    <a:lnTo>
                      <a:pt x="204" y="26"/>
                    </a:lnTo>
                    <a:lnTo>
                      <a:pt x="204" y="19"/>
                    </a:lnTo>
                    <a:lnTo>
                      <a:pt x="199" y="19"/>
                    </a:lnTo>
                    <a:lnTo>
                      <a:pt x="199" y="26"/>
                    </a:lnTo>
                    <a:close/>
                    <a:moveTo>
                      <a:pt x="190" y="26"/>
                    </a:moveTo>
                    <a:lnTo>
                      <a:pt x="195" y="26"/>
                    </a:lnTo>
                    <a:lnTo>
                      <a:pt x="195" y="19"/>
                    </a:lnTo>
                    <a:lnTo>
                      <a:pt x="190" y="19"/>
                    </a:lnTo>
                    <a:lnTo>
                      <a:pt x="190" y="26"/>
                    </a:lnTo>
                    <a:close/>
                    <a:moveTo>
                      <a:pt x="180" y="24"/>
                    </a:moveTo>
                    <a:lnTo>
                      <a:pt x="185" y="26"/>
                    </a:lnTo>
                    <a:lnTo>
                      <a:pt x="185" y="19"/>
                    </a:lnTo>
                    <a:lnTo>
                      <a:pt x="180" y="16"/>
                    </a:lnTo>
                    <a:lnTo>
                      <a:pt x="180" y="24"/>
                    </a:lnTo>
                    <a:close/>
                    <a:moveTo>
                      <a:pt x="171" y="24"/>
                    </a:moveTo>
                    <a:lnTo>
                      <a:pt x="176" y="24"/>
                    </a:lnTo>
                    <a:lnTo>
                      <a:pt x="176" y="16"/>
                    </a:lnTo>
                    <a:lnTo>
                      <a:pt x="171" y="16"/>
                    </a:lnTo>
                    <a:lnTo>
                      <a:pt x="171" y="24"/>
                    </a:lnTo>
                    <a:close/>
                    <a:moveTo>
                      <a:pt x="161" y="24"/>
                    </a:moveTo>
                    <a:lnTo>
                      <a:pt x="166" y="24"/>
                    </a:lnTo>
                    <a:lnTo>
                      <a:pt x="166" y="16"/>
                    </a:lnTo>
                    <a:lnTo>
                      <a:pt x="161" y="16"/>
                    </a:lnTo>
                    <a:lnTo>
                      <a:pt x="161" y="24"/>
                    </a:lnTo>
                    <a:close/>
                    <a:moveTo>
                      <a:pt x="152" y="21"/>
                    </a:moveTo>
                    <a:lnTo>
                      <a:pt x="157" y="24"/>
                    </a:lnTo>
                    <a:lnTo>
                      <a:pt x="157" y="16"/>
                    </a:lnTo>
                    <a:lnTo>
                      <a:pt x="152" y="14"/>
                    </a:lnTo>
                    <a:lnTo>
                      <a:pt x="152" y="21"/>
                    </a:lnTo>
                    <a:close/>
                    <a:moveTo>
                      <a:pt x="142" y="21"/>
                    </a:moveTo>
                    <a:lnTo>
                      <a:pt x="147" y="21"/>
                    </a:lnTo>
                    <a:lnTo>
                      <a:pt x="147" y="14"/>
                    </a:lnTo>
                    <a:lnTo>
                      <a:pt x="142" y="14"/>
                    </a:lnTo>
                    <a:lnTo>
                      <a:pt x="142" y="21"/>
                    </a:lnTo>
                    <a:close/>
                    <a:moveTo>
                      <a:pt x="133" y="21"/>
                    </a:moveTo>
                    <a:lnTo>
                      <a:pt x="138" y="21"/>
                    </a:lnTo>
                    <a:lnTo>
                      <a:pt x="138" y="14"/>
                    </a:lnTo>
                    <a:lnTo>
                      <a:pt x="133" y="14"/>
                    </a:lnTo>
                    <a:lnTo>
                      <a:pt x="133" y="21"/>
                    </a:lnTo>
                    <a:close/>
                    <a:moveTo>
                      <a:pt x="123" y="19"/>
                    </a:moveTo>
                    <a:lnTo>
                      <a:pt x="128" y="19"/>
                    </a:lnTo>
                    <a:lnTo>
                      <a:pt x="128" y="12"/>
                    </a:lnTo>
                    <a:lnTo>
                      <a:pt x="123" y="12"/>
                    </a:lnTo>
                    <a:lnTo>
                      <a:pt x="123" y="19"/>
                    </a:lnTo>
                    <a:close/>
                    <a:moveTo>
                      <a:pt x="114" y="19"/>
                    </a:moveTo>
                    <a:lnTo>
                      <a:pt x="119" y="19"/>
                    </a:lnTo>
                    <a:lnTo>
                      <a:pt x="119" y="12"/>
                    </a:lnTo>
                    <a:lnTo>
                      <a:pt x="114" y="12"/>
                    </a:lnTo>
                    <a:lnTo>
                      <a:pt x="114" y="19"/>
                    </a:lnTo>
                    <a:close/>
                    <a:moveTo>
                      <a:pt x="105" y="16"/>
                    </a:moveTo>
                    <a:lnTo>
                      <a:pt x="109" y="19"/>
                    </a:lnTo>
                    <a:lnTo>
                      <a:pt x="109" y="12"/>
                    </a:lnTo>
                    <a:lnTo>
                      <a:pt x="105" y="9"/>
                    </a:lnTo>
                    <a:lnTo>
                      <a:pt x="105" y="16"/>
                    </a:lnTo>
                    <a:close/>
                    <a:moveTo>
                      <a:pt x="95" y="16"/>
                    </a:moveTo>
                    <a:lnTo>
                      <a:pt x="100" y="16"/>
                    </a:lnTo>
                    <a:lnTo>
                      <a:pt x="100" y="9"/>
                    </a:lnTo>
                    <a:lnTo>
                      <a:pt x="95" y="9"/>
                    </a:lnTo>
                    <a:lnTo>
                      <a:pt x="95" y="16"/>
                    </a:lnTo>
                    <a:close/>
                    <a:moveTo>
                      <a:pt x="86" y="16"/>
                    </a:moveTo>
                    <a:lnTo>
                      <a:pt x="90" y="16"/>
                    </a:lnTo>
                    <a:lnTo>
                      <a:pt x="90" y="9"/>
                    </a:lnTo>
                    <a:lnTo>
                      <a:pt x="86" y="9"/>
                    </a:lnTo>
                    <a:lnTo>
                      <a:pt x="86" y="16"/>
                    </a:lnTo>
                    <a:close/>
                    <a:moveTo>
                      <a:pt x="76" y="14"/>
                    </a:moveTo>
                    <a:lnTo>
                      <a:pt x="81" y="16"/>
                    </a:lnTo>
                    <a:lnTo>
                      <a:pt x="81" y="9"/>
                    </a:lnTo>
                    <a:lnTo>
                      <a:pt x="76" y="7"/>
                    </a:lnTo>
                    <a:lnTo>
                      <a:pt x="76" y="14"/>
                    </a:lnTo>
                    <a:close/>
                    <a:moveTo>
                      <a:pt x="67" y="14"/>
                    </a:moveTo>
                    <a:lnTo>
                      <a:pt x="71" y="14"/>
                    </a:lnTo>
                    <a:lnTo>
                      <a:pt x="71" y="7"/>
                    </a:lnTo>
                    <a:lnTo>
                      <a:pt x="67" y="7"/>
                    </a:lnTo>
                    <a:lnTo>
                      <a:pt x="67" y="14"/>
                    </a:lnTo>
                    <a:close/>
                    <a:moveTo>
                      <a:pt x="57" y="14"/>
                    </a:moveTo>
                    <a:lnTo>
                      <a:pt x="62" y="14"/>
                    </a:lnTo>
                    <a:lnTo>
                      <a:pt x="62" y="7"/>
                    </a:lnTo>
                    <a:lnTo>
                      <a:pt x="57" y="7"/>
                    </a:lnTo>
                    <a:lnTo>
                      <a:pt x="57" y="14"/>
                    </a:lnTo>
                    <a:close/>
                    <a:moveTo>
                      <a:pt x="48" y="12"/>
                    </a:moveTo>
                    <a:lnTo>
                      <a:pt x="52" y="12"/>
                    </a:lnTo>
                    <a:lnTo>
                      <a:pt x="52" y="5"/>
                    </a:lnTo>
                    <a:lnTo>
                      <a:pt x="48" y="5"/>
                    </a:lnTo>
                    <a:lnTo>
                      <a:pt x="48" y="12"/>
                    </a:lnTo>
                    <a:close/>
                    <a:moveTo>
                      <a:pt x="38" y="12"/>
                    </a:moveTo>
                    <a:lnTo>
                      <a:pt x="43" y="12"/>
                    </a:lnTo>
                    <a:lnTo>
                      <a:pt x="43" y="5"/>
                    </a:lnTo>
                    <a:lnTo>
                      <a:pt x="38" y="5"/>
                    </a:lnTo>
                    <a:lnTo>
                      <a:pt x="38" y="12"/>
                    </a:lnTo>
                    <a:close/>
                    <a:moveTo>
                      <a:pt x="29" y="9"/>
                    </a:moveTo>
                    <a:lnTo>
                      <a:pt x="33" y="12"/>
                    </a:lnTo>
                    <a:lnTo>
                      <a:pt x="33" y="5"/>
                    </a:lnTo>
                    <a:lnTo>
                      <a:pt x="29" y="5"/>
                    </a:lnTo>
                    <a:lnTo>
                      <a:pt x="29" y="9"/>
                    </a:lnTo>
                    <a:close/>
                    <a:moveTo>
                      <a:pt x="19" y="9"/>
                    </a:moveTo>
                    <a:lnTo>
                      <a:pt x="24" y="9"/>
                    </a:lnTo>
                    <a:lnTo>
                      <a:pt x="24" y="2"/>
                    </a:lnTo>
                    <a:lnTo>
                      <a:pt x="19" y="2"/>
                    </a:lnTo>
                    <a:lnTo>
                      <a:pt x="19" y="9"/>
                    </a:lnTo>
                    <a:close/>
                    <a:moveTo>
                      <a:pt x="10" y="9"/>
                    </a:moveTo>
                    <a:lnTo>
                      <a:pt x="15" y="9"/>
                    </a:lnTo>
                    <a:lnTo>
                      <a:pt x="15" y="2"/>
                    </a:lnTo>
                    <a:lnTo>
                      <a:pt x="10" y="2"/>
                    </a:lnTo>
                    <a:lnTo>
                      <a:pt x="10" y="9"/>
                    </a:lnTo>
                    <a:close/>
                    <a:moveTo>
                      <a:pt x="0" y="7"/>
                    </a:moveTo>
                    <a:lnTo>
                      <a:pt x="5" y="9"/>
                    </a:lnTo>
                    <a:lnTo>
                      <a:pt x="5" y="2"/>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54"/>
              <p:cNvSpPr>
                <a:spLocks noChangeArrowheads="1"/>
              </p:cNvSpPr>
              <p:nvPr/>
            </p:nvSpPr>
            <p:spPr bwMode="auto">
              <a:xfrm>
                <a:off x="2400" y="13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5"/>
              <p:cNvSpPr>
                <a:spLocks/>
              </p:cNvSpPr>
              <p:nvPr/>
            </p:nvSpPr>
            <p:spPr bwMode="auto">
              <a:xfrm>
                <a:off x="2400" y="13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6"/>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7"/>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8"/>
              <p:cNvSpPr>
                <a:spLocks noEditPoints="1"/>
              </p:cNvSpPr>
              <p:nvPr/>
            </p:nvSpPr>
            <p:spPr bwMode="auto">
              <a:xfrm>
                <a:off x="1290" y="1267"/>
                <a:ext cx="1108" cy="160"/>
              </a:xfrm>
              <a:custGeom>
                <a:avLst/>
                <a:gdLst>
                  <a:gd name="T0" fmla="*/ 1091 w 1108"/>
                  <a:gd name="T1" fmla="*/ 160 h 160"/>
                  <a:gd name="T2" fmla="*/ 1073 w 1108"/>
                  <a:gd name="T3" fmla="*/ 155 h 160"/>
                  <a:gd name="T4" fmla="*/ 1054 w 1108"/>
                  <a:gd name="T5" fmla="*/ 153 h 160"/>
                  <a:gd name="T6" fmla="*/ 1035 w 1108"/>
                  <a:gd name="T7" fmla="*/ 150 h 160"/>
                  <a:gd name="T8" fmla="*/ 1016 w 1108"/>
                  <a:gd name="T9" fmla="*/ 148 h 160"/>
                  <a:gd name="T10" fmla="*/ 997 w 1108"/>
                  <a:gd name="T11" fmla="*/ 145 h 160"/>
                  <a:gd name="T12" fmla="*/ 980 w 1108"/>
                  <a:gd name="T13" fmla="*/ 143 h 160"/>
                  <a:gd name="T14" fmla="*/ 961 w 1108"/>
                  <a:gd name="T15" fmla="*/ 141 h 160"/>
                  <a:gd name="T16" fmla="*/ 942 w 1108"/>
                  <a:gd name="T17" fmla="*/ 138 h 160"/>
                  <a:gd name="T18" fmla="*/ 923 w 1108"/>
                  <a:gd name="T19" fmla="*/ 136 h 160"/>
                  <a:gd name="T20" fmla="*/ 904 w 1108"/>
                  <a:gd name="T21" fmla="*/ 134 h 160"/>
                  <a:gd name="T22" fmla="*/ 885 w 1108"/>
                  <a:gd name="T23" fmla="*/ 131 h 160"/>
                  <a:gd name="T24" fmla="*/ 867 w 1108"/>
                  <a:gd name="T25" fmla="*/ 129 h 160"/>
                  <a:gd name="T26" fmla="*/ 848 w 1108"/>
                  <a:gd name="T27" fmla="*/ 124 h 160"/>
                  <a:gd name="T28" fmla="*/ 829 w 1108"/>
                  <a:gd name="T29" fmla="*/ 122 h 160"/>
                  <a:gd name="T30" fmla="*/ 810 w 1108"/>
                  <a:gd name="T31" fmla="*/ 119 h 160"/>
                  <a:gd name="T32" fmla="*/ 791 w 1108"/>
                  <a:gd name="T33" fmla="*/ 117 h 160"/>
                  <a:gd name="T34" fmla="*/ 772 w 1108"/>
                  <a:gd name="T35" fmla="*/ 114 h 160"/>
                  <a:gd name="T36" fmla="*/ 753 w 1108"/>
                  <a:gd name="T37" fmla="*/ 112 h 160"/>
                  <a:gd name="T38" fmla="*/ 734 w 1108"/>
                  <a:gd name="T39" fmla="*/ 110 h 160"/>
                  <a:gd name="T40" fmla="*/ 715 w 1108"/>
                  <a:gd name="T41" fmla="*/ 107 h 160"/>
                  <a:gd name="T42" fmla="*/ 696 w 1108"/>
                  <a:gd name="T43" fmla="*/ 105 h 160"/>
                  <a:gd name="T44" fmla="*/ 677 w 1108"/>
                  <a:gd name="T45" fmla="*/ 103 h 160"/>
                  <a:gd name="T46" fmla="*/ 658 w 1108"/>
                  <a:gd name="T47" fmla="*/ 100 h 160"/>
                  <a:gd name="T48" fmla="*/ 639 w 1108"/>
                  <a:gd name="T49" fmla="*/ 95 h 160"/>
                  <a:gd name="T50" fmla="*/ 623 w 1108"/>
                  <a:gd name="T51" fmla="*/ 93 h 160"/>
                  <a:gd name="T52" fmla="*/ 604 w 1108"/>
                  <a:gd name="T53" fmla="*/ 91 h 160"/>
                  <a:gd name="T54" fmla="*/ 585 w 1108"/>
                  <a:gd name="T55" fmla="*/ 88 h 160"/>
                  <a:gd name="T56" fmla="*/ 566 w 1108"/>
                  <a:gd name="T57" fmla="*/ 86 h 160"/>
                  <a:gd name="T58" fmla="*/ 547 w 1108"/>
                  <a:gd name="T59" fmla="*/ 84 h 160"/>
                  <a:gd name="T60" fmla="*/ 528 w 1108"/>
                  <a:gd name="T61" fmla="*/ 81 h 160"/>
                  <a:gd name="T62" fmla="*/ 509 w 1108"/>
                  <a:gd name="T63" fmla="*/ 79 h 160"/>
                  <a:gd name="T64" fmla="*/ 490 w 1108"/>
                  <a:gd name="T65" fmla="*/ 76 h 160"/>
                  <a:gd name="T66" fmla="*/ 471 w 1108"/>
                  <a:gd name="T67" fmla="*/ 74 h 160"/>
                  <a:gd name="T68" fmla="*/ 452 w 1108"/>
                  <a:gd name="T69" fmla="*/ 72 h 160"/>
                  <a:gd name="T70" fmla="*/ 433 w 1108"/>
                  <a:gd name="T71" fmla="*/ 67 h 160"/>
                  <a:gd name="T72" fmla="*/ 414 w 1108"/>
                  <a:gd name="T73" fmla="*/ 65 h 160"/>
                  <a:gd name="T74" fmla="*/ 395 w 1108"/>
                  <a:gd name="T75" fmla="*/ 62 h 160"/>
                  <a:gd name="T76" fmla="*/ 376 w 1108"/>
                  <a:gd name="T77" fmla="*/ 60 h 160"/>
                  <a:gd name="T78" fmla="*/ 357 w 1108"/>
                  <a:gd name="T79" fmla="*/ 57 h 160"/>
                  <a:gd name="T80" fmla="*/ 338 w 1108"/>
                  <a:gd name="T81" fmla="*/ 55 h 160"/>
                  <a:gd name="T82" fmla="*/ 319 w 1108"/>
                  <a:gd name="T83" fmla="*/ 53 h 160"/>
                  <a:gd name="T84" fmla="*/ 301 w 1108"/>
                  <a:gd name="T85" fmla="*/ 50 h 160"/>
                  <a:gd name="T86" fmla="*/ 284 w 1108"/>
                  <a:gd name="T87" fmla="*/ 48 h 160"/>
                  <a:gd name="T88" fmla="*/ 265 w 1108"/>
                  <a:gd name="T89" fmla="*/ 46 h 160"/>
                  <a:gd name="T90" fmla="*/ 246 w 1108"/>
                  <a:gd name="T91" fmla="*/ 43 h 160"/>
                  <a:gd name="T92" fmla="*/ 227 w 1108"/>
                  <a:gd name="T93" fmla="*/ 41 h 160"/>
                  <a:gd name="T94" fmla="*/ 208 w 1108"/>
                  <a:gd name="T95" fmla="*/ 36 h 160"/>
                  <a:gd name="T96" fmla="*/ 189 w 1108"/>
                  <a:gd name="T97" fmla="*/ 34 h 160"/>
                  <a:gd name="T98" fmla="*/ 170 w 1108"/>
                  <a:gd name="T99" fmla="*/ 31 h 160"/>
                  <a:gd name="T100" fmla="*/ 151 w 1108"/>
                  <a:gd name="T101" fmla="*/ 29 h 160"/>
                  <a:gd name="T102" fmla="*/ 132 w 1108"/>
                  <a:gd name="T103" fmla="*/ 27 h 160"/>
                  <a:gd name="T104" fmla="*/ 113 w 1108"/>
                  <a:gd name="T105" fmla="*/ 24 h 160"/>
                  <a:gd name="T106" fmla="*/ 94 w 1108"/>
                  <a:gd name="T107" fmla="*/ 22 h 160"/>
                  <a:gd name="T108" fmla="*/ 76 w 1108"/>
                  <a:gd name="T109" fmla="*/ 19 h 160"/>
                  <a:gd name="T110" fmla="*/ 57 w 1108"/>
                  <a:gd name="T111" fmla="*/ 17 h 160"/>
                  <a:gd name="T112" fmla="*/ 38 w 1108"/>
                  <a:gd name="T113" fmla="*/ 15 h 160"/>
                  <a:gd name="T114" fmla="*/ 19 w 1108"/>
                  <a:gd name="T115" fmla="*/ 12 h 160"/>
                  <a:gd name="T116" fmla="*/ 0 w 1108"/>
                  <a:gd name="T117" fmla="*/ 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8" h="160">
                    <a:moveTo>
                      <a:pt x="1101" y="160"/>
                    </a:moveTo>
                    <a:lnTo>
                      <a:pt x="1106" y="160"/>
                    </a:lnTo>
                    <a:lnTo>
                      <a:pt x="1108" y="153"/>
                    </a:lnTo>
                    <a:lnTo>
                      <a:pt x="1103" y="153"/>
                    </a:lnTo>
                    <a:lnTo>
                      <a:pt x="1101" y="160"/>
                    </a:lnTo>
                    <a:close/>
                    <a:moveTo>
                      <a:pt x="1091" y="160"/>
                    </a:moveTo>
                    <a:lnTo>
                      <a:pt x="1096" y="160"/>
                    </a:lnTo>
                    <a:lnTo>
                      <a:pt x="1099" y="153"/>
                    </a:lnTo>
                    <a:lnTo>
                      <a:pt x="1094" y="153"/>
                    </a:lnTo>
                    <a:lnTo>
                      <a:pt x="1091" y="160"/>
                    </a:lnTo>
                    <a:close/>
                    <a:moveTo>
                      <a:pt x="1082" y="157"/>
                    </a:moveTo>
                    <a:lnTo>
                      <a:pt x="1087" y="157"/>
                    </a:lnTo>
                    <a:lnTo>
                      <a:pt x="1089" y="150"/>
                    </a:lnTo>
                    <a:lnTo>
                      <a:pt x="1084" y="150"/>
                    </a:lnTo>
                    <a:lnTo>
                      <a:pt x="1082" y="157"/>
                    </a:lnTo>
                    <a:close/>
                    <a:moveTo>
                      <a:pt x="1073" y="155"/>
                    </a:moveTo>
                    <a:lnTo>
                      <a:pt x="1077" y="157"/>
                    </a:lnTo>
                    <a:lnTo>
                      <a:pt x="1080" y="150"/>
                    </a:lnTo>
                    <a:lnTo>
                      <a:pt x="1075" y="150"/>
                    </a:lnTo>
                    <a:lnTo>
                      <a:pt x="1073" y="155"/>
                    </a:lnTo>
                    <a:close/>
                    <a:moveTo>
                      <a:pt x="1063" y="155"/>
                    </a:moveTo>
                    <a:lnTo>
                      <a:pt x="1068" y="155"/>
                    </a:lnTo>
                    <a:lnTo>
                      <a:pt x="1070" y="148"/>
                    </a:lnTo>
                    <a:lnTo>
                      <a:pt x="1065" y="148"/>
                    </a:lnTo>
                    <a:lnTo>
                      <a:pt x="1063" y="155"/>
                    </a:lnTo>
                    <a:close/>
                    <a:moveTo>
                      <a:pt x="1054" y="153"/>
                    </a:moveTo>
                    <a:lnTo>
                      <a:pt x="1058" y="155"/>
                    </a:lnTo>
                    <a:lnTo>
                      <a:pt x="1061" y="148"/>
                    </a:lnTo>
                    <a:lnTo>
                      <a:pt x="1056" y="145"/>
                    </a:lnTo>
                    <a:lnTo>
                      <a:pt x="1054" y="153"/>
                    </a:lnTo>
                    <a:close/>
                    <a:moveTo>
                      <a:pt x="1044" y="153"/>
                    </a:moveTo>
                    <a:lnTo>
                      <a:pt x="1049" y="153"/>
                    </a:lnTo>
                    <a:lnTo>
                      <a:pt x="1051" y="145"/>
                    </a:lnTo>
                    <a:lnTo>
                      <a:pt x="1046" y="145"/>
                    </a:lnTo>
                    <a:lnTo>
                      <a:pt x="1044" y="153"/>
                    </a:lnTo>
                    <a:close/>
                    <a:moveTo>
                      <a:pt x="1035" y="150"/>
                    </a:moveTo>
                    <a:lnTo>
                      <a:pt x="1039" y="153"/>
                    </a:lnTo>
                    <a:lnTo>
                      <a:pt x="1042" y="145"/>
                    </a:lnTo>
                    <a:lnTo>
                      <a:pt x="1037" y="143"/>
                    </a:lnTo>
                    <a:lnTo>
                      <a:pt x="1035" y="150"/>
                    </a:lnTo>
                    <a:close/>
                    <a:moveTo>
                      <a:pt x="1025" y="150"/>
                    </a:moveTo>
                    <a:lnTo>
                      <a:pt x="1030" y="150"/>
                    </a:lnTo>
                    <a:lnTo>
                      <a:pt x="1032" y="143"/>
                    </a:lnTo>
                    <a:lnTo>
                      <a:pt x="1028" y="143"/>
                    </a:lnTo>
                    <a:lnTo>
                      <a:pt x="1025" y="150"/>
                    </a:lnTo>
                    <a:close/>
                    <a:moveTo>
                      <a:pt x="1016" y="148"/>
                    </a:moveTo>
                    <a:lnTo>
                      <a:pt x="1020" y="150"/>
                    </a:lnTo>
                    <a:lnTo>
                      <a:pt x="1023" y="143"/>
                    </a:lnTo>
                    <a:lnTo>
                      <a:pt x="1018" y="141"/>
                    </a:lnTo>
                    <a:lnTo>
                      <a:pt x="1016" y="148"/>
                    </a:lnTo>
                    <a:close/>
                    <a:moveTo>
                      <a:pt x="1006" y="148"/>
                    </a:moveTo>
                    <a:lnTo>
                      <a:pt x="1011" y="148"/>
                    </a:lnTo>
                    <a:lnTo>
                      <a:pt x="1013" y="141"/>
                    </a:lnTo>
                    <a:lnTo>
                      <a:pt x="1009" y="141"/>
                    </a:lnTo>
                    <a:lnTo>
                      <a:pt x="1006" y="148"/>
                    </a:lnTo>
                    <a:close/>
                    <a:moveTo>
                      <a:pt x="997" y="145"/>
                    </a:moveTo>
                    <a:lnTo>
                      <a:pt x="1001" y="145"/>
                    </a:lnTo>
                    <a:lnTo>
                      <a:pt x="1004" y="138"/>
                    </a:lnTo>
                    <a:lnTo>
                      <a:pt x="999" y="138"/>
                    </a:lnTo>
                    <a:lnTo>
                      <a:pt x="997" y="145"/>
                    </a:lnTo>
                    <a:close/>
                    <a:moveTo>
                      <a:pt x="987" y="145"/>
                    </a:moveTo>
                    <a:lnTo>
                      <a:pt x="992" y="145"/>
                    </a:lnTo>
                    <a:lnTo>
                      <a:pt x="994" y="138"/>
                    </a:lnTo>
                    <a:lnTo>
                      <a:pt x="990" y="138"/>
                    </a:lnTo>
                    <a:lnTo>
                      <a:pt x="987" y="145"/>
                    </a:lnTo>
                    <a:close/>
                    <a:moveTo>
                      <a:pt x="980" y="143"/>
                    </a:moveTo>
                    <a:lnTo>
                      <a:pt x="985" y="143"/>
                    </a:lnTo>
                    <a:lnTo>
                      <a:pt x="985" y="136"/>
                    </a:lnTo>
                    <a:lnTo>
                      <a:pt x="980" y="136"/>
                    </a:lnTo>
                    <a:lnTo>
                      <a:pt x="980" y="143"/>
                    </a:lnTo>
                    <a:close/>
                    <a:moveTo>
                      <a:pt x="971" y="143"/>
                    </a:moveTo>
                    <a:lnTo>
                      <a:pt x="975" y="143"/>
                    </a:lnTo>
                    <a:lnTo>
                      <a:pt x="975" y="136"/>
                    </a:lnTo>
                    <a:lnTo>
                      <a:pt x="971" y="136"/>
                    </a:lnTo>
                    <a:lnTo>
                      <a:pt x="971" y="143"/>
                    </a:lnTo>
                    <a:close/>
                    <a:moveTo>
                      <a:pt x="961" y="141"/>
                    </a:moveTo>
                    <a:lnTo>
                      <a:pt x="966" y="141"/>
                    </a:lnTo>
                    <a:lnTo>
                      <a:pt x="966" y="134"/>
                    </a:lnTo>
                    <a:lnTo>
                      <a:pt x="961" y="134"/>
                    </a:lnTo>
                    <a:lnTo>
                      <a:pt x="961" y="141"/>
                    </a:lnTo>
                    <a:close/>
                    <a:moveTo>
                      <a:pt x="952" y="138"/>
                    </a:moveTo>
                    <a:lnTo>
                      <a:pt x="956" y="141"/>
                    </a:lnTo>
                    <a:lnTo>
                      <a:pt x="956" y="134"/>
                    </a:lnTo>
                    <a:lnTo>
                      <a:pt x="952" y="131"/>
                    </a:lnTo>
                    <a:lnTo>
                      <a:pt x="952" y="138"/>
                    </a:lnTo>
                    <a:close/>
                    <a:moveTo>
                      <a:pt x="942" y="138"/>
                    </a:moveTo>
                    <a:lnTo>
                      <a:pt x="947" y="138"/>
                    </a:lnTo>
                    <a:lnTo>
                      <a:pt x="947" y="131"/>
                    </a:lnTo>
                    <a:lnTo>
                      <a:pt x="942" y="131"/>
                    </a:lnTo>
                    <a:lnTo>
                      <a:pt x="942" y="138"/>
                    </a:lnTo>
                    <a:close/>
                    <a:moveTo>
                      <a:pt x="933" y="136"/>
                    </a:moveTo>
                    <a:lnTo>
                      <a:pt x="938" y="138"/>
                    </a:lnTo>
                    <a:lnTo>
                      <a:pt x="938" y="131"/>
                    </a:lnTo>
                    <a:lnTo>
                      <a:pt x="933" y="129"/>
                    </a:lnTo>
                    <a:lnTo>
                      <a:pt x="933" y="136"/>
                    </a:lnTo>
                    <a:close/>
                    <a:moveTo>
                      <a:pt x="923" y="136"/>
                    </a:moveTo>
                    <a:lnTo>
                      <a:pt x="928" y="136"/>
                    </a:lnTo>
                    <a:lnTo>
                      <a:pt x="928" y="129"/>
                    </a:lnTo>
                    <a:lnTo>
                      <a:pt x="923" y="129"/>
                    </a:lnTo>
                    <a:lnTo>
                      <a:pt x="923" y="136"/>
                    </a:lnTo>
                    <a:close/>
                    <a:moveTo>
                      <a:pt x="914" y="134"/>
                    </a:moveTo>
                    <a:lnTo>
                      <a:pt x="919" y="136"/>
                    </a:lnTo>
                    <a:lnTo>
                      <a:pt x="919" y="129"/>
                    </a:lnTo>
                    <a:lnTo>
                      <a:pt x="914" y="126"/>
                    </a:lnTo>
                    <a:lnTo>
                      <a:pt x="914" y="134"/>
                    </a:lnTo>
                    <a:close/>
                    <a:moveTo>
                      <a:pt x="904" y="134"/>
                    </a:moveTo>
                    <a:lnTo>
                      <a:pt x="909" y="134"/>
                    </a:lnTo>
                    <a:lnTo>
                      <a:pt x="909" y="126"/>
                    </a:lnTo>
                    <a:lnTo>
                      <a:pt x="904" y="126"/>
                    </a:lnTo>
                    <a:lnTo>
                      <a:pt x="904" y="134"/>
                    </a:lnTo>
                    <a:close/>
                    <a:moveTo>
                      <a:pt x="895" y="131"/>
                    </a:moveTo>
                    <a:lnTo>
                      <a:pt x="900" y="131"/>
                    </a:lnTo>
                    <a:lnTo>
                      <a:pt x="900" y="124"/>
                    </a:lnTo>
                    <a:lnTo>
                      <a:pt x="895" y="124"/>
                    </a:lnTo>
                    <a:lnTo>
                      <a:pt x="895" y="131"/>
                    </a:lnTo>
                    <a:close/>
                    <a:moveTo>
                      <a:pt x="885" y="131"/>
                    </a:moveTo>
                    <a:lnTo>
                      <a:pt x="890" y="131"/>
                    </a:lnTo>
                    <a:lnTo>
                      <a:pt x="890" y="124"/>
                    </a:lnTo>
                    <a:lnTo>
                      <a:pt x="885" y="124"/>
                    </a:lnTo>
                    <a:lnTo>
                      <a:pt x="885" y="131"/>
                    </a:lnTo>
                    <a:close/>
                    <a:moveTo>
                      <a:pt x="876" y="129"/>
                    </a:moveTo>
                    <a:lnTo>
                      <a:pt x="881" y="129"/>
                    </a:lnTo>
                    <a:lnTo>
                      <a:pt x="881" y="122"/>
                    </a:lnTo>
                    <a:lnTo>
                      <a:pt x="876" y="122"/>
                    </a:lnTo>
                    <a:lnTo>
                      <a:pt x="876" y="129"/>
                    </a:lnTo>
                    <a:close/>
                    <a:moveTo>
                      <a:pt x="867" y="129"/>
                    </a:moveTo>
                    <a:lnTo>
                      <a:pt x="871" y="129"/>
                    </a:lnTo>
                    <a:lnTo>
                      <a:pt x="871" y="122"/>
                    </a:lnTo>
                    <a:lnTo>
                      <a:pt x="867" y="122"/>
                    </a:lnTo>
                    <a:lnTo>
                      <a:pt x="867" y="129"/>
                    </a:lnTo>
                    <a:close/>
                    <a:moveTo>
                      <a:pt x="857" y="126"/>
                    </a:moveTo>
                    <a:lnTo>
                      <a:pt x="862" y="126"/>
                    </a:lnTo>
                    <a:lnTo>
                      <a:pt x="862" y="119"/>
                    </a:lnTo>
                    <a:lnTo>
                      <a:pt x="857" y="119"/>
                    </a:lnTo>
                    <a:lnTo>
                      <a:pt x="857" y="126"/>
                    </a:lnTo>
                    <a:close/>
                    <a:moveTo>
                      <a:pt x="848" y="124"/>
                    </a:moveTo>
                    <a:lnTo>
                      <a:pt x="852" y="126"/>
                    </a:lnTo>
                    <a:lnTo>
                      <a:pt x="852" y="119"/>
                    </a:lnTo>
                    <a:lnTo>
                      <a:pt x="848" y="117"/>
                    </a:lnTo>
                    <a:lnTo>
                      <a:pt x="848" y="124"/>
                    </a:lnTo>
                    <a:close/>
                    <a:moveTo>
                      <a:pt x="838" y="124"/>
                    </a:moveTo>
                    <a:lnTo>
                      <a:pt x="843" y="124"/>
                    </a:lnTo>
                    <a:lnTo>
                      <a:pt x="843" y="117"/>
                    </a:lnTo>
                    <a:lnTo>
                      <a:pt x="838" y="117"/>
                    </a:lnTo>
                    <a:lnTo>
                      <a:pt x="838" y="124"/>
                    </a:lnTo>
                    <a:close/>
                    <a:moveTo>
                      <a:pt x="829" y="122"/>
                    </a:moveTo>
                    <a:lnTo>
                      <a:pt x="833" y="124"/>
                    </a:lnTo>
                    <a:lnTo>
                      <a:pt x="833" y="117"/>
                    </a:lnTo>
                    <a:lnTo>
                      <a:pt x="829" y="114"/>
                    </a:lnTo>
                    <a:lnTo>
                      <a:pt x="829" y="122"/>
                    </a:lnTo>
                    <a:close/>
                    <a:moveTo>
                      <a:pt x="819" y="122"/>
                    </a:moveTo>
                    <a:lnTo>
                      <a:pt x="824" y="122"/>
                    </a:lnTo>
                    <a:lnTo>
                      <a:pt x="824" y="114"/>
                    </a:lnTo>
                    <a:lnTo>
                      <a:pt x="819" y="114"/>
                    </a:lnTo>
                    <a:lnTo>
                      <a:pt x="819" y="122"/>
                    </a:lnTo>
                    <a:close/>
                    <a:moveTo>
                      <a:pt x="810" y="119"/>
                    </a:moveTo>
                    <a:lnTo>
                      <a:pt x="814" y="122"/>
                    </a:lnTo>
                    <a:lnTo>
                      <a:pt x="814" y="114"/>
                    </a:lnTo>
                    <a:lnTo>
                      <a:pt x="810" y="112"/>
                    </a:lnTo>
                    <a:lnTo>
                      <a:pt x="810" y="119"/>
                    </a:lnTo>
                    <a:close/>
                    <a:moveTo>
                      <a:pt x="800" y="119"/>
                    </a:moveTo>
                    <a:lnTo>
                      <a:pt x="805" y="119"/>
                    </a:lnTo>
                    <a:lnTo>
                      <a:pt x="805" y="112"/>
                    </a:lnTo>
                    <a:lnTo>
                      <a:pt x="800" y="112"/>
                    </a:lnTo>
                    <a:lnTo>
                      <a:pt x="800" y="119"/>
                    </a:lnTo>
                    <a:close/>
                    <a:moveTo>
                      <a:pt x="791" y="117"/>
                    </a:moveTo>
                    <a:lnTo>
                      <a:pt x="795" y="117"/>
                    </a:lnTo>
                    <a:lnTo>
                      <a:pt x="795" y="110"/>
                    </a:lnTo>
                    <a:lnTo>
                      <a:pt x="791" y="110"/>
                    </a:lnTo>
                    <a:lnTo>
                      <a:pt x="791" y="117"/>
                    </a:lnTo>
                    <a:close/>
                    <a:moveTo>
                      <a:pt x="781" y="117"/>
                    </a:moveTo>
                    <a:lnTo>
                      <a:pt x="786" y="117"/>
                    </a:lnTo>
                    <a:lnTo>
                      <a:pt x="786" y="110"/>
                    </a:lnTo>
                    <a:lnTo>
                      <a:pt x="781" y="110"/>
                    </a:lnTo>
                    <a:lnTo>
                      <a:pt x="781" y="117"/>
                    </a:lnTo>
                    <a:close/>
                    <a:moveTo>
                      <a:pt x="772" y="114"/>
                    </a:moveTo>
                    <a:lnTo>
                      <a:pt x="777" y="114"/>
                    </a:lnTo>
                    <a:lnTo>
                      <a:pt x="779" y="107"/>
                    </a:lnTo>
                    <a:lnTo>
                      <a:pt x="774" y="107"/>
                    </a:lnTo>
                    <a:lnTo>
                      <a:pt x="772" y="114"/>
                    </a:lnTo>
                    <a:close/>
                    <a:moveTo>
                      <a:pt x="762" y="114"/>
                    </a:moveTo>
                    <a:lnTo>
                      <a:pt x="767" y="114"/>
                    </a:lnTo>
                    <a:lnTo>
                      <a:pt x="769" y="107"/>
                    </a:lnTo>
                    <a:lnTo>
                      <a:pt x="765" y="107"/>
                    </a:lnTo>
                    <a:lnTo>
                      <a:pt x="762" y="114"/>
                    </a:lnTo>
                    <a:close/>
                    <a:moveTo>
                      <a:pt x="753" y="112"/>
                    </a:moveTo>
                    <a:lnTo>
                      <a:pt x="758" y="112"/>
                    </a:lnTo>
                    <a:lnTo>
                      <a:pt x="760" y="105"/>
                    </a:lnTo>
                    <a:lnTo>
                      <a:pt x="755" y="105"/>
                    </a:lnTo>
                    <a:lnTo>
                      <a:pt x="753" y="112"/>
                    </a:lnTo>
                    <a:close/>
                    <a:moveTo>
                      <a:pt x="743" y="110"/>
                    </a:moveTo>
                    <a:lnTo>
                      <a:pt x="748" y="112"/>
                    </a:lnTo>
                    <a:lnTo>
                      <a:pt x="750" y="105"/>
                    </a:lnTo>
                    <a:lnTo>
                      <a:pt x="746" y="103"/>
                    </a:lnTo>
                    <a:lnTo>
                      <a:pt x="743" y="110"/>
                    </a:lnTo>
                    <a:close/>
                    <a:moveTo>
                      <a:pt x="734" y="110"/>
                    </a:moveTo>
                    <a:lnTo>
                      <a:pt x="739" y="110"/>
                    </a:lnTo>
                    <a:lnTo>
                      <a:pt x="741" y="103"/>
                    </a:lnTo>
                    <a:lnTo>
                      <a:pt x="736" y="103"/>
                    </a:lnTo>
                    <a:lnTo>
                      <a:pt x="734" y="110"/>
                    </a:lnTo>
                    <a:close/>
                    <a:moveTo>
                      <a:pt x="724" y="107"/>
                    </a:moveTo>
                    <a:lnTo>
                      <a:pt x="729" y="110"/>
                    </a:lnTo>
                    <a:lnTo>
                      <a:pt x="732" y="103"/>
                    </a:lnTo>
                    <a:lnTo>
                      <a:pt x="727" y="100"/>
                    </a:lnTo>
                    <a:lnTo>
                      <a:pt x="724" y="107"/>
                    </a:lnTo>
                    <a:close/>
                    <a:moveTo>
                      <a:pt x="715" y="107"/>
                    </a:moveTo>
                    <a:lnTo>
                      <a:pt x="720" y="107"/>
                    </a:lnTo>
                    <a:lnTo>
                      <a:pt x="722" y="100"/>
                    </a:lnTo>
                    <a:lnTo>
                      <a:pt x="717" y="100"/>
                    </a:lnTo>
                    <a:lnTo>
                      <a:pt x="715" y="107"/>
                    </a:lnTo>
                    <a:close/>
                    <a:moveTo>
                      <a:pt x="705" y="105"/>
                    </a:moveTo>
                    <a:lnTo>
                      <a:pt x="710" y="107"/>
                    </a:lnTo>
                    <a:lnTo>
                      <a:pt x="713" y="100"/>
                    </a:lnTo>
                    <a:lnTo>
                      <a:pt x="708" y="98"/>
                    </a:lnTo>
                    <a:lnTo>
                      <a:pt x="705" y="105"/>
                    </a:lnTo>
                    <a:close/>
                    <a:moveTo>
                      <a:pt x="696" y="105"/>
                    </a:moveTo>
                    <a:lnTo>
                      <a:pt x="701" y="105"/>
                    </a:lnTo>
                    <a:lnTo>
                      <a:pt x="703" y="98"/>
                    </a:lnTo>
                    <a:lnTo>
                      <a:pt x="698" y="98"/>
                    </a:lnTo>
                    <a:lnTo>
                      <a:pt x="696" y="105"/>
                    </a:lnTo>
                    <a:close/>
                    <a:moveTo>
                      <a:pt x="687" y="103"/>
                    </a:moveTo>
                    <a:lnTo>
                      <a:pt x="691" y="103"/>
                    </a:lnTo>
                    <a:lnTo>
                      <a:pt x="694" y="95"/>
                    </a:lnTo>
                    <a:lnTo>
                      <a:pt x="689" y="95"/>
                    </a:lnTo>
                    <a:lnTo>
                      <a:pt x="687" y="103"/>
                    </a:lnTo>
                    <a:close/>
                    <a:moveTo>
                      <a:pt x="677" y="103"/>
                    </a:moveTo>
                    <a:lnTo>
                      <a:pt x="682" y="103"/>
                    </a:lnTo>
                    <a:lnTo>
                      <a:pt x="684" y="95"/>
                    </a:lnTo>
                    <a:lnTo>
                      <a:pt x="679" y="95"/>
                    </a:lnTo>
                    <a:lnTo>
                      <a:pt x="677" y="103"/>
                    </a:lnTo>
                    <a:close/>
                    <a:moveTo>
                      <a:pt x="668" y="100"/>
                    </a:moveTo>
                    <a:lnTo>
                      <a:pt x="672" y="100"/>
                    </a:lnTo>
                    <a:lnTo>
                      <a:pt x="675" y="93"/>
                    </a:lnTo>
                    <a:lnTo>
                      <a:pt x="670" y="93"/>
                    </a:lnTo>
                    <a:lnTo>
                      <a:pt x="668" y="100"/>
                    </a:lnTo>
                    <a:close/>
                    <a:moveTo>
                      <a:pt x="658" y="100"/>
                    </a:moveTo>
                    <a:lnTo>
                      <a:pt x="663" y="100"/>
                    </a:lnTo>
                    <a:lnTo>
                      <a:pt x="665" y="93"/>
                    </a:lnTo>
                    <a:lnTo>
                      <a:pt x="660" y="93"/>
                    </a:lnTo>
                    <a:lnTo>
                      <a:pt x="658" y="100"/>
                    </a:lnTo>
                    <a:close/>
                    <a:moveTo>
                      <a:pt x="649" y="98"/>
                    </a:moveTo>
                    <a:lnTo>
                      <a:pt x="653" y="98"/>
                    </a:lnTo>
                    <a:lnTo>
                      <a:pt x="656" y="91"/>
                    </a:lnTo>
                    <a:lnTo>
                      <a:pt x="651" y="91"/>
                    </a:lnTo>
                    <a:lnTo>
                      <a:pt x="649" y="98"/>
                    </a:lnTo>
                    <a:close/>
                    <a:moveTo>
                      <a:pt x="639" y="95"/>
                    </a:moveTo>
                    <a:lnTo>
                      <a:pt x="644" y="98"/>
                    </a:lnTo>
                    <a:lnTo>
                      <a:pt x="646" y="91"/>
                    </a:lnTo>
                    <a:lnTo>
                      <a:pt x="642" y="88"/>
                    </a:lnTo>
                    <a:lnTo>
                      <a:pt x="639" y="95"/>
                    </a:lnTo>
                    <a:close/>
                    <a:moveTo>
                      <a:pt x="632" y="95"/>
                    </a:moveTo>
                    <a:lnTo>
                      <a:pt x="637" y="95"/>
                    </a:lnTo>
                    <a:lnTo>
                      <a:pt x="637" y="88"/>
                    </a:lnTo>
                    <a:lnTo>
                      <a:pt x="632" y="88"/>
                    </a:lnTo>
                    <a:lnTo>
                      <a:pt x="632" y="95"/>
                    </a:lnTo>
                    <a:close/>
                    <a:moveTo>
                      <a:pt x="623" y="93"/>
                    </a:moveTo>
                    <a:lnTo>
                      <a:pt x="627" y="95"/>
                    </a:lnTo>
                    <a:lnTo>
                      <a:pt x="627" y="88"/>
                    </a:lnTo>
                    <a:lnTo>
                      <a:pt x="623" y="86"/>
                    </a:lnTo>
                    <a:lnTo>
                      <a:pt x="623" y="93"/>
                    </a:lnTo>
                    <a:close/>
                    <a:moveTo>
                      <a:pt x="613" y="93"/>
                    </a:moveTo>
                    <a:lnTo>
                      <a:pt x="618" y="93"/>
                    </a:lnTo>
                    <a:lnTo>
                      <a:pt x="618" y="86"/>
                    </a:lnTo>
                    <a:lnTo>
                      <a:pt x="613" y="86"/>
                    </a:lnTo>
                    <a:lnTo>
                      <a:pt x="613" y="93"/>
                    </a:lnTo>
                    <a:close/>
                    <a:moveTo>
                      <a:pt x="604" y="91"/>
                    </a:moveTo>
                    <a:lnTo>
                      <a:pt x="608" y="93"/>
                    </a:lnTo>
                    <a:lnTo>
                      <a:pt x="608" y="86"/>
                    </a:lnTo>
                    <a:lnTo>
                      <a:pt x="604" y="84"/>
                    </a:lnTo>
                    <a:lnTo>
                      <a:pt x="604" y="91"/>
                    </a:lnTo>
                    <a:close/>
                    <a:moveTo>
                      <a:pt x="594" y="91"/>
                    </a:moveTo>
                    <a:lnTo>
                      <a:pt x="599" y="91"/>
                    </a:lnTo>
                    <a:lnTo>
                      <a:pt x="599" y="84"/>
                    </a:lnTo>
                    <a:lnTo>
                      <a:pt x="594" y="84"/>
                    </a:lnTo>
                    <a:lnTo>
                      <a:pt x="594" y="91"/>
                    </a:lnTo>
                    <a:close/>
                    <a:moveTo>
                      <a:pt x="585" y="88"/>
                    </a:moveTo>
                    <a:lnTo>
                      <a:pt x="589" y="88"/>
                    </a:lnTo>
                    <a:lnTo>
                      <a:pt x="589" y="81"/>
                    </a:lnTo>
                    <a:lnTo>
                      <a:pt x="585" y="81"/>
                    </a:lnTo>
                    <a:lnTo>
                      <a:pt x="585" y="88"/>
                    </a:lnTo>
                    <a:close/>
                    <a:moveTo>
                      <a:pt x="575" y="88"/>
                    </a:moveTo>
                    <a:lnTo>
                      <a:pt x="580" y="88"/>
                    </a:lnTo>
                    <a:lnTo>
                      <a:pt x="580" y="81"/>
                    </a:lnTo>
                    <a:lnTo>
                      <a:pt x="575" y="81"/>
                    </a:lnTo>
                    <a:lnTo>
                      <a:pt x="575" y="88"/>
                    </a:lnTo>
                    <a:close/>
                    <a:moveTo>
                      <a:pt x="566" y="86"/>
                    </a:moveTo>
                    <a:lnTo>
                      <a:pt x="570" y="86"/>
                    </a:lnTo>
                    <a:lnTo>
                      <a:pt x="570" y="79"/>
                    </a:lnTo>
                    <a:lnTo>
                      <a:pt x="566" y="79"/>
                    </a:lnTo>
                    <a:lnTo>
                      <a:pt x="566" y="86"/>
                    </a:lnTo>
                    <a:close/>
                    <a:moveTo>
                      <a:pt x="556" y="86"/>
                    </a:moveTo>
                    <a:lnTo>
                      <a:pt x="561" y="86"/>
                    </a:lnTo>
                    <a:lnTo>
                      <a:pt x="561" y="79"/>
                    </a:lnTo>
                    <a:lnTo>
                      <a:pt x="556" y="79"/>
                    </a:lnTo>
                    <a:lnTo>
                      <a:pt x="556" y="86"/>
                    </a:lnTo>
                    <a:close/>
                    <a:moveTo>
                      <a:pt x="547" y="84"/>
                    </a:moveTo>
                    <a:lnTo>
                      <a:pt x="552" y="84"/>
                    </a:lnTo>
                    <a:lnTo>
                      <a:pt x="552" y="76"/>
                    </a:lnTo>
                    <a:lnTo>
                      <a:pt x="547" y="76"/>
                    </a:lnTo>
                    <a:lnTo>
                      <a:pt x="547" y="84"/>
                    </a:lnTo>
                    <a:close/>
                    <a:moveTo>
                      <a:pt x="537" y="81"/>
                    </a:moveTo>
                    <a:lnTo>
                      <a:pt x="542" y="84"/>
                    </a:lnTo>
                    <a:lnTo>
                      <a:pt x="542" y="76"/>
                    </a:lnTo>
                    <a:lnTo>
                      <a:pt x="537" y="76"/>
                    </a:lnTo>
                    <a:lnTo>
                      <a:pt x="537" y="81"/>
                    </a:lnTo>
                    <a:close/>
                    <a:moveTo>
                      <a:pt x="528" y="81"/>
                    </a:moveTo>
                    <a:lnTo>
                      <a:pt x="533" y="81"/>
                    </a:lnTo>
                    <a:lnTo>
                      <a:pt x="533" y="74"/>
                    </a:lnTo>
                    <a:lnTo>
                      <a:pt x="528" y="74"/>
                    </a:lnTo>
                    <a:lnTo>
                      <a:pt x="528" y="81"/>
                    </a:lnTo>
                    <a:close/>
                    <a:moveTo>
                      <a:pt x="518" y="79"/>
                    </a:moveTo>
                    <a:lnTo>
                      <a:pt x="523" y="81"/>
                    </a:lnTo>
                    <a:lnTo>
                      <a:pt x="523" y="74"/>
                    </a:lnTo>
                    <a:lnTo>
                      <a:pt x="518" y="72"/>
                    </a:lnTo>
                    <a:lnTo>
                      <a:pt x="518" y="79"/>
                    </a:lnTo>
                    <a:close/>
                    <a:moveTo>
                      <a:pt x="509" y="79"/>
                    </a:moveTo>
                    <a:lnTo>
                      <a:pt x="514" y="79"/>
                    </a:lnTo>
                    <a:lnTo>
                      <a:pt x="514" y="72"/>
                    </a:lnTo>
                    <a:lnTo>
                      <a:pt x="509" y="72"/>
                    </a:lnTo>
                    <a:lnTo>
                      <a:pt x="509" y="79"/>
                    </a:lnTo>
                    <a:close/>
                    <a:moveTo>
                      <a:pt x="499" y="76"/>
                    </a:moveTo>
                    <a:lnTo>
                      <a:pt x="504" y="79"/>
                    </a:lnTo>
                    <a:lnTo>
                      <a:pt x="504" y="72"/>
                    </a:lnTo>
                    <a:lnTo>
                      <a:pt x="499" y="69"/>
                    </a:lnTo>
                    <a:lnTo>
                      <a:pt x="499" y="76"/>
                    </a:lnTo>
                    <a:close/>
                    <a:moveTo>
                      <a:pt x="490" y="76"/>
                    </a:moveTo>
                    <a:lnTo>
                      <a:pt x="495" y="76"/>
                    </a:lnTo>
                    <a:lnTo>
                      <a:pt x="495" y="69"/>
                    </a:lnTo>
                    <a:lnTo>
                      <a:pt x="490" y="69"/>
                    </a:lnTo>
                    <a:lnTo>
                      <a:pt x="490" y="76"/>
                    </a:lnTo>
                    <a:close/>
                    <a:moveTo>
                      <a:pt x="480" y="74"/>
                    </a:moveTo>
                    <a:lnTo>
                      <a:pt x="485" y="74"/>
                    </a:lnTo>
                    <a:lnTo>
                      <a:pt x="485" y="69"/>
                    </a:lnTo>
                    <a:lnTo>
                      <a:pt x="480" y="67"/>
                    </a:lnTo>
                    <a:lnTo>
                      <a:pt x="480" y="74"/>
                    </a:lnTo>
                    <a:close/>
                    <a:moveTo>
                      <a:pt x="471" y="74"/>
                    </a:moveTo>
                    <a:lnTo>
                      <a:pt x="476" y="74"/>
                    </a:lnTo>
                    <a:lnTo>
                      <a:pt x="476" y="67"/>
                    </a:lnTo>
                    <a:lnTo>
                      <a:pt x="471" y="67"/>
                    </a:lnTo>
                    <a:lnTo>
                      <a:pt x="471" y="74"/>
                    </a:lnTo>
                    <a:close/>
                    <a:moveTo>
                      <a:pt x="462" y="72"/>
                    </a:moveTo>
                    <a:lnTo>
                      <a:pt x="466" y="72"/>
                    </a:lnTo>
                    <a:lnTo>
                      <a:pt x="466" y="65"/>
                    </a:lnTo>
                    <a:lnTo>
                      <a:pt x="462" y="65"/>
                    </a:lnTo>
                    <a:lnTo>
                      <a:pt x="462" y="72"/>
                    </a:lnTo>
                    <a:close/>
                    <a:moveTo>
                      <a:pt x="452" y="72"/>
                    </a:moveTo>
                    <a:lnTo>
                      <a:pt x="457" y="72"/>
                    </a:lnTo>
                    <a:lnTo>
                      <a:pt x="457" y="65"/>
                    </a:lnTo>
                    <a:lnTo>
                      <a:pt x="452" y="65"/>
                    </a:lnTo>
                    <a:lnTo>
                      <a:pt x="452" y="72"/>
                    </a:lnTo>
                    <a:close/>
                    <a:moveTo>
                      <a:pt x="443" y="69"/>
                    </a:moveTo>
                    <a:lnTo>
                      <a:pt x="447" y="69"/>
                    </a:lnTo>
                    <a:lnTo>
                      <a:pt x="447" y="62"/>
                    </a:lnTo>
                    <a:lnTo>
                      <a:pt x="443" y="62"/>
                    </a:lnTo>
                    <a:lnTo>
                      <a:pt x="443" y="69"/>
                    </a:lnTo>
                    <a:close/>
                    <a:moveTo>
                      <a:pt x="433" y="67"/>
                    </a:moveTo>
                    <a:lnTo>
                      <a:pt x="438" y="69"/>
                    </a:lnTo>
                    <a:lnTo>
                      <a:pt x="438" y="62"/>
                    </a:lnTo>
                    <a:lnTo>
                      <a:pt x="435" y="62"/>
                    </a:lnTo>
                    <a:lnTo>
                      <a:pt x="433" y="67"/>
                    </a:lnTo>
                    <a:close/>
                    <a:moveTo>
                      <a:pt x="424" y="67"/>
                    </a:moveTo>
                    <a:lnTo>
                      <a:pt x="428" y="67"/>
                    </a:lnTo>
                    <a:lnTo>
                      <a:pt x="431" y="60"/>
                    </a:lnTo>
                    <a:lnTo>
                      <a:pt x="426" y="60"/>
                    </a:lnTo>
                    <a:lnTo>
                      <a:pt x="424" y="67"/>
                    </a:lnTo>
                    <a:close/>
                    <a:moveTo>
                      <a:pt x="414" y="65"/>
                    </a:moveTo>
                    <a:lnTo>
                      <a:pt x="419" y="67"/>
                    </a:lnTo>
                    <a:lnTo>
                      <a:pt x="421" y="60"/>
                    </a:lnTo>
                    <a:lnTo>
                      <a:pt x="417" y="57"/>
                    </a:lnTo>
                    <a:lnTo>
                      <a:pt x="414" y="65"/>
                    </a:lnTo>
                    <a:close/>
                    <a:moveTo>
                      <a:pt x="405" y="65"/>
                    </a:moveTo>
                    <a:lnTo>
                      <a:pt x="409" y="65"/>
                    </a:lnTo>
                    <a:lnTo>
                      <a:pt x="412" y="57"/>
                    </a:lnTo>
                    <a:lnTo>
                      <a:pt x="407" y="57"/>
                    </a:lnTo>
                    <a:lnTo>
                      <a:pt x="405" y="65"/>
                    </a:lnTo>
                    <a:close/>
                    <a:moveTo>
                      <a:pt x="395" y="62"/>
                    </a:moveTo>
                    <a:lnTo>
                      <a:pt x="400" y="65"/>
                    </a:lnTo>
                    <a:lnTo>
                      <a:pt x="402" y="57"/>
                    </a:lnTo>
                    <a:lnTo>
                      <a:pt x="398" y="55"/>
                    </a:lnTo>
                    <a:lnTo>
                      <a:pt x="395" y="62"/>
                    </a:lnTo>
                    <a:close/>
                    <a:moveTo>
                      <a:pt x="386" y="62"/>
                    </a:moveTo>
                    <a:lnTo>
                      <a:pt x="391" y="62"/>
                    </a:lnTo>
                    <a:lnTo>
                      <a:pt x="393" y="55"/>
                    </a:lnTo>
                    <a:lnTo>
                      <a:pt x="388" y="55"/>
                    </a:lnTo>
                    <a:lnTo>
                      <a:pt x="386" y="62"/>
                    </a:lnTo>
                    <a:close/>
                    <a:moveTo>
                      <a:pt x="376" y="60"/>
                    </a:moveTo>
                    <a:lnTo>
                      <a:pt x="381" y="60"/>
                    </a:lnTo>
                    <a:lnTo>
                      <a:pt x="383" y="55"/>
                    </a:lnTo>
                    <a:lnTo>
                      <a:pt x="379" y="53"/>
                    </a:lnTo>
                    <a:lnTo>
                      <a:pt x="376" y="60"/>
                    </a:lnTo>
                    <a:close/>
                    <a:moveTo>
                      <a:pt x="367" y="60"/>
                    </a:moveTo>
                    <a:lnTo>
                      <a:pt x="372" y="60"/>
                    </a:lnTo>
                    <a:lnTo>
                      <a:pt x="374" y="53"/>
                    </a:lnTo>
                    <a:lnTo>
                      <a:pt x="369" y="53"/>
                    </a:lnTo>
                    <a:lnTo>
                      <a:pt x="367" y="60"/>
                    </a:lnTo>
                    <a:close/>
                    <a:moveTo>
                      <a:pt x="357" y="57"/>
                    </a:moveTo>
                    <a:lnTo>
                      <a:pt x="362" y="57"/>
                    </a:lnTo>
                    <a:lnTo>
                      <a:pt x="364" y="50"/>
                    </a:lnTo>
                    <a:lnTo>
                      <a:pt x="360" y="50"/>
                    </a:lnTo>
                    <a:lnTo>
                      <a:pt x="357" y="57"/>
                    </a:lnTo>
                    <a:close/>
                    <a:moveTo>
                      <a:pt x="348" y="57"/>
                    </a:moveTo>
                    <a:lnTo>
                      <a:pt x="353" y="57"/>
                    </a:lnTo>
                    <a:lnTo>
                      <a:pt x="355" y="50"/>
                    </a:lnTo>
                    <a:lnTo>
                      <a:pt x="350" y="50"/>
                    </a:lnTo>
                    <a:lnTo>
                      <a:pt x="348" y="57"/>
                    </a:lnTo>
                    <a:close/>
                    <a:moveTo>
                      <a:pt x="338" y="55"/>
                    </a:moveTo>
                    <a:lnTo>
                      <a:pt x="343" y="55"/>
                    </a:lnTo>
                    <a:lnTo>
                      <a:pt x="346" y="48"/>
                    </a:lnTo>
                    <a:lnTo>
                      <a:pt x="341" y="48"/>
                    </a:lnTo>
                    <a:lnTo>
                      <a:pt x="338" y="55"/>
                    </a:lnTo>
                    <a:close/>
                    <a:moveTo>
                      <a:pt x="329" y="55"/>
                    </a:moveTo>
                    <a:lnTo>
                      <a:pt x="334" y="55"/>
                    </a:lnTo>
                    <a:lnTo>
                      <a:pt x="336" y="48"/>
                    </a:lnTo>
                    <a:lnTo>
                      <a:pt x="331" y="48"/>
                    </a:lnTo>
                    <a:lnTo>
                      <a:pt x="329" y="55"/>
                    </a:lnTo>
                    <a:close/>
                    <a:moveTo>
                      <a:pt x="319" y="53"/>
                    </a:moveTo>
                    <a:lnTo>
                      <a:pt x="324" y="53"/>
                    </a:lnTo>
                    <a:lnTo>
                      <a:pt x="327" y="46"/>
                    </a:lnTo>
                    <a:lnTo>
                      <a:pt x="322" y="46"/>
                    </a:lnTo>
                    <a:lnTo>
                      <a:pt x="319" y="53"/>
                    </a:lnTo>
                    <a:close/>
                    <a:moveTo>
                      <a:pt x="310" y="50"/>
                    </a:moveTo>
                    <a:lnTo>
                      <a:pt x="315" y="53"/>
                    </a:lnTo>
                    <a:lnTo>
                      <a:pt x="317" y="46"/>
                    </a:lnTo>
                    <a:lnTo>
                      <a:pt x="312" y="43"/>
                    </a:lnTo>
                    <a:lnTo>
                      <a:pt x="310" y="50"/>
                    </a:lnTo>
                    <a:close/>
                    <a:moveTo>
                      <a:pt x="301" y="50"/>
                    </a:moveTo>
                    <a:lnTo>
                      <a:pt x="305" y="50"/>
                    </a:lnTo>
                    <a:lnTo>
                      <a:pt x="308" y="43"/>
                    </a:lnTo>
                    <a:lnTo>
                      <a:pt x="303" y="43"/>
                    </a:lnTo>
                    <a:lnTo>
                      <a:pt x="301" y="50"/>
                    </a:lnTo>
                    <a:close/>
                    <a:moveTo>
                      <a:pt x="293" y="48"/>
                    </a:moveTo>
                    <a:lnTo>
                      <a:pt x="296" y="50"/>
                    </a:lnTo>
                    <a:lnTo>
                      <a:pt x="298" y="43"/>
                    </a:lnTo>
                    <a:lnTo>
                      <a:pt x="293" y="41"/>
                    </a:lnTo>
                    <a:lnTo>
                      <a:pt x="293" y="48"/>
                    </a:lnTo>
                    <a:close/>
                    <a:moveTo>
                      <a:pt x="284" y="48"/>
                    </a:moveTo>
                    <a:lnTo>
                      <a:pt x="289" y="48"/>
                    </a:lnTo>
                    <a:lnTo>
                      <a:pt x="289" y="41"/>
                    </a:lnTo>
                    <a:lnTo>
                      <a:pt x="284" y="41"/>
                    </a:lnTo>
                    <a:lnTo>
                      <a:pt x="284" y="48"/>
                    </a:lnTo>
                    <a:close/>
                    <a:moveTo>
                      <a:pt x="274" y="46"/>
                    </a:moveTo>
                    <a:lnTo>
                      <a:pt x="279" y="48"/>
                    </a:lnTo>
                    <a:lnTo>
                      <a:pt x="279" y="41"/>
                    </a:lnTo>
                    <a:lnTo>
                      <a:pt x="274" y="38"/>
                    </a:lnTo>
                    <a:lnTo>
                      <a:pt x="274" y="46"/>
                    </a:lnTo>
                    <a:close/>
                    <a:moveTo>
                      <a:pt x="265" y="46"/>
                    </a:moveTo>
                    <a:lnTo>
                      <a:pt x="270" y="46"/>
                    </a:lnTo>
                    <a:lnTo>
                      <a:pt x="270" y="38"/>
                    </a:lnTo>
                    <a:lnTo>
                      <a:pt x="265" y="38"/>
                    </a:lnTo>
                    <a:lnTo>
                      <a:pt x="265" y="46"/>
                    </a:lnTo>
                    <a:close/>
                    <a:moveTo>
                      <a:pt x="256" y="43"/>
                    </a:moveTo>
                    <a:lnTo>
                      <a:pt x="260" y="43"/>
                    </a:lnTo>
                    <a:lnTo>
                      <a:pt x="260" y="36"/>
                    </a:lnTo>
                    <a:lnTo>
                      <a:pt x="256" y="36"/>
                    </a:lnTo>
                    <a:lnTo>
                      <a:pt x="256" y="43"/>
                    </a:lnTo>
                    <a:close/>
                    <a:moveTo>
                      <a:pt x="246" y="43"/>
                    </a:moveTo>
                    <a:lnTo>
                      <a:pt x="251" y="43"/>
                    </a:lnTo>
                    <a:lnTo>
                      <a:pt x="251" y="36"/>
                    </a:lnTo>
                    <a:lnTo>
                      <a:pt x="246" y="36"/>
                    </a:lnTo>
                    <a:lnTo>
                      <a:pt x="246" y="43"/>
                    </a:lnTo>
                    <a:close/>
                    <a:moveTo>
                      <a:pt x="237" y="41"/>
                    </a:moveTo>
                    <a:lnTo>
                      <a:pt x="241" y="41"/>
                    </a:lnTo>
                    <a:lnTo>
                      <a:pt x="241" y="34"/>
                    </a:lnTo>
                    <a:lnTo>
                      <a:pt x="237" y="34"/>
                    </a:lnTo>
                    <a:lnTo>
                      <a:pt x="237" y="41"/>
                    </a:lnTo>
                    <a:close/>
                    <a:moveTo>
                      <a:pt x="227" y="41"/>
                    </a:moveTo>
                    <a:lnTo>
                      <a:pt x="232" y="41"/>
                    </a:lnTo>
                    <a:lnTo>
                      <a:pt x="232" y="34"/>
                    </a:lnTo>
                    <a:lnTo>
                      <a:pt x="227" y="34"/>
                    </a:lnTo>
                    <a:lnTo>
                      <a:pt x="227" y="41"/>
                    </a:lnTo>
                    <a:close/>
                    <a:moveTo>
                      <a:pt x="218" y="38"/>
                    </a:moveTo>
                    <a:lnTo>
                      <a:pt x="222" y="38"/>
                    </a:lnTo>
                    <a:lnTo>
                      <a:pt x="222" y="31"/>
                    </a:lnTo>
                    <a:lnTo>
                      <a:pt x="218" y="31"/>
                    </a:lnTo>
                    <a:lnTo>
                      <a:pt x="218" y="38"/>
                    </a:lnTo>
                    <a:close/>
                    <a:moveTo>
                      <a:pt x="208" y="36"/>
                    </a:moveTo>
                    <a:lnTo>
                      <a:pt x="213" y="38"/>
                    </a:lnTo>
                    <a:lnTo>
                      <a:pt x="213" y="31"/>
                    </a:lnTo>
                    <a:lnTo>
                      <a:pt x="208" y="29"/>
                    </a:lnTo>
                    <a:lnTo>
                      <a:pt x="208" y="36"/>
                    </a:lnTo>
                    <a:close/>
                    <a:moveTo>
                      <a:pt x="199" y="36"/>
                    </a:moveTo>
                    <a:lnTo>
                      <a:pt x="203" y="36"/>
                    </a:lnTo>
                    <a:lnTo>
                      <a:pt x="203" y="29"/>
                    </a:lnTo>
                    <a:lnTo>
                      <a:pt x="199" y="29"/>
                    </a:lnTo>
                    <a:lnTo>
                      <a:pt x="199" y="36"/>
                    </a:lnTo>
                    <a:close/>
                    <a:moveTo>
                      <a:pt x="189" y="34"/>
                    </a:moveTo>
                    <a:lnTo>
                      <a:pt x="194" y="36"/>
                    </a:lnTo>
                    <a:lnTo>
                      <a:pt x="194" y="29"/>
                    </a:lnTo>
                    <a:lnTo>
                      <a:pt x="189" y="27"/>
                    </a:lnTo>
                    <a:lnTo>
                      <a:pt x="189" y="34"/>
                    </a:lnTo>
                    <a:close/>
                    <a:moveTo>
                      <a:pt x="180" y="34"/>
                    </a:moveTo>
                    <a:lnTo>
                      <a:pt x="184" y="34"/>
                    </a:lnTo>
                    <a:lnTo>
                      <a:pt x="184" y="27"/>
                    </a:lnTo>
                    <a:lnTo>
                      <a:pt x="180" y="27"/>
                    </a:lnTo>
                    <a:lnTo>
                      <a:pt x="180" y="34"/>
                    </a:lnTo>
                    <a:close/>
                    <a:moveTo>
                      <a:pt x="170" y="31"/>
                    </a:moveTo>
                    <a:lnTo>
                      <a:pt x="175" y="34"/>
                    </a:lnTo>
                    <a:lnTo>
                      <a:pt x="175" y="27"/>
                    </a:lnTo>
                    <a:lnTo>
                      <a:pt x="170" y="24"/>
                    </a:lnTo>
                    <a:lnTo>
                      <a:pt x="170" y="31"/>
                    </a:lnTo>
                    <a:close/>
                    <a:moveTo>
                      <a:pt x="161" y="31"/>
                    </a:moveTo>
                    <a:lnTo>
                      <a:pt x="166" y="31"/>
                    </a:lnTo>
                    <a:lnTo>
                      <a:pt x="166" y="24"/>
                    </a:lnTo>
                    <a:lnTo>
                      <a:pt x="161" y="24"/>
                    </a:lnTo>
                    <a:lnTo>
                      <a:pt x="161" y="31"/>
                    </a:lnTo>
                    <a:close/>
                    <a:moveTo>
                      <a:pt x="151" y="29"/>
                    </a:moveTo>
                    <a:lnTo>
                      <a:pt x="156" y="29"/>
                    </a:lnTo>
                    <a:lnTo>
                      <a:pt x="156" y="22"/>
                    </a:lnTo>
                    <a:lnTo>
                      <a:pt x="151" y="22"/>
                    </a:lnTo>
                    <a:lnTo>
                      <a:pt x="151" y="29"/>
                    </a:lnTo>
                    <a:close/>
                    <a:moveTo>
                      <a:pt x="142" y="29"/>
                    </a:moveTo>
                    <a:lnTo>
                      <a:pt x="147" y="29"/>
                    </a:lnTo>
                    <a:lnTo>
                      <a:pt x="147" y="22"/>
                    </a:lnTo>
                    <a:lnTo>
                      <a:pt x="142" y="22"/>
                    </a:lnTo>
                    <a:lnTo>
                      <a:pt x="142" y="29"/>
                    </a:lnTo>
                    <a:close/>
                    <a:moveTo>
                      <a:pt x="132" y="27"/>
                    </a:moveTo>
                    <a:lnTo>
                      <a:pt x="137" y="27"/>
                    </a:lnTo>
                    <a:lnTo>
                      <a:pt x="137" y="19"/>
                    </a:lnTo>
                    <a:lnTo>
                      <a:pt x="132" y="19"/>
                    </a:lnTo>
                    <a:lnTo>
                      <a:pt x="132" y="27"/>
                    </a:lnTo>
                    <a:close/>
                    <a:moveTo>
                      <a:pt x="123" y="27"/>
                    </a:moveTo>
                    <a:lnTo>
                      <a:pt x="128" y="27"/>
                    </a:lnTo>
                    <a:lnTo>
                      <a:pt x="128" y="19"/>
                    </a:lnTo>
                    <a:lnTo>
                      <a:pt x="123" y="19"/>
                    </a:lnTo>
                    <a:lnTo>
                      <a:pt x="123" y="27"/>
                    </a:lnTo>
                    <a:close/>
                    <a:moveTo>
                      <a:pt x="113" y="24"/>
                    </a:moveTo>
                    <a:lnTo>
                      <a:pt x="118" y="24"/>
                    </a:lnTo>
                    <a:lnTo>
                      <a:pt x="118" y="17"/>
                    </a:lnTo>
                    <a:lnTo>
                      <a:pt x="113" y="17"/>
                    </a:lnTo>
                    <a:lnTo>
                      <a:pt x="113" y="24"/>
                    </a:lnTo>
                    <a:close/>
                    <a:moveTo>
                      <a:pt x="104" y="22"/>
                    </a:moveTo>
                    <a:lnTo>
                      <a:pt x="109" y="24"/>
                    </a:lnTo>
                    <a:lnTo>
                      <a:pt x="109" y="17"/>
                    </a:lnTo>
                    <a:lnTo>
                      <a:pt x="104" y="15"/>
                    </a:lnTo>
                    <a:lnTo>
                      <a:pt x="104" y="22"/>
                    </a:lnTo>
                    <a:close/>
                    <a:moveTo>
                      <a:pt x="94" y="22"/>
                    </a:moveTo>
                    <a:lnTo>
                      <a:pt x="99" y="22"/>
                    </a:lnTo>
                    <a:lnTo>
                      <a:pt x="99" y="15"/>
                    </a:lnTo>
                    <a:lnTo>
                      <a:pt x="94" y="15"/>
                    </a:lnTo>
                    <a:lnTo>
                      <a:pt x="94" y="22"/>
                    </a:lnTo>
                    <a:close/>
                    <a:moveTo>
                      <a:pt x="85" y="19"/>
                    </a:moveTo>
                    <a:lnTo>
                      <a:pt x="90" y="22"/>
                    </a:lnTo>
                    <a:lnTo>
                      <a:pt x="90" y="15"/>
                    </a:lnTo>
                    <a:lnTo>
                      <a:pt x="87" y="12"/>
                    </a:lnTo>
                    <a:lnTo>
                      <a:pt x="85" y="19"/>
                    </a:lnTo>
                    <a:close/>
                    <a:moveTo>
                      <a:pt x="76" y="19"/>
                    </a:moveTo>
                    <a:lnTo>
                      <a:pt x="80" y="19"/>
                    </a:lnTo>
                    <a:lnTo>
                      <a:pt x="83" y="12"/>
                    </a:lnTo>
                    <a:lnTo>
                      <a:pt x="78" y="12"/>
                    </a:lnTo>
                    <a:lnTo>
                      <a:pt x="76" y="19"/>
                    </a:lnTo>
                    <a:close/>
                    <a:moveTo>
                      <a:pt x="66" y="17"/>
                    </a:moveTo>
                    <a:lnTo>
                      <a:pt x="71" y="19"/>
                    </a:lnTo>
                    <a:lnTo>
                      <a:pt x="73" y="12"/>
                    </a:lnTo>
                    <a:lnTo>
                      <a:pt x="68" y="10"/>
                    </a:lnTo>
                    <a:lnTo>
                      <a:pt x="66" y="17"/>
                    </a:lnTo>
                    <a:close/>
                    <a:moveTo>
                      <a:pt x="57" y="17"/>
                    </a:moveTo>
                    <a:lnTo>
                      <a:pt x="61" y="17"/>
                    </a:lnTo>
                    <a:lnTo>
                      <a:pt x="64" y="10"/>
                    </a:lnTo>
                    <a:lnTo>
                      <a:pt x="59" y="10"/>
                    </a:lnTo>
                    <a:lnTo>
                      <a:pt x="57" y="17"/>
                    </a:lnTo>
                    <a:close/>
                    <a:moveTo>
                      <a:pt x="47" y="15"/>
                    </a:moveTo>
                    <a:lnTo>
                      <a:pt x="52" y="15"/>
                    </a:lnTo>
                    <a:lnTo>
                      <a:pt x="54" y="7"/>
                    </a:lnTo>
                    <a:lnTo>
                      <a:pt x="49" y="7"/>
                    </a:lnTo>
                    <a:lnTo>
                      <a:pt x="47" y="15"/>
                    </a:lnTo>
                    <a:close/>
                    <a:moveTo>
                      <a:pt x="38" y="15"/>
                    </a:moveTo>
                    <a:lnTo>
                      <a:pt x="42" y="15"/>
                    </a:lnTo>
                    <a:lnTo>
                      <a:pt x="45" y="7"/>
                    </a:lnTo>
                    <a:lnTo>
                      <a:pt x="40" y="7"/>
                    </a:lnTo>
                    <a:lnTo>
                      <a:pt x="38" y="15"/>
                    </a:lnTo>
                    <a:close/>
                    <a:moveTo>
                      <a:pt x="28" y="12"/>
                    </a:moveTo>
                    <a:lnTo>
                      <a:pt x="33" y="12"/>
                    </a:lnTo>
                    <a:lnTo>
                      <a:pt x="35" y="5"/>
                    </a:lnTo>
                    <a:lnTo>
                      <a:pt x="31" y="5"/>
                    </a:lnTo>
                    <a:lnTo>
                      <a:pt x="28" y="12"/>
                    </a:lnTo>
                    <a:close/>
                    <a:moveTo>
                      <a:pt x="19" y="12"/>
                    </a:moveTo>
                    <a:lnTo>
                      <a:pt x="23" y="12"/>
                    </a:lnTo>
                    <a:lnTo>
                      <a:pt x="26" y="5"/>
                    </a:lnTo>
                    <a:lnTo>
                      <a:pt x="21" y="5"/>
                    </a:lnTo>
                    <a:lnTo>
                      <a:pt x="19" y="12"/>
                    </a:lnTo>
                    <a:close/>
                    <a:moveTo>
                      <a:pt x="9" y="10"/>
                    </a:moveTo>
                    <a:lnTo>
                      <a:pt x="14" y="10"/>
                    </a:lnTo>
                    <a:lnTo>
                      <a:pt x="16" y="3"/>
                    </a:lnTo>
                    <a:lnTo>
                      <a:pt x="12" y="3"/>
                    </a:lnTo>
                    <a:lnTo>
                      <a:pt x="9" y="10"/>
                    </a:lnTo>
                    <a:close/>
                    <a:moveTo>
                      <a:pt x="0" y="7"/>
                    </a:moveTo>
                    <a:lnTo>
                      <a:pt x="4" y="10"/>
                    </a:lnTo>
                    <a:lnTo>
                      <a:pt x="7" y="3"/>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61"/>
              <p:cNvSpPr>
                <a:spLocks noChangeArrowheads="1"/>
              </p:cNvSpPr>
              <p:nvPr/>
            </p:nvSpPr>
            <p:spPr bwMode="auto">
              <a:xfrm>
                <a:off x="1285" y="1384"/>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2"/>
              <p:cNvSpPr>
                <a:spLocks/>
              </p:cNvSpPr>
              <p:nvPr/>
            </p:nvSpPr>
            <p:spPr bwMode="auto">
              <a:xfrm>
                <a:off x="1285" y="1384"/>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3"/>
              <p:cNvSpPr>
                <a:spLocks noEditPoints="1"/>
              </p:cNvSpPr>
              <p:nvPr/>
            </p:nvSpPr>
            <p:spPr bwMode="auto">
              <a:xfrm>
                <a:off x="1292" y="1384"/>
                <a:ext cx="983" cy="45"/>
              </a:xfrm>
              <a:custGeom>
                <a:avLst/>
                <a:gdLst>
                  <a:gd name="T0" fmla="*/ 969 w 983"/>
                  <a:gd name="T1" fmla="*/ 36 h 45"/>
                  <a:gd name="T2" fmla="*/ 954 w 983"/>
                  <a:gd name="T3" fmla="*/ 36 h 45"/>
                  <a:gd name="T4" fmla="*/ 936 w 983"/>
                  <a:gd name="T5" fmla="*/ 43 h 45"/>
                  <a:gd name="T6" fmla="*/ 912 w 983"/>
                  <a:gd name="T7" fmla="*/ 43 h 45"/>
                  <a:gd name="T8" fmla="*/ 902 w 983"/>
                  <a:gd name="T9" fmla="*/ 40 h 45"/>
                  <a:gd name="T10" fmla="*/ 886 w 983"/>
                  <a:gd name="T11" fmla="*/ 33 h 45"/>
                  <a:gd name="T12" fmla="*/ 872 w 983"/>
                  <a:gd name="T13" fmla="*/ 33 h 45"/>
                  <a:gd name="T14" fmla="*/ 853 w 983"/>
                  <a:gd name="T15" fmla="*/ 40 h 45"/>
                  <a:gd name="T16" fmla="*/ 829 w 983"/>
                  <a:gd name="T17" fmla="*/ 38 h 45"/>
                  <a:gd name="T18" fmla="*/ 820 w 983"/>
                  <a:gd name="T19" fmla="*/ 38 h 45"/>
                  <a:gd name="T20" fmla="*/ 801 w 983"/>
                  <a:gd name="T21" fmla="*/ 31 h 45"/>
                  <a:gd name="T22" fmla="*/ 786 w 983"/>
                  <a:gd name="T23" fmla="*/ 31 h 45"/>
                  <a:gd name="T24" fmla="*/ 767 w 983"/>
                  <a:gd name="T25" fmla="*/ 36 h 45"/>
                  <a:gd name="T26" fmla="*/ 744 w 983"/>
                  <a:gd name="T27" fmla="*/ 36 h 45"/>
                  <a:gd name="T28" fmla="*/ 734 w 983"/>
                  <a:gd name="T29" fmla="*/ 36 h 45"/>
                  <a:gd name="T30" fmla="*/ 715 w 983"/>
                  <a:gd name="T31" fmla="*/ 26 h 45"/>
                  <a:gd name="T32" fmla="*/ 701 w 983"/>
                  <a:gd name="T33" fmla="*/ 26 h 45"/>
                  <a:gd name="T34" fmla="*/ 682 w 983"/>
                  <a:gd name="T35" fmla="*/ 33 h 45"/>
                  <a:gd name="T36" fmla="*/ 658 w 983"/>
                  <a:gd name="T37" fmla="*/ 31 h 45"/>
                  <a:gd name="T38" fmla="*/ 649 w 983"/>
                  <a:gd name="T39" fmla="*/ 31 h 45"/>
                  <a:gd name="T40" fmla="*/ 630 w 983"/>
                  <a:gd name="T41" fmla="*/ 24 h 45"/>
                  <a:gd name="T42" fmla="*/ 616 w 983"/>
                  <a:gd name="T43" fmla="*/ 24 h 45"/>
                  <a:gd name="T44" fmla="*/ 597 w 983"/>
                  <a:gd name="T45" fmla="*/ 28 h 45"/>
                  <a:gd name="T46" fmla="*/ 573 w 983"/>
                  <a:gd name="T47" fmla="*/ 28 h 45"/>
                  <a:gd name="T48" fmla="*/ 564 w 983"/>
                  <a:gd name="T49" fmla="*/ 28 h 45"/>
                  <a:gd name="T50" fmla="*/ 545 w 983"/>
                  <a:gd name="T51" fmla="*/ 21 h 45"/>
                  <a:gd name="T52" fmla="*/ 531 w 983"/>
                  <a:gd name="T53" fmla="*/ 19 h 45"/>
                  <a:gd name="T54" fmla="*/ 512 w 983"/>
                  <a:gd name="T55" fmla="*/ 26 h 45"/>
                  <a:gd name="T56" fmla="*/ 488 w 983"/>
                  <a:gd name="T57" fmla="*/ 26 h 45"/>
                  <a:gd name="T58" fmla="*/ 478 w 983"/>
                  <a:gd name="T59" fmla="*/ 26 h 45"/>
                  <a:gd name="T60" fmla="*/ 462 w 983"/>
                  <a:gd name="T61" fmla="*/ 17 h 45"/>
                  <a:gd name="T62" fmla="*/ 448 w 983"/>
                  <a:gd name="T63" fmla="*/ 17 h 45"/>
                  <a:gd name="T64" fmla="*/ 429 w 983"/>
                  <a:gd name="T65" fmla="*/ 24 h 45"/>
                  <a:gd name="T66" fmla="*/ 405 w 983"/>
                  <a:gd name="T67" fmla="*/ 21 h 45"/>
                  <a:gd name="T68" fmla="*/ 396 w 983"/>
                  <a:gd name="T69" fmla="*/ 21 h 45"/>
                  <a:gd name="T70" fmla="*/ 377 w 983"/>
                  <a:gd name="T71" fmla="*/ 14 h 45"/>
                  <a:gd name="T72" fmla="*/ 362 w 983"/>
                  <a:gd name="T73" fmla="*/ 14 h 45"/>
                  <a:gd name="T74" fmla="*/ 344 w 983"/>
                  <a:gd name="T75" fmla="*/ 19 h 45"/>
                  <a:gd name="T76" fmla="*/ 320 w 983"/>
                  <a:gd name="T77" fmla="*/ 19 h 45"/>
                  <a:gd name="T78" fmla="*/ 310 w 983"/>
                  <a:gd name="T79" fmla="*/ 19 h 45"/>
                  <a:gd name="T80" fmla="*/ 291 w 983"/>
                  <a:gd name="T81" fmla="*/ 9 h 45"/>
                  <a:gd name="T82" fmla="*/ 277 w 983"/>
                  <a:gd name="T83" fmla="*/ 9 h 45"/>
                  <a:gd name="T84" fmla="*/ 258 w 983"/>
                  <a:gd name="T85" fmla="*/ 17 h 45"/>
                  <a:gd name="T86" fmla="*/ 235 w 983"/>
                  <a:gd name="T87" fmla="*/ 17 h 45"/>
                  <a:gd name="T88" fmla="*/ 225 w 983"/>
                  <a:gd name="T89" fmla="*/ 14 h 45"/>
                  <a:gd name="T90" fmla="*/ 206 w 983"/>
                  <a:gd name="T91" fmla="*/ 7 h 45"/>
                  <a:gd name="T92" fmla="*/ 192 w 983"/>
                  <a:gd name="T93" fmla="*/ 7 h 45"/>
                  <a:gd name="T94" fmla="*/ 173 w 983"/>
                  <a:gd name="T95" fmla="*/ 14 h 45"/>
                  <a:gd name="T96" fmla="*/ 149 w 983"/>
                  <a:gd name="T97" fmla="*/ 12 h 45"/>
                  <a:gd name="T98" fmla="*/ 140 w 983"/>
                  <a:gd name="T99" fmla="*/ 12 h 45"/>
                  <a:gd name="T100" fmla="*/ 121 w 983"/>
                  <a:gd name="T101" fmla="*/ 5 h 45"/>
                  <a:gd name="T102" fmla="*/ 107 w 983"/>
                  <a:gd name="T103" fmla="*/ 5 h 45"/>
                  <a:gd name="T104" fmla="*/ 88 w 983"/>
                  <a:gd name="T105" fmla="*/ 9 h 45"/>
                  <a:gd name="T106" fmla="*/ 64 w 983"/>
                  <a:gd name="T107" fmla="*/ 9 h 45"/>
                  <a:gd name="T108" fmla="*/ 55 w 983"/>
                  <a:gd name="T109" fmla="*/ 9 h 45"/>
                  <a:gd name="T110" fmla="*/ 38 w 983"/>
                  <a:gd name="T111" fmla="*/ 0 h 45"/>
                  <a:gd name="T112" fmla="*/ 24 w 983"/>
                  <a:gd name="T113" fmla="*/ 0 h 45"/>
                  <a:gd name="T114" fmla="*/ 2 w 983"/>
                  <a:gd name="T115"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3" h="45">
                    <a:moveTo>
                      <a:pt x="978" y="45"/>
                    </a:moveTo>
                    <a:lnTo>
                      <a:pt x="983" y="45"/>
                    </a:lnTo>
                    <a:lnTo>
                      <a:pt x="983" y="38"/>
                    </a:lnTo>
                    <a:lnTo>
                      <a:pt x="978" y="38"/>
                    </a:lnTo>
                    <a:lnTo>
                      <a:pt x="978" y="45"/>
                    </a:lnTo>
                    <a:close/>
                    <a:moveTo>
                      <a:pt x="969" y="43"/>
                    </a:moveTo>
                    <a:lnTo>
                      <a:pt x="973" y="45"/>
                    </a:lnTo>
                    <a:lnTo>
                      <a:pt x="973" y="38"/>
                    </a:lnTo>
                    <a:lnTo>
                      <a:pt x="969" y="36"/>
                    </a:lnTo>
                    <a:lnTo>
                      <a:pt x="969" y="43"/>
                    </a:lnTo>
                    <a:close/>
                    <a:moveTo>
                      <a:pt x="959" y="43"/>
                    </a:moveTo>
                    <a:lnTo>
                      <a:pt x="964" y="43"/>
                    </a:lnTo>
                    <a:lnTo>
                      <a:pt x="964" y="36"/>
                    </a:lnTo>
                    <a:lnTo>
                      <a:pt x="959" y="36"/>
                    </a:lnTo>
                    <a:lnTo>
                      <a:pt x="959" y="43"/>
                    </a:lnTo>
                    <a:close/>
                    <a:moveTo>
                      <a:pt x="950" y="43"/>
                    </a:moveTo>
                    <a:lnTo>
                      <a:pt x="954" y="43"/>
                    </a:lnTo>
                    <a:lnTo>
                      <a:pt x="954" y="36"/>
                    </a:lnTo>
                    <a:lnTo>
                      <a:pt x="950" y="36"/>
                    </a:lnTo>
                    <a:lnTo>
                      <a:pt x="950" y="43"/>
                    </a:lnTo>
                    <a:close/>
                    <a:moveTo>
                      <a:pt x="940" y="43"/>
                    </a:moveTo>
                    <a:lnTo>
                      <a:pt x="945" y="43"/>
                    </a:lnTo>
                    <a:lnTo>
                      <a:pt x="945" y="36"/>
                    </a:lnTo>
                    <a:lnTo>
                      <a:pt x="940" y="36"/>
                    </a:lnTo>
                    <a:lnTo>
                      <a:pt x="940" y="43"/>
                    </a:lnTo>
                    <a:close/>
                    <a:moveTo>
                      <a:pt x="931" y="43"/>
                    </a:moveTo>
                    <a:lnTo>
                      <a:pt x="936" y="43"/>
                    </a:lnTo>
                    <a:lnTo>
                      <a:pt x="936" y="36"/>
                    </a:lnTo>
                    <a:lnTo>
                      <a:pt x="933" y="36"/>
                    </a:lnTo>
                    <a:lnTo>
                      <a:pt x="931" y="43"/>
                    </a:lnTo>
                    <a:close/>
                    <a:moveTo>
                      <a:pt x="921" y="43"/>
                    </a:moveTo>
                    <a:lnTo>
                      <a:pt x="926" y="43"/>
                    </a:lnTo>
                    <a:lnTo>
                      <a:pt x="928" y="36"/>
                    </a:lnTo>
                    <a:lnTo>
                      <a:pt x="924" y="36"/>
                    </a:lnTo>
                    <a:lnTo>
                      <a:pt x="921" y="43"/>
                    </a:lnTo>
                    <a:close/>
                    <a:moveTo>
                      <a:pt x="912" y="43"/>
                    </a:moveTo>
                    <a:lnTo>
                      <a:pt x="917" y="43"/>
                    </a:lnTo>
                    <a:lnTo>
                      <a:pt x="919" y="36"/>
                    </a:lnTo>
                    <a:lnTo>
                      <a:pt x="914" y="36"/>
                    </a:lnTo>
                    <a:lnTo>
                      <a:pt x="912" y="43"/>
                    </a:lnTo>
                    <a:close/>
                    <a:moveTo>
                      <a:pt x="902" y="40"/>
                    </a:moveTo>
                    <a:lnTo>
                      <a:pt x="907" y="40"/>
                    </a:lnTo>
                    <a:lnTo>
                      <a:pt x="909" y="33"/>
                    </a:lnTo>
                    <a:lnTo>
                      <a:pt x="905" y="33"/>
                    </a:lnTo>
                    <a:lnTo>
                      <a:pt x="902" y="40"/>
                    </a:lnTo>
                    <a:close/>
                    <a:moveTo>
                      <a:pt x="893" y="40"/>
                    </a:moveTo>
                    <a:lnTo>
                      <a:pt x="898" y="40"/>
                    </a:lnTo>
                    <a:lnTo>
                      <a:pt x="900" y="33"/>
                    </a:lnTo>
                    <a:lnTo>
                      <a:pt x="895" y="33"/>
                    </a:lnTo>
                    <a:lnTo>
                      <a:pt x="893" y="40"/>
                    </a:lnTo>
                    <a:close/>
                    <a:moveTo>
                      <a:pt x="883" y="40"/>
                    </a:moveTo>
                    <a:lnTo>
                      <a:pt x="888" y="40"/>
                    </a:lnTo>
                    <a:lnTo>
                      <a:pt x="891" y="33"/>
                    </a:lnTo>
                    <a:lnTo>
                      <a:pt x="886" y="33"/>
                    </a:lnTo>
                    <a:lnTo>
                      <a:pt x="883" y="40"/>
                    </a:lnTo>
                    <a:close/>
                    <a:moveTo>
                      <a:pt x="876" y="40"/>
                    </a:moveTo>
                    <a:lnTo>
                      <a:pt x="881" y="40"/>
                    </a:lnTo>
                    <a:lnTo>
                      <a:pt x="881" y="33"/>
                    </a:lnTo>
                    <a:lnTo>
                      <a:pt x="876" y="33"/>
                    </a:lnTo>
                    <a:lnTo>
                      <a:pt x="876" y="40"/>
                    </a:lnTo>
                    <a:close/>
                    <a:moveTo>
                      <a:pt x="867" y="40"/>
                    </a:moveTo>
                    <a:lnTo>
                      <a:pt x="872" y="40"/>
                    </a:lnTo>
                    <a:lnTo>
                      <a:pt x="872" y="33"/>
                    </a:lnTo>
                    <a:lnTo>
                      <a:pt x="867" y="33"/>
                    </a:lnTo>
                    <a:lnTo>
                      <a:pt x="867" y="40"/>
                    </a:lnTo>
                    <a:close/>
                    <a:moveTo>
                      <a:pt x="857" y="40"/>
                    </a:moveTo>
                    <a:lnTo>
                      <a:pt x="862" y="40"/>
                    </a:lnTo>
                    <a:lnTo>
                      <a:pt x="862" y="33"/>
                    </a:lnTo>
                    <a:lnTo>
                      <a:pt x="857" y="33"/>
                    </a:lnTo>
                    <a:lnTo>
                      <a:pt x="857" y="40"/>
                    </a:lnTo>
                    <a:close/>
                    <a:moveTo>
                      <a:pt x="848" y="38"/>
                    </a:moveTo>
                    <a:lnTo>
                      <a:pt x="853" y="40"/>
                    </a:lnTo>
                    <a:lnTo>
                      <a:pt x="853" y="33"/>
                    </a:lnTo>
                    <a:lnTo>
                      <a:pt x="848" y="31"/>
                    </a:lnTo>
                    <a:lnTo>
                      <a:pt x="848" y="38"/>
                    </a:lnTo>
                    <a:close/>
                    <a:moveTo>
                      <a:pt x="838" y="38"/>
                    </a:moveTo>
                    <a:lnTo>
                      <a:pt x="843" y="38"/>
                    </a:lnTo>
                    <a:lnTo>
                      <a:pt x="843" y="31"/>
                    </a:lnTo>
                    <a:lnTo>
                      <a:pt x="838" y="31"/>
                    </a:lnTo>
                    <a:lnTo>
                      <a:pt x="838" y="38"/>
                    </a:lnTo>
                    <a:close/>
                    <a:moveTo>
                      <a:pt x="829" y="38"/>
                    </a:moveTo>
                    <a:lnTo>
                      <a:pt x="834" y="38"/>
                    </a:lnTo>
                    <a:lnTo>
                      <a:pt x="834" y="31"/>
                    </a:lnTo>
                    <a:lnTo>
                      <a:pt x="829" y="31"/>
                    </a:lnTo>
                    <a:lnTo>
                      <a:pt x="829" y="38"/>
                    </a:lnTo>
                    <a:close/>
                    <a:moveTo>
                      <a:pt x="820" y="38"/>
                    </a:moveTo>
                    <a:lnTo>
                      <a:pt x="824" y="38"/>
                    </a:lnTo>
                    <a:lnTo>
                      <a:pt x="824" y="31"/>
                    </a:lnTo>
                    <a:lnTo>
                      <a:pt x="820" y="31"/>
                    </a:lnTo>
                    <a:lnTo>
                      <a:pt x="820" y="38"/>
                    </a:lnTo>
                    <a:close/>
                    <a:moveTo>
                      <a:pt x="810" y="38"/>
                    </a:moveTo>
                    <a:lnTo>
                      <a:pt x="815" y="38"/>
                    </a:lnTo>
                    <a:lnTo>
                      <a:pt x="815" y="31"/>
                    </a:lnTo>
                    <a:lnTo>
                      <a:pt x="810" y="31"/>
                    </a:lnTo>
                    <a:lnTo>
                      <a:pt x="810" y="38"/>
                    </a:lnTo>
                    <a:close/>
                    <a:moveTo>
                      <a:pt x="801" y="38"/>
                    </a:moveTo>
                    <a:lnTo>
                      <a:pt x="805" y="38"/>
                    </a:lnTo>
                    <a:lnTo>
                      <a:pt x="805" y="31"/>
                    </a:lnTo>
                    <a:lnTo>
                      <a:pt x="801" y="31"/>
                    </a:lnTo>
                    <a:lnTo>
                      <a:pt x="801" y="38"/>
                    </a:lnTo>
                    <a:close/>
                    <a:moveTo>
                      <a:pt x="791" y="38"/>
                    </a:moveTo>
                    <a:lnTo>
                      <a:pt x="796" y="38"/>
                    </a:lnTo>
                    <a:lnTo>
                      <a:pt x="796" y="31"/>
                    </a:lnTo>
                    <a:lnTo>
                      <a:pt x="791" y="31"/>
                    </a:lnTo>
                    <a:lnTo>
                      <a:pt x="791" y="38"/>
                    </a:lnTo>
                    <a:close/>
                    <a:moveTo>
                      <a:pt x="782" y="36"/>
                    </a:moveTo>
                    <a:lnTo>
                      <a:pt x="786" y="38"/>
                    </a:lnTo>
                    <a:lnTo>
                      <a:pt x="786" y="31"/>
                    </a:lnTo>
                    <a:lnTo>
                      <a:pt x="782" y="28"/>
                    </a:lnTo>
                    <a:lnTo>
                      <a:pt x="782" y="36"/>
                    </a:lnTo>
                    <a:close/>
                    <a:moveTo>
                      <a:pt x="772" y="36"/>
                    </a:moveTo>
                    <a:lnTo>
                      <a:pt x="777" y="36"/>
                    </a:lnTo>
                    <a:lnTo>
                      <a:pt x="777" y="28"/>
                    </a:lnTo>
                    <a:lnTo>
                      <a:pt x="772" y="28"/>
                    </a:lnTo>
                    <a:lnTo>
                      <a:pt x="772" y="36"/>
                    </a:lnTo>
                    <a:close/>
                    <a:moveTo>
                      <a:pt x="763" y="36"/>
                    </a:moveTo>
                    <a:lnTo>
                      <a:pt x="767" y="36"/>
                    </a:lnTo>
                    <a:lnTo>
                      <a:pt x="767" y="28"/>
                    </a:lnTo>
                    <a:lnTo>
                      <a:pt x="763" y="28"/>
                    </a:lnTo>
                    <a:lnTo>
                      <a:pt x="763" y="36"/>
                    </a:lnTo>
                    <a:close/>
                    <a:moveTo>
                      <a:pt x="753" y="36"/>
                    </a:moveTo>
                    <a:lnTo>
                      <a:pt x="758" y="36"/>
                    </a:lnTo>
                    <a:lnTo>
                      <a:pt x="758" y="28"/>
                    </a:lnTo>
                    <a:lnTo>
                      <a:pt x="753" y="28"/>
                    </a:lnTo>
                    <a:lnTo>
                      <a:pt x="753" y="36"/>
                    </a:lnTo>
                    <a:close/>
                    <a:moveTo>
                      <a:pt x="744" y="36"/>
                    </a:moveTo>
                    <a:lnTo>
                      <a:pt x="748" y="36"/>
                    </a:lnTo>
                    <a:lnTo>
                      <a:pt x="748" y="28"/>
                    </a:lnTo>
                    <a:lnTo>
                      <a:pt x="744" y="28"/>
                    </a:lnTo>
                    <a:lnTo>
                      <a:pt x="744" y="36"/>
                    </a:lnTo>
                    <a:close/>
                    <a:moveTo>
                      <a:pt x="734" y="36"/>
                    </a:moveTo>
                    <a:lnTo>
                      <a:pt x="739" y="36"/>
                    </a:lnTo>
                    <a:lnTo>
                      <a:pt x="739" y="28"/>
                    </a:lnTo>
                    <a:lnTo>
                      <a:pt x="734" y="28"/>
                    </a:lnTo>
                    <a:lnTo>
                      <a:pt x="734" y="36"/>
                    </a:lnTo>
                    <a:close/>
                    <a:moveTo>
                      <a:pt x="725" y="36"/>
                    </a:moveTo>
                    <a:lnTo>
                      <a:pt x="730" y="36"/>
                    </a:lnTo>
                    <a:lnTo>
                      <a:pt x="730" y="28"/>
                    </a:lnTo>
                    <a:lnTo>
                      <a:pt x="725" y="28"/>
                    </a:lnTo>
                    <a:lnTo>
                      <a:pt x="725" y="36"/>
                    </a:lnTo>
                    <a:close/>
                    <a:moveTo>
                      <a:pt x="715" y="33"/>
                    </a:moveTo>
                    <a:lnTo>
                      <a:pt x="720" y="33"/>
                    </a:lnTo>
                    <a:lnTo>
                      <a:pt x="720" y="26"/>
                    </a:lnTo>
                    <a:lnTo>
                      <a:pt x="715" y="26"/>
                    </a:lnTo>
                    <a:lnTo>
                      <a:pt x="715" y="33"/>
                    </a:lnTo>
                    <a:close/>
                    <a:moveTo>
                      <a:pt x="706" y="33"/>
                    </a:moveTo>
                    <a:lnTo>
                      <a:pt x="711" y="33"/>
                    </a:lnTo>
                    <a:lnTo>
                      <a:pt x="711" y="26"/>
                    </a:lnTo>
                    <a:lnTo>
                      <a:pt x="706" y="26"/>
                    </a:lnTo>
                    <a:lnTo>
                      <a:pt x="706" y="33"/>
                    </a:lnTo>
                    <a:close/>
                    <a:moveTo>
                      <a:pt x="696" y="33"/>
                    </a:moveTo>
                    <a:lnTo>
                      <a:pt x="701" y="33"/>
                    </a:lnTo>
                    <a:lnTo>
                      <a:pt x="701" y="26"/>
                    </a:lnTo>
                    <a:lnTo>
                      <a:pt x="696" y="26"/>
                    </a:lnTo>
                    <a:lnTo>
                      <a:pt x="696" y="33"/>
                    </a:lnTo>
                    <a:close/>
                    <a:moveTo>
                      <a:pt x="687" y="33"/>
                    </a:moveTo>
                    <a:lnTo>
                      <a:pt x="692" y="33"/>
                    </a:lnTo>
                    <a:lnTo>
                      <a:pt x="692" y="26"/>
                    </a:lnTo>
                    <a:lnTo>
                      <a:pt x="687" y="26"/>
                    </a:lnTo>
                    <a:lnTo>
                      <a:pt x="687" y="33"/>
                    </a:lnTo>
                    <a:close/>
                    <a:moveTo>
                      <a:pt x="677" y="33"/>
                    </a:moveTo>
                    <a:lnTo>
                      <a:pt x="682" y="33"/>
                    </a:lnTo>
                    <a:lnTo>
                      <a:pt x="682" y="26"/>
                    </a:lnTo>
                    <a:lnTo>
                      <a:pt x="677" y="26"/>
                    </a:lnTo>
                    <a:lnTo>
                      <a:pt x="677" y="33"/>
                    </a:lnTo>
                    <a:close/>
                    <a:moveTo>
                      <a:pt x="668" y="33"/>
                    </a:moveTo>
                    <a:lnTo>
                      <a:pt x="673" y="33"/>
                    </a:lnTo>
                    <a:lnTo>
                      <a:pt x="673" y="26"/>
                    </a:lnTo>
                    <a:lnTo>
                      <a:pt x="668" y="26"/>
                    </a:lnTo>
                    <a:lnTo>
                      <a:pt x="668" y="33"/>
                    </a:lnTo>
                    <a:close/>
                    <a:moveTo>
                      <a:pt x="658" y="31"/>
                    </a:moveTo>
                    <a:lnTo>
                      <a:pt x="663" y="33"/>
                    </a:lnTo>
                    <a:lnTo>
                      <a:pt x="663" y="26"/>
                    </a:lnTo>
                    <a:lnTo>
                      <a:pt x="658" y="24"/>
                    </a:lnTo>
                    <a:lnTo>
                      <a:pt x="658" y="31"/>
                    </a:lnTo>
                    <a:close/>
                    <a:moveTo>
                      <a:pt x="649" y="31"/>
                    </a:moveTo>
                    <a:lnTo>
                      <a:pt x="654" y="31"/>
                    </a:lnTo>
                    <a:lnTo>
                      <a:pt x="654" y="24"/>
                    </a:lnTo>
                    <a:lnTo>
                      <a:pt x="649" y="24"/>
                    </a:lnTo>
                    <a:lnTo>
                      <a:pt x="649" y="31"/>
                    </a:lnTo>
                    <a:close/>
                    <a:moveTo>
                      <a:pt x="640" y="31"/>
                    </a:moveTo>
                    <a:lnTo>
                      <a:pt x="644" y="31"/>
                    </a:lnTo>
                    <a:lnTo>
                      <a:pt x="644" y="24"/>
                    </a:lnTo>
                    <a:lnTo>
                      <a:pt x="640" y="24"/>
                    </a:lnTo>
                    <a:lnTo>
                      <a:pt x="640" y="31"/>
                    </a:lnTo>
                    <a:close/>
                    <a:moveTo>
                      <a:pt x="630" y="31"/>
                    </a:moveTo>
                    <a:lnTo>
                      <a:pt x="635" y="31"/>
                    </a:lnTo>
                    <a:lnTo>
                      <a:pt x="635" y="24"/>
                    </a:lnTo>
                    <a:lnTo>
                      <a:pt x="630" y="24"/>
                    </a:lnTo>
                    <a:lnTo>
                      <a:pt x="630" y="31"/>
                    </a:lnTo>
                    <a:close/>
                    <a:moveTo>
                      <a:pt x="621" y="31"/>
                    </a:moveTo>
                    <a:lnTo>
                      <a:pt x="625" y="31"/>
                    </a:lnTo>
                    <a:lnTo>
                      <a:pt x="625" y="24"/>
                    </a:lnTo>
                    <a:lnTo>
                      <a:pt x="621" y="24"/>
                    </a:lnTo>
                    <a:lnTo>
                      <a:pt x="621" y="31"/>
                    </a:lnTo>
                    <a:close/>
                    <a:moveTo>
                      <a:pt x="611" y="31"/>
                    </a:moveTo>
                    <a:lnTo>
                      <a:pt x="616" y="31"/>
                    </a:lnTo>
                    <a:lnTo>
                      <a:pt x="616" y="24"/>
                    </a:lnTo>
                    <a:lnTo>
                      <a:pt x="611" y="24"/>
                    </a:lnTo>
                    <a:lnTo>
                      <a:pt x="611" y="31"/>
                    </a:lnTo>
                    <a:close/>
                    <a:moveTo>
                      <a:pt x="602" y="31"/>
                    </a:moveTo>
                    <a:lnTo>
                      <a:pt x="606" y="31"/>
                    </a:lnTo>
                    <a:lnTo>
                      <a:pt x="606" y="24"/>
                    </a:lnTo>
                    <a:lnTo>
                      <a:pt x="602" y="24"/>
                    </a:lnTo>
                    <a:lnTo>
                      <a:pt x="602" y="31"/>
                    </a:lnTo>
                    <a:close/>
                    <a:moveTo>
                      <a:pt x="592" y="28"/>
                    </a:moveTo>
                    <a:lnTo>
                      <a:pt x="597" y="28"/>
                    </a:lnTo>
                    <a:lnTo>
                      <a:pt x="597" y="21"/>
                    </a:lnTo>
                    <a:lnTo>
                      <a:pt x="592" y="21"/>
                    </a:lnTo>
                    <a:lnTo>
                      <a:pt x="592" y="28"/>
                    </a:lnTo>
                    <a:close/>
                    <a:moveTo>
                      <a:pt x="583" y="28"/>
                    </a:moveTo>
                    <a:lnTo>
                      <a:pt x="587" y="28"/>
                    </a:lnTo>
                    <a:lnTo>
                      <a:pt x="587" y="21"/>
                    </a:lnTo>
                    <a:lnTo>
                      <a:pt x="583" y="21"/>
                    </a:lnTo>
                    <a:lnTo>
                      <a:pt x="583" y="28"/>
                    </a:lnTo>
                    <a:close/>
                    <a:moveTo>
                      <a:pt x="573" y="28"/>
                    </a:moveTo>
                    <a:lnTo>
                      <a:pt x="578" y="28"/>
                    </a:lnTo>
                    <a:lnTo>
                      <a:pt x="578" y="21"/>
                    </a:lnTo>
                    <a:lnTo>
                      <a:pt x="573" y="21"/>
                    </a:lnTo>
                    <a:lnTo>
                      <a:pt x="573" y="28"/>
                    </a:lnTo>
                    <a:close/>
                    <a:moveTo>
                      <a:pt x="564" y="28"/>
                    </a:moveTo>
                    <a:lnTo>
                      <a:pt x="568" y="28"/>
                    </a:lnTo>
                    <a:lnTo>
                      <a:pt x="568" y="21"/>
                    </a:lnTo>
                    <a:lnTo>
                      <a:pt x="564" y="21"/>
                    </a:lnTo>
                    <a:lnTo>
                      <a:pt x="564" y="28"/>
                    </a:lnTo>
                    <a:close/>
                    <a:moveTo>
                      <a:pt x="554" y="28"/>
                    </a:moveTo>
                    <a:lnTo>
                      <a:pt x="559" y="28"/>
                    </a:lnTo>
                    <a:lnTo>
                      <a:pt x="559" y="21"/>
                    </a:lnTo>
                    <a:lnTo>
                      <a:pt x="554" y="21"/>
                    </a:lnTo>
                    <a:lnTo>
                      <a:pt x="554" y="28"/>
                    </a:lnTo>
                    <a:close/>
                    <a:moveTo>
                      <a:pt x="545" y="28"/>
                    </a:moveTo>
                    <a:lnTo>
                      <a:pt x="550" y="28"/>
                    </a:lnTo>
                    <a:lnTo>
                      <a:pt x="550" y="21"/>
                    </a:lnTo>
                    <a:lnTo>
                      <a:pt x="545" y="21"/>
                    </a:lnTo>
                    <a:lnTo>
                      <a:pt x="545" y="28"/>
                    </a:lnTo>
                    <a:close/>
                    <a:moveTo>
                      <a:pt x="535" y="26"/>
                    </a:moveTo>
                    <a:lnTo>
                      <a:pt x="540" y="28"/>
                    </a:lnTo>
                    <a:lnTo>
                      <a:pt x="540" y="21"/>
                    </a:lnTo>
                    <a:lnTo>
                      <a:pt x="535" y="19"/>
                    </a:lnTo>
                    <a:lnTo>
                      <a:pt x="535" y="26"/>
                    </a:lnTo>
                    <a:close/>
                    <a:moveTo>
                      <a:pt x="526" y="26"/>
                    </a:moveTo>
                    <a:lnTo>
                      <a:pt x="531" y="26"/>
                    </a:lnTo>
                    <a:lnTo>
                      <a:pt x="531" y="19"/>
                    </a:lnTo>
                    <a:lnTo>
                      <a:pt x="526" y="19"/>
                    </a:lnTo>
                    <a:lnTo>
                      <a:pt x="526" y="26"/>
                    </a:lnTo>
                    <a:close/>
                    <a:moveTo>
                      <a:pt x="516" y="26"/>
                    </a:moveTo>
                    <a:lnTo>
                      <a:pt x="521" y="26"/>
                    </a:lnTo>
                    <a:lnTo>
                      <a:pt x="521" y="19"/>
                    </a:lnTo>
                    <a:lnTo>
                      <a:pt x="516" y="19"/>
                    </a:lnTo>
                    <a:lnTo>
                      <a:pt x="516" y="26"/>
                    </a:lnTo>
                    <a:close/>
                    <a:moveTo>
                      <a:pt x="507" y="26"/>
                    </a:moveTo>
                    <a:lnTo>
                      <a:pt x="512" y="26"/>
                    </a:lnTo>
                    <a:lnTo>
                      <a:pt x="512" y="19"/>
                    </a:lnTo>
                    <a:lnTo>
                      <a:pt x="507" y="19"/>
                    </a:lnTo>
                    <a:lnTo>
                      <a:pt x="507" y="26"/>
                    </a:lnTo>
                    <a:close/>
                    <a:moveTo>
                      <a:pt x="497" y="26"/>
                    </a:moveTo>
                    <a:lnTo>
                      <a:pt x="502" y="26"/>
                    </a:lnTo>
                    <a:lnTo>
                      <a:pt x="502" y="19"/>
                    </a:lnTo>
                    <a:lnTo>
                      <a:pt x="497" y="19"/>
                    </a:lnTo>
                    <a:lnTo>
                      <a:pt x="497" y="26"/>
                    </a:lnTo>
                    <a:close/>
                    <a:moveTo>
                      <a:pt x="488" y="26"/>
                    </a:moveTo>
                    <a:lnTo>
                      <a:pt x="493" y="26"/>
                    </a:lnTo>
                    <a:lnTo>
                      <a:pt x="493" y="19"/>
                    </a:lnTo>
                    <a:lnTo>
                      <a:pt x="490" y="19"/>
                    </a:lnTo>
                    <a:lnTo>
                      <a:pt x="488" y="26"/>
                    </a:lnTo>
                    <a:close/>
                    <a:moveTo>
                      <a:pt x="478" y="26"/>
                    </a:moveTo>
                    <a:lnTo>
                      <a:pt x="483" y="26"/>
                    </a:lnTo>
                    <a:lnTo>
                      <a:pt x="486" y="19"/>
                    </a:lnTo>
                    <a:lnTo>
                      <a:pt x="481" y="19"/>
                    </a:lnTo>
                    <a:lnTo>
                      <a:pt x="478" y="26"/>
                    </a:lnTo>
                    <a:close/>
                    <a:moveTo>
                      <a:pt x="469" y="24"/>
                    </a:moveTo>
                    <a:lnTo>
                      <a:pt x="474" y="24"/>
                    </a:lnTo>
                    <a:lnTo>
                      <a:pt x="476" y="17"/>
                    </a:lnTo>
                    <a:lnTo>
                      <a:pt x="471" y="17"/>
                    </a:lnTo>
                    <a:lnTo>
                      <a:pt x="469" y="24"/>
                    </a:lnTo>
                    <a:close/>
                    <a:moveTo>
                      <a:pt x="460" y="24"/>
                    </a:moveTo>
                    <a:lnTo>
                      <a:pt x="464" y="24"/>
                    </a:lnTo>
                    <a:lnTo>
                      <a:pt x="467" y="17"/>
                    </a:lnTo>
                    <a:lnTo>
                      <a:pt x="462" y="17"/>
                    </a:lnTo>
                    <a:lnTo>
                      <a:pt x="460" y="24"/>
                    </a:lnTo>
                    <a:close/>
                    <a:moveTo>
                      <a:pt x="450" y="24"/>
                    </a:moveTo>
                    <a:lnTo>
                      <a:pt x="455" y="24"/>
                    </a:lnTo>
                    <a:lnTo>
                      <a:pt x="457" y="17"/>
                    </a:lnTo>
                    <a:lnTo>
                      <a:pt x="452" y="17"/>
                    </a:lnTo>
                    <a:lnTo>
                      <a:pt x="450" y="24"/>
                    </a:lnTo>
                    <a:close/>
                    <a:moveTo>
                      <a:pt x="441" y="24"/>
                    </a:moveTo>
                    <a:lnTo>
                      <a:pt x="445" y="24"/>
                    </a:lnTo>
                    <a:lnTo>
                      <a:pt x="448" y="17"/>
                    </a:lnTo>
                    <a:lnTo>
                      <a:pt x="443" y="17"/>
                    </a:lnTo>
                    <a:lnTo>
                      <a:pt x="441" y="24"/>
                    </a:lnTo>
                    <a:close/>
                    <a:moveTo>
                      <a:pt x="433" y="24"/>
                    </a:moveTo>
                    <a:lnTo>
                      <a:pt x="438" y="24"/>
                    </a:lnTo>
                    <a:lnTo>
                      <a:pt x="438" y="17"/>
                    </a:lnTo>
                    <a:lnTo>
                      <a:pt x="433" y="17"/>
                    </a:lnTo>
                    <a:lnTo>
                      <a:pt x="433" y="24"/>
                    </a:lnTo>
                    <a:close/>
                    <a:moveTo>
                      <a:pt x="424" y="24"/>
                    </a:moveTo>
                    <a:lnTo>
                      <a:pt x="429" y="24"/>
                    </a:lnTo>
                    <a:lnTo>
                      <a:pt x="429" y="17"/>
                    </a:lnTo>
                    <a:lnTo>
                      <a:pt x="424" y="17"/>
                    </a:lnTo>
                    <a:lnTo>
                      <a:pt x="424" y="24"/>
                    </a:lnTo>
                    <a:close/>
                    <a:moveTo>
                      <a:pt x="415" y="21"/>
                    </a:moveTo>
                    <a:lnTo>
                      <a:pt x="419" y="24"/>
                    </a:lnTo>
                    <a:lnTo>
                      <a:pt x="419" y="17"/>
                    </a:lnTo>
                    <a:lnTo>
                      <a:pt x="415" y="14"/>
                    </a:lnTo>
                    <a:lnTo>
                      <a:pt x="415" y="21"/>
                    </a:lnTo>
                    <a:close/>
                    <a:moveTo>
                      <a:pt x="405" y="21"/>
                    </a:moveTo>
                    <a:lnTo>
                      <a:pt x="410" y="21"/>
                    </a:lnTo>
                    <a:lnTo>
                      <a:pt x="410" y="14"/>
                    </a:lnTo>
                    <a:lnTo>
                      <a:pt x="405" y="14"/>
                    </a:lnTo>
                    <a:lnTo>
                      <a:pt x="405" y="21"/>
                    </a:lnTo>
                    <a:close/>
                    <a:moveTo>
                      <a:pt x="396" y="21"/>
                    </a:moveTo>
                    <a:lnTo>
                      <a:pt x="400" y="21"/>
                    </a:lnTo>
                    <a:lnTo>
                      <a:pt x="400" y="14"/>
                    </a:lnTo>
                    <a:lnTo>
                      <a:pt x="396" y="14"/>
                    </a:lnTo>
                    <a:lnTo>
                      <a:pt x="396" y="21"/>
                    </a:lnTo>
                    <a:close/>
                    <a:moveTo>
                      <a:pt x="386" y="21"/>
                    </a:moveTo>
                    <a:lnTo>
                      <a:pt x="391" y="21"/>
                    </a:lnTo>
                    <a:lnTo>
                      <a:pt x="391" y="14"/>
                    </a:lnTo>
                    <a:lnTo>
                      <a:pt x="386" y="14"/>
                    </a:lnTo>
                    <a:lnTo>
                      <a:pt x="386" y="21"/>
                    </a:lnTo>
                    <a:close/>
                    <a:moveTo>
                      <a:pt x="377" y="21"/>
                    </a:moveTo>
                    <a:lnTo>
                      <a:pt x="381" y="21"/>
                    </a:lnTo>
                    <a:lnTo>
                      <a:pt x="381" y="14"/>
                    </a:lnTo>
                    <a:lnTo>
                      <a:pt x="377" y="14"/>
                    </a:lnTo>
                    <a:lnTo>
                      <a:pt x="377" y="21"/>
                    </a:lnTo>
                    <a:close/>
                    <a:moveTo>
                      <a:pt x="367" y="21"/>
                    </a:moveTo>
                    <a:lnTo>
                      <a:pt x="372" y="21"/>
                    </a:lnTo>
                    <a:lnTo>
                      <a:pt x="372" y="14"/>
                    </a:lnTo>
                    <a:lnTo>
                      <a:pt x="367" y="14"/>
                    </a:lnTo>
                    <a:lnTo>
                      <a:pt x="367" y="21"/>
                    </a:lnTo>
                    <a:close/>
                    <a:moveTo>
                      <a:pt x="358" y="21"/>
                    </a:moveTo>
                    <a:lnTo>
                      <a:pt x="362" y="21"/>
                    </a:lnTo>
                    <a:lnTo>
                      <a:pt x="362" y="14"/>
                    </a:lnTo>
                    <a:lnTo>
                      <a:pt x="358" y="14"/>
                    </a:lnTo>
                    <a:lnTo>
                      <a:pt x="358" y="21"/>
                    </a:lnTo>
                    <a:close/>
                    <a:moveTo>
                      <a:pt x="348" y="19"/>
                    </a:moveTo>
                    <a:lnTo>
                      <a:pt x="353" y="19"/>
                    </a:lnTo>
                    <a:lnTo>
                      <a:pt x="353" y="12"/>
                    </a:lnTo>
                    <a:lnTo>
                      <a:pt x="348" y="12"/>
                    </a:lnTo>
                    <a:lnTo>
                      <a:pt x="348" y="19"/>
                    </a:lnTo>
                    <a:close/>
                    <a:moveTo>
                      <a:pt x="339" y="19"/>
                    </a:moveTo>
                    <a:lnTo>
                      <a:pt x="344" y="19"/>
                    </a:lnTo>
                    <a:lnTo>
                      <a:pt x="344" y="12"/>
                    </a:lnTo>
                    <a:lnTo>
                      <a:pt x="339" y="12"/>
                    </a:lnTo>
                    <a:lnTo>
                      <a:pt x="339" y="19"/>
                    </a:lnTo>
                    <a:close/>
                    <a:moveTo>
                      <a:pt x="329" y="19"/>
                    </a:moveTo>
                    <a:lnTo>
                      <a:pt x="334" y="19"/>
                    </a:lnTo>
                    <a:lnTo>
                      <a:pt x="334" y="12"/>
                    </a:lnTo>
                    <a:lnTo>
                      <a:pt x="329" y="12"/>
                    </a:lnTo>
                    <a:lnTo>
                      <a:pt x="329" y="19"/>
                    </a:lnTo>
                    <a:close/>
                    <a:moveTo>
                      <a:pt x="320" y="19"/>
                    </a:moveTo>
                    <a:lnTo>
                      <a:pt x="325" y="19"/>
                    </a:lnTo>
                    <a:lnTo>
                      <a:pt x="325" y="12"/>
                    </a:lnTo>
                    <a:lnTo>
                      <a:pt x="320" y="12"/>
                    </a:lnTo>
                    <a:lnTo>
                      <a:pt x="320" y="19"/>
                    </a:lnTo>
                    <a:close/>
                    <a:moveTo>
                      <a:pt x="310" y="19"/>
                    </a:moveTo>
                    <a:lnTo>
                      <a:pt x="315" y="19"/>
                    </a:lnTo>
                    <a:lnTo>
                      <a:pt x="315" y="12"/>
                    </a:lnTo>
                    <a:lnTo>
                      <a:pt x="310" y="12"/>
                    </a:lnTo>
                    <a:lnTo>
                      <a:pt x="310" y="19"/>
                    </a:lnTo>
                    <a:close/>
                    <a:moveTo>
                      <a:pt x="301" y="19"/>
                    </a:moveTo>
                    <a:lnTo>
                      <a:pt x="306" y="19"/>
                    </a:lnTo>
                    <a:lnTo>
                      <a:pt x="306" y="12"/>
                    </a:lnTo>
                    <a:lnTo>
                      <a:pt x="301" y="12"/>
                    </a:lnTo>
                    <a:lnTo>
                      <a:pt x="301" y="19"/>
                    </a:lnTo>
                    <a:close/>
                    <a:moveTo>
                      <a:pt x="291" y="17"/>
                    </a:moveTo>
                    <a:lnTo>
                      <a:pt x="296" y="19"/>
                    </a:lnTo>
                    <a:lnTo>
                      <a:pt x="296" y="12"/>
                    </a:lnTo>
                    <a:lnTo>
                      <a:pt x="291" y="9"/>
                    </a:lnTo>
                    <a:lnTo>
                      <a:pt x="291" y="17"/>
                    </a:lnTo>
                    <a:close/>
                    <a:moveTo>
                      <a:pt x="282" y="17"/>
                    </a:moveTo>
                    <a:lnTo>
                      <a:pt x="287" y="17"/>
                    </a:lnTo>
                    <a:lnTo>
                      <a:pt x="287" y="9"/>
                    </a:lnTo>
                    <a:lnTo>
                      <a:pt x="282" y="9"/>
                    </a:lnTo>
                    <a:lnTo>
                      <a:pt x="282" y="17"/>
                    </a:lnTo>
                    <a:close/>
                    <a:moveTo>
                      <a:pt x="272" y="17"/>
                    </a:moveTo>
                    <a:lnTo>
                      <a:pt x="277" y="17"/>
                    </a:lnTo>
                    <a:lnTo>
                      <a:pt x="277" y="9"/>
                    </a:lnTo>
                    <a:lnTo>
                      <a:pt x="272" y="9"/>
                    </a:lnTo>
                    <a:lnTo>
                      <a:pt x="272" y="17"/>
                    </a:lnTo>
                    <a:close/>
                    <a:moveTo>
                      <a:pt x="263" y="17"/>
                    </a:moveTo>
                    <a:lnTo>
                      <a:pt x="268" y="17"/>
                    </a:lnTo>
                    <a:lnTo>
                      <a:pt x="268" y="9"/>
                    </a:lnTo>
                    <a:lnTo>
                      <a:pt x="263" y="9"/>
                    </a:lnTo>
                    <a:lnTo>
                      <a:pt x="263" y="17"/>
                    </a:lnTo>
                    <a:close/>
                    <a:moveTo>
                      <a:pt x="254" y="17"/>
                    </a:moveTo>
                    <a:lnTo>
                      <a:pt x="258" y="17"/>
                    </a:lnTo>
                    <a:lnTo>
                      <a:pt x="258" y="9"/>
                    </a:lnTo>
                    <a:lnTo>
                      <a:pt x="254" y="9"/>
                    </a:lnTo>
                    <a:lnTo>
                      <a:pt x="254" y="17"/>
                    </a:lnTo>
                    <a:close/>
                    <a:moveTo>
                      <a:pt x="244" y="17"/>
                    </a:moveTo>
                    <a:lnTo>
                      <a:pt x="249" y="17"/>
                    </a:lnTo>
                    <a:lnTo>
                      <a:pt x="249" y="9"/>
                    </a:lnTo>
                    <a:lnTo>
                      <a:pt x="244" y="9"/>
                    </a:lnTo>
                    <a:lnTo>
                      <a:pt x="244" y="17"/>
                    </a:lnTo>
                    <a:close/>
                    <a:moveTo>
                      <a:pt x="235" y="17"/>
                    </a:moveTo>
                    <a:lnTo>
                      <a:pt x="239" y="17"/>
                    </a:lnTo>
                    <a:lnTo>
                      <a:pt x="239" y="9"/>
                    </a:lnTo>
                    <a:lnTo>
                      <a:pt x="235" y="9"/>
                    </a:lnTo>
                    <a:lnTo>
                      <a:pt x="235" y="17"/>
                    </a:lnTo>
                    <a:close/>
                    <a:moveTo>
                      <a:pt x="225" y="14"/>
                    </a:moveTo>
                    <a:lnTo>
                      <a:pt x="230" y="14"/>
                    </a:lnTo>
                    <a:lnTo>
                      <a:pt x="230" y="9"/>
                    </a:lnTo>
                    <a:lnTo>
                      <a:pt x="225" y="7"/>
                    </a:lnTo>
                    <a:lnTo>
                      <a:pt x="225" y="14"/>
                    </a:lnTo>
                    <a:close/>
                    <a:moveTo>
                      <a:pt x="216" y="14"/>
                    </a:moveTo>
                    <a:lnTo>
                      <a:pt x="220" y="14"/>
                    </a:lnTo>
                    <a:lnTo>
                      <a:pt x="220" y="7"/>
                    </a:lnTo>
                    <a:lnTo>
                      <a:pt x="216" y="7"/>
                    </a:lnTo>
                    <a:lnTo>
                      <a:pt x="216" y="14"/>
                    </a:lnTo>
                    <a:close/>
                    <a:moveTo>
                      <a:pt x="206" y="14"/>
                    </a:moveTo>
                    <a:lnTo>
                      <a:pt x="211" y="14"/>
                    </a:lnTo>
                    <a:lnTo>
                      <a:pt x="211" y="7"/>
                    </a:lnTo>
                    <a:lnTo>
                      <a:pt x="206" y="7"/>
                    </a:lnTo>
                    <a:lnTo>
                      <a:pt x="206" y="14"/>
                    </a:lnTo>
                    <a:close/>
                    <a:moveTo>
                      <a:pt x="197" y="14"/>
                    </a:moveTo>
                    <a:lnTo>
                      <a:pt x="201" y="14"/>
                    </a:lnTo>
                    <a:lnTo>
                      <a:pt x="201" y="7"/>
                    </a:lnTo>
                    <a:lnTo>
                      <a:pt x="197" y="7"/>
                    </a:lnTo>
                    <a:lnTo>
                      <a:pt x="197" y="14"/>
                    </a:lnTo>
                    <a:close/>
                    <a:moveTo>
                      <a:pt x="187" y="14"/>
                    </a:moveTo>
                    <a:lnTo>
                      <a:pt x="192" y="14"/>
                    </a:lnTo>
                    <a:lnTo>
                      <a:pt x="192" y="7"/>
                    </a:lnTo>
                    <a:lnTo>
                      <a:pt x="187" y="7"/>
                    </a:lnTo>
                    <a:lnTo>
                      <a:pt x="187" y="14"/>
                    </a:lnTo>
                    <a:close/>
                    <a:moveTo>
                      <a:pt x="178" y="14"/>
                    </a:moveTo>
                    <a:lnTo>
                      <a:pt x="182" y="14"/>
                    </a:lnTo>
                    <a:lnTo>
                      <a:pt x="182" y="7"/>
                    </a:lnTo>
                    <a:lnTo>
                      <a:pt x="178" y="7"/>
                    </a:lnTo>
                    <a:lnTo>
                      <a:pt x="178" y="14"/>
                    </a:lnTo>
                    <a:close/>
                    <a:moveTo>
                      <a:pt x="168" y="14"/>
                    </a:moveTo>
                    <a:lnTo>
                      <a:pt x="173" y="14"/>
                    </a:lnTo>
                    <a:lnTo>
                      <a:pt x="173" y="7"/>
                    </a:lnTo>
                    <a:lnTo>
                      <a:pt x="168" y="7"/>
                    </a:lnTo>
                    <a:lnTo>
                      <a:pt x="168" y="14"/>
                    </a:lnTo>
                    <a:close/>
                    <a:moveTo>
                      <a:pt x="159" y="12"/>
                    </a:moveTo>
                    <a:lnTo>
                      <a:pt x="164" y="12"/>
                    </a:lnTo>
                    <a:lnTo>
                      <a:pt x="164" y="5"/>
                    </a:lnTo>
                    <a:lnTo>
                      <a:pt x="159" y="5"/>
                    </a:lnTo>
                    <a:lnTo>
                      <a:pt x="159" y="12"/>
                    </a:lnTo>
                    <a:close/>
                    <a:moveTo>
                      <a:pt x="149" y="12"/>
                    </a:moveTo>
                    <a:lnTo>
                      <a:pt x="154" y="12"/>
                    </a:lnTo>
                    <a:lnTo>
                      <a:pt x="154" y="5"/>
                    </a:lnTo>
                    <a:lnTo>
                      <a:pt x="149" y="5"/>
                    </a:lnTo>
                    <a:lnTo>
                      <a:pt x="149" y="12"/>
                    </a:lnTo>
                    <a:close/>
                    <a:moveTo>
                      <a:pt x="140" y="12"/>
                    </a:moveTo>
                    <a:lnTo>
                      <a:pt x="145" y="12"/>
                    </a:lnTo>
                    <a:lnTo>
                      <a:pt x="145" y="5"/>
                    </a:lnTo>
                    <a:lnTo>
                      <a:pt x="140" y="5"/>
                    </a:lnTo>
                    <a:lnTo>
                      <a:pt x="140" y="12"/>
                    </a:lnTo>
                    <a:close/>
                    <a:moveTo>
                      <a:pt x="130" y="12"/>
                    </a:moveTo>
                    <a:lnTo>
                      <a:pt x="135" y="12"/>
                    </a:lnTo>
                    <a:lnTo>
                      <a:pt x="135" y="5"/>
                    </a:lnTo>
                    <a:lnTo>
                      <a:pt x="130" y="5"/>
                    </a:lnTo>
                    <a:lnTo>
                      <a:pt x="130" y="12"/>
                    </a:lnTo>
                    <a:close/>
                    <a:moveTo>
                      <a:pt x="121" y="12"/>
                    </a:moveTo>
                    <a:lnTo>
                      <a:pt x="126" y="12"/>
                    </a:lnTo>
                    <a:lnTo>
                      <a:pt x="126" y="5"/>
                    </a:lnTo>
                    <a:lnTo>
                      <a:pt x="121" y="5"/>
                    </a:lnTo>
                    <a:lnTo>
                      <a:pt x="121" y="12"/>
                    </a:lnTo>
                    <a:close/>
                    <a:moveTo>
                      <a:pt x="111" y="12"/>
                    </a:moveTo>
                    <a:lnTo>
                      <a:pt x="116" y="12"/>
                    </a:lnTo>
                    <a:lnTo>
                      <a:pt x="116" y="5"/>
                    </a:lnTo>
                    <a:lnTo>
                      <a:pt x="111" y="5"/>
                    </a:lnTo>
                    <a:lnTo>
                      <a:pt x="111" y="12"/>
                    </a:lnTo>
                    <a:close/>
                    <a:moveTo>
                      <a:pt x="102" y="9"/>
                    </a:moveTo>
                    <a:lnTo>
                      <a:pt x="107" y="12"/>
                    </a:lnTo>
                    <a:lnTo>
                      <a:pt x="107" y="5"/>
                    </a:lnTo>
                    <a:lnTo>
                      <a:pt x="102" y="2"/>
                    </a:lnTo>
                    <a:lnTo>
                      <a:pt x="102" y="9"/>
                    </a:lnTo>
                    <a:close/>
                    <a:moveTo>
                      <a:pt x="92" y="9"/>
                    </a:moveTo>
                    <a:lnTo>
                      <a:pt x="97" y="9"/>
                    </a:lnTo>
                    <a:lnTo>
                      <a:pt x="97" y="2"/>
                    </a:lnTo>
                    <a:lnTo>
                      <a:pt x="92" y="2"/>
                    </a:lnTo>
                    <a:lnTo>
                      <a:pt x="92" y="9"/>
                    </a:lnTo>
                    <a:close/>
                    <a:moveTo>
                      <a:pt x="83" y="9"/>
                    </a:moveTo>
                    <a:lnTo>
                      <a:pt x="88" y="9"/>
                    </a:lnTo>
                    <a:lnTo>
                      <a:pt x="88" y="2"/>
                    </a:lnTo>
                    <a:lnTo>
                      <a:pt x="83" y="2"/>
                    </a:lnTo>
                    <a:lnTo>
                      <a:pt x="83" y="9"/>
                    </a:lnTo>
                    <a:close/>
                    <a:moveTo>
                      <a:pt x="74" y="9"/>
                    </a:moveTo>
                    <a:lnTo>
                      <a:pt x="78" y="9"/>
                    </a:lnTo>
                    <a:lnTo>
                      <a:pt x="78" y="2"/>
                    </a:lnTo>
                    <a:lnTo>
                      <a:pt x="74" y="2"/>
                    </a:lnTo>
                    <a:lnTo>
                      <a:pt x="74" y="9"/>
                    </a:lnTo>
                    <a:close/>
                    <a:moveTo>
                      <a:pt x="64" y="9"/>
                    </a:moveTo>
                    <a:lnTo>
                      <a:pt x="69" y="9"/>
                    </a:lnTo>
                    <a:lnTo>
                      <a:pt x="69" y="2"/>
                    </a:lnTo>
                    <a:lnTo>
                      <a:pt x="64" y="2"/>
                    </a:lnTo>
                    <a:lnTo>
                      <a:pt x="64" y="9"/>
                    </a:lnTo>
                    <a:close/>
                    <a:moveTo>
                      <a:pt x="55" y="9"/>
                    </a:moveTo>
                    <a:lnTo>
                      <a:pt x="59" y="9"/>
                    </a:lnTo>
                    <a:lnTo>
                      <a:pt x="59" y="2"/>
                    </a:lnTo>
                    <a:lnTo>
                      <a:pt x="55" y="2"/>
                    </a:lnTo>
                    <a:lnTo>
                      <a:pt x="55" y="9"/>
                    </a:lnTo>
                    <a:close/>
                    <a:moveTo>
                      <a:pt x="45" y="9"/>
                    </a:moveTo>
                    <a:lnTo>
                      <a:pt x="50" y="9"/>
                    </a:lnTo>
                    <a:lnTo>
                      <a:pt x="50" y="2"/>
                    </a:lnTo>
                    <a:lnTo>
                      <a:pt x="47" y="2"/>
                    </a:lnTo>
                    <a:lnTo>
                      <a:pt x="45" y="9"/>
                    </a:lnTo>
                    <a:close/>
                    <a:moveTo>
                      <a:pt x="36" y="7"/>
                    </a:moveTo>
                    <a:lnTo>
                      <a:pt x="40" y="7"/>
                    </a:lnTo>
                    <a:lnTo>
                      <a:pt x="43" y="0"/>
                    </a:lnTo>
                    <a:lnTo>
                      <a:pt x="38" y="0"/>
                    </a:lnTo>
                    <a:lnTo>
                      <a:pt x="36" y="7"/>
                    </a:lnTo>
                    <a:close/>
                    <a:moveTo>
                      <a:pt x="26" y="7"/>
                    </a:moveTo>
                    <a:lnTo>
                      <a:pt x="31" y="7"/>
                    </a:lnTo>
                    <a:lnTo>
                      <a:pt x="33" y="0"/>
                    </a:lnTo>
                    <a:lnTo>
                      <a:pt x="29" y="0"/>
                    </a:lnTo>
                    <a:lnTo>
                      <a:pt x="26" y="7"/>
                    </a:lnTo>
                    <a:close/>
                    <a:moveTo>
                      <a:pt x="17" y="7"/>
                    </a:moveTo>
                    <a:lnTo>
                      <a:pt x="21" y="7"/>
                    </a:lnTo>
                    <a:lnTo>
                      <a:pt x="24" y="0"/>
                    </a:lnTo>
                    <a:lnTo>
                      <a:pt x="19" y="0"/>
                    </a:lnTo>
                    <a:lnTo>
                      <a:pt x="17" y="7"/>
                    </a:lnTo>
                    <a:close/>
                    <a:moveTo>
                      <a:pt x="7" y="7"/>
                    </a:moveTo>
                    <a:lnTo>
                      <a:pt x="12" y="7"/>
                    </a:lnTo>
                    <a:lnTo>
                      <a:pt x="14" y="0"/>
                    </a:lnTo>
                    <a:lnTo>
                      <a:pt x="10" y="0"/>
                    </a:lnTo>
                    <a:lnTo>
                      <a:pt x="7" y="7"/>
                    </a:lnTo>
                    <a:close/>
                    <a:moveTo>
                      <a:pt x="0" y="7"/>
                    </a:moveTo>
                    <a:lnTo>
                      <a:pt x="2"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64"/>
              <p:cNvSpPr>
                <a:spLocks noChangeArrowheads="1"/>
              </p:cNvSpPr>
              <p:nvPr/>
            </p:nvSpPr>
            <p:spPr bwMode="auto">
              <a:xfrm>
                <a:off x="2280" y="1422"/>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5"/>
              <p:cNvSpPr>
                <a:spLocks/>
              </p:cNvSpPr>
              <p:nvPr/>
            </p:nvSpPr>
            <p:spPr bwMode="auto">
              <a:xfrm>
                <a:off x="2280" y="1422"/>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66"/>
              <p:cNvSpPr>
                <a:spLocks noChangeArrowheads="1"/>
              </p:cNvSpPr>
              <p:nvPr/>
            </p:nvSpPr>
            <p:spPr bwMode="auto">
              <a:xfrm>
                <a:off x="1344" y="1460"/>
                <a:ext cx="59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weights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74" name="Rectangle 67"/>
              <p:cNvSpPr>
                <a:spLocks noChangeArrowheads="1"/>
              </p:cNvSpPr>
              <p:nvPr/>
            </p:nvSpPr>
            <p:spPr bwMode="auto">
              <a:xfrm>
                <a:off x="594" y="1115"/>
                <a:ext cx="120"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68"/>
              <p:cNvSpPr>
                <a:spLocks noChangeArrowheads="1"/>
              </p:cNvSpPr>
              <p:nvPr/>
            </p:nvSpPr>
            <p:spPr bwMode="auto">
              <a:xfrm>
                <a:off x="594" y="1115"/>
                <a:ext cx="12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9"/>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0"/>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Rectangle 71"/>
              <p:cNvSpPr>
                <a:spLocks noChangeArrowheads="1"/>
              </p:cNvSpPr>
              <p:nvPr/>
            </p:nvSpPr>
            <p:spPr bwMode="auto">
              <a:xfrm>
                <a:off x="442" y="1153"/>
                <a:ext cx="355" cy="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2"/>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3"/>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4"/>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close/>
                    <a:moveTo>
                      <a:pt x="7" y="259"/>
                    </a:moveTo>
                    <a:lnTo>
                      <a:pt x="7" y="259"/>
                    </a:lnTo>
                    <a:close/>
                    <a:moveTo>
                      <a:pt x="7" y="0"/>
                    </a:moveTo>
                    <a:lnTo>
                      <a:pt x="0" y="0"/>
                    </a:lnTo>
                    <a:lnTo>
                      <a:pt x="0" y="264"/>
                    </a:lnTo>
                    <a:lnTo>
                      <a:pt x="5" y="264"/>
                    </a:lnTo>
                    <a:lnTo>
                      <a:pt x="277" y="264"/>
                    </a:lnTo>
                    <a:lnTo>
                      <a:pt x="277" y="257"/>
                    </a:lnTo>
                    <a:lnTo>
                      <a:pt x="7" y="257"/>
                    </a:lnTo>
                    <a:lnTo>
                      <a:pt x="7" y="0"/>
                    </a:lnTo>
                    <a:close/>
                  </a:path>
                </a:pathLst>
              </a:custGeom>
              <a:solidFill>
                <a:srgbClr val="D5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5"/>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moveTo>
                      <a:pt x="7" y="259"/>
                    </a:moveTo>
                    <a:lnTo>
                      <a:pt x="7" y="259"/>
                    </a:lnTo>
                    <a:moveTo>
                      <a:pt x="7" y="0"/>
                    </a:moveTo>
                    <a:lnTo>
                      <a:pt x="0" y="0"/>
                    </a:lnTo>
                    <a:lnTo>
                      <a:pt x="0" y="264"/>
                    </a:lnTo>
                    <a:lnTo>
                      <a:pt x="5" y="264"/>
                    </a:lnTo>
                    <a:lnTo>
                      <a:pt x="277" y="264"/>
                    </a:lnTo>
                    <a:lnTo>
                      <a:pt x="277" y="257"/>
                    </a:lnTo>
                    <a:lnTo>
                      <a:pt x="7" y="25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Rectangle 76"/>
              <p:cNvSpPr>
                <a:spLocks noChangeArrowheads="1"/>
              </p:cNvSpPr>
              <p:nvPr/>
            </p:nvSpPr>
            <p:spPr bwMode="auto">
              <a:xfrm>
                <a:off x="598" y="1153"/>
                <a:ext cx="114" cy="81"/>
              </a:xfrm>
              <a:prstGeom prst="rect">
                <a:avLst/>
              </a:prstGeom>
              <a:solidFill>
                <a:srgbClr val="B1B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Rectangle 77"/>
              <p:cNvSpPr>
                <a:spLocks noChangeArrowheads="1"/>
              </p:cNvSpPr>
              <p:nvPr/>
            </p:nvSpPr>
            <p:spPr bwMode="auto">
              <a:xfrm>
                <a:off x="598" y="1153"/>
                <a:ext cx="11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8"/>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close/>
                    <a:moveTo>
                      <a:pt x="7" y="83"/>
                    </a:moveTo>
                    <a:lnTo>
                      <a:pt x="7" y="83"/>
                    </a:lnTo>
                    <a:close/>
                    <a:moveTo>
                      <a:pt x="128" y="0"/>
                    </a:moveTo>
                    <a:lnTo>
                      <a:pt x="121" y="0"/>
                    </a:lnTo>
                    <a:lnTo>
                      <a:pt x="121" y="81"/>
                    </a:lnTo>
                    <a:lnTo>
                      <a:pt x="7" y="81"/>
                    </a:lnTo>
                    <a:lnTo>
                      <a:pt x="7" y="0"/>
                    </a:lnTo>
                    <a:lnTo>
                      <a:pt x="0" y="0"/>
                    </a:lnTo>
                    <a:lnTo>
                      <a:pt x="0" y="88"/>
                    </a:lnTo>
                    <a:lnTo>
                      <a:pt x="3" y="88"/>
                    </a:lnTo>
                    <a:lnTo>
                      <a:pt x="128" y="88"/>
                    </a:lnTo>
                    <a:lnTo>
                      <a:pt x="128"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9"/>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moveTo>
                      <a:pt x="7" y="83"/>
                    </a:moveTo>
                    <a:lnTo>
                      <a:pt x="7" y="83"/>
                    </a:lnTo>
                    <a:moveTo>
                      <a:pt x="128" y="0"/>
                    </a:moveTo>
                    <a:lnTo>
                      <a:pt x="121" y="0"/>
                    </a:lnTo>
                    <a:lnTo>
                      <a:pt x="121" y="81"/>
                    </a:lnTo>
                    <a:lnTo>
                      <a:pt x="7" y="81"/>
                    </a:lnTo>
                    <a:lnTo>
                      <a:pt x="7" y="0"/>
                    </a:lnTo>
                    <a:lnTo>
                      <a:pt x="0" y="0"/>
                    </a:lnTo>
                    <a:lnTo>
                      <a:pt x="0" y="88"/>
                    </a:lnTo>
                    <a:lnTo>
                      <a:pt x="3" y="88"/>
                    </a:lnTo>
                    <a:lnTo>
                      <a:pt x="128" y="88"/>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0"/>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close/>
                    <a:moveTo>
                      <a:pt x="7" y="369"/>
                    </a:moveTo>
                    <a:lnTo>
                      <a:pt x="7" y="369"/>
                    </a:lnTo>
                    <a:close/>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1"/>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moveTo>
                      <a:pt x="7" y="369"/>
                    </a:moveTo>
                    <a:lnTo>
                      <a:pt x="7" y="369"/>
                    </a:lnTo>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2"/>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close/>
                    <a:moveTo>
                      <a:pt x="277" y="0"/>
                    </a:moveTo>
                    <a:lnTo>
                      <a:pt x="192" y="0"/>
                    </a:lnTo>
                    <a:lnTo>
                      <a:pt x="192" y="7"/>
                    </a:lnTo>
                    <a:lnTo>
                      <a:pt x="270" y="7"/>
                    </a:lnTo>
                    <a:lnTo>
                      <a:pt x="270" y="264"/>
                    </a:lnTo>
                    <a:lnTo>
                      <a:pt x="277" y="264"/>
                    </a:lnTo>
                    <a:lnTo>
                      <a:pt x="277"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3"/>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moveTo>
                      <a:pt x="277" y="0"/>
                    </a:moveTo>
                    <a:lnTo>
                      <a:pt x="192" y="0"/>
                    </a:lnTo>
                    <a:lnTo>
                      <a:pt x="192" y="7"/>
                    </a:lnTo>
                    <a:lnTo>
                      <a:pt x="270" y="7"/>
                    </a:lnTo>
                    <a:lnTo>
                      <a:pt x="270" y="264"/>
                    </a:lnTo>
                    <a:lnTo>
                      <a:pt x="277" y="264"/>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4"/>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close/>
                    <a:moveTo>
                      <a:pt x="7" y="0"/>
                    </a:moveTo>
                    <a:lnTo>
                      <a:pt x="0" y="0"/>
                    </a:lnTo>
                    <a:lnTo>
                      <a:pt x="0" y="7"/>
                    </a:lnTo>
                    <a:lnTo>
                      <a:pt x="7" y="7"/>
                    </a:lnTo>
                    <a:lnTo>
                      <a:pt x="7"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5"/>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moveTo>
                      <a:pt x="7" y="0"/>
                    </a:moveTo>
                    <a:lnTo>
                      <a:pt x="0" y="0"/>
                    </a:lnTo>
                    <a:lnTo>
                      <a:pt x="0" y="7"/>
                    </a:lnTo>
                    <a:lnTo>
                      <a:pt x="7"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Rectangle 86"/>
              <p:cNvSpPr>
                <a:spLocks noChangeArrowheads="1"/>
              </p:cNvSpPr>
              <p:nvPr/>
            </p:nvSpPr>
            <p:spPr bwMode="auto">
              <a:xfrm>
                <a:off x="598" y="1146"/>
                <a:ext cx="114" cy="7"/>
              </a:xfrm>
              <a:prstGeom prst="rect">
                <a:avLst/>
              </a:prstGeom>
              <a:solidFill>
                <a:srgbClr val="545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Rectangle 87"/>
              <p:cNvSpPr>
                <a:spLocks noChangeArrowheads="1"/>
              </p:cNvSpPr>
              <p:nvPr/>
            </p:nvSpPr>
            <p:spPr bwMode="auto">
              <a:xfrm>
                <a:off x="598" y="1146"/>
                <a:ext cx="11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8"/>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close/>
                    <a:moveTo>
                      <a:pt x="128" y="0"/>
                    </a:moveTo>
                    <a:lnTo>
                      <a:pt x="121" y="0"/>
                    </a:lnTo>
                    <a:lnTo>
                      <a:pt x="121" y="7"/>
                    </a:lnTo>
                    <a:lnTo>
                      <a:pt x="128" y="7"/>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moveTo>
                      <a:pt x="128" y="0"/>
                    </a:moveTo>
                    <a:lnTo>
                      <a:pt x="121" y="0"/>
                    </a:lnTo>
                    <a:lnTo>
                      <a:pt x="121" y="7"/>
                    </a:lnTo>
                    <a:lnTo>
                      <a:pt x="128" y="7"/>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0"/>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 name="T8" fmla="*/ 0 w 10"/>
                  <a:gd name="T9" fmla="*/ 3 h 5"/>
                </a:gdLst>
                <a:ahLst/>
                <a:cxnLst>
                  <a:cxn ang="0">
                    <a:pos x="T0" y="T1"/>
                  </a:cxn>
                  <a:cxn ang="0">
                    <a:pos x="T2" y="T3"/>
                  </a:cxn>
                  <a:cxn ang="0">
                    <a:pos x="T4" y="T5"/>
                  </a:cxn>
                  <a:cxn ang="0">
                    <a:pos x="T6" y="T7"/>
                  </a:cxn>
                  <a:cxn ang="0">
                    <a:pos x="T8" y="T9"/>
                  </a:cxn>
                </a:cxnLst>
                <a:rect l="0" t="0" r="r" b="b"/>
                <a:pathLst>
                  <a:path w="10" h="5">
                    <a:moveTo>
                      <a:pt x="0" y="3"/>
                    </a:moveTo>
                    <a:lnTo>
                      <a:pt x="3" y="5"/>
                    </a:lnTo>
                    <a:lnTo>
                      <a:pt x="10" y="0"/>
                    </a:lnTo>
                    <a:lnTo>
                      <a:pt x="7"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1"/>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Lst>
                <a:ahLst/>
                <a:cxnLst>
                  <a:cxn ang="0">
                    <a:pos x="T0" y="T1"/>
                  </a:cxn>
                  <a:cxn ang="0">
                    <a:pos x="T2" y="T3"/>
                  </a:cxn>
                  <a:cxn ang="0">
                    <a:pos x="T4" y="T5"/>
                  </a:cxn>
                  <a:cxn ang="0">
                    <a:pos x="T6" y="T7"/>
                  </a:cxn>
                </a:cxnLst>
                <a:rect l="0" t="0" r="r" b="b"/>
                <a:pathLst>
                  <a:path w="10" h="5">
                    <a:moveTo>
                      <a:pt x="0" y="3"/>
                    </a:moveTo>
                    <a:lnTo>
                      <a:pt x="3" y="5"/>
                    </a:lnTo>
                    <a:lnTo>
                      <a:pt x="1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2"/>
              <p:cNvSpPr>
                <a:spLocks noEditPoints="1"/>
              </p:cNvSpPr>
              <p:nvPr/>
            </p:nvSpPr>
            <p:spPr bwMode="auto">
              <a:xfrm>
                <a:off x="925" y="730"/>
                <a:ext cx="298" cy="471"/>
              </a:xfrm>
              <a:custGeom>
                <a:avLst/>
                <a:gdLst>
                  <a:gd name="T0" fmla="*/ 289 w 298"/>
                  <a:gd name="T1" fmla="*/ 466 h 471"/>
                  <a:gd name="T2" fmla="*/ 284 w 298"/>
                  <a:gd name="T3" fmla="*/ 459 h 471"/>
                  <a:gd name="T4" fmla="*/ 280 w 298"/>
                  <a:gd name="T5" fmla="*/ 449 h 471"/>
                  <a:gd name="T6" fmla="*/ 275 w 298"/>
                  <a:gd name="T7" fmla="*/ 442 h 471"/>
                  <a:gd name="T8" fmla="*/ 270 w 298"/>
                  <a:gd name="T9" fmla="*/ 435 h 471"/>
                  <a:gd name="T10" fmla="*/ 263 w 298"/>
                  <a:gd name="T11" fmla="*/ 426 h 471"/>
                  <a:gd name="T12" fmla="*/ 258 w 298"/>
                  <a:gd name="T13" fmla="*/ 418 h 471"/>
                  <a:gd name="T14" fmla="*/ 253 w 298"/>
                  <a:gd name="T15" fmla="*/ 409 h 471"/>
                  <a:gd name="T16" fmla="*/ 249 w 298"/>
                  <a:gd name="T17" fmla="*/ 402 h 471"/>
                  <a:gd name="T18" fmla="*/ 244 w 298"/>
                  <a:gd name="T19" fmla="*/ 392 h 471"/>
                  <a:gd name="T20" fmla="*/ 239 w 298"/>
                  <a:gd name="T21" fmla="*/ 385 h 471"/>
                  <a:gd name="T22" fmla="*/ 235 w 298"/>
                  <a:gd name="T23" fmla="*/ 378 h 471"/>
                  <a:gd name="T24" fmla="*/ 227 w 298"/>
                  <a:gd name="T25" fmla="*/ 369 h 471"/>
                  <a:gd name="T26" fmla="*/ 223 w 298"/>
                  <a:gd name="T27" fmla="*/ 361 h 471"/>
                  <a:gd name="T28" fmla="*/ 218 w 298"/>
                  <a:gd name="T29" fmla="*/ 352 h 471"/>
                  <a:gd name="T30" fmla="*/ 213 w 298"/>
                  <a:gd name="T31" fmla="*/ 345 h 471"/>
                  <a:gd name="T32" fmla="*/ 208 w 298"/>
                  <a:gd name="T33" fmla="*/ 338 h 471"/>
                  <a:gd name="T34" fmla="*/ 204 w 298"/>
                  <a:gd name="T35" fmla="*/ 328 h 471"/>
                  <a:gd name="T36" fmla="*/ 199 w 298"/>
                  <a:gd name="T37" fmla="*/ 321 h 471"/>
                  <a:gd name="T38" fmla="*/ 192 w 298"/>
                  <a:gd name="T39" fmla="*/ 311 h 471"/>
                  <a:gd name="T40" fmla="*/ 187 w 298"/>
                  <a:gd name="T41" fmla="*/ 304 h 471"/>
                  <a:gd name="T42" fmla="*/ 182 w 298"/>
                  <a:gd name="T43" fmla="*/ 295 h 471"/>
                  <a:gd name="T44" fmla="*/ 178 w 298"/>
                  <a:gd name="T45" fmla="*/ 288 h 471"/>
                  <a:gd name="T46" fmla="*/ 173 w 298"/>
                  <a:gd name="T47" fmla="*/ 281 h 471"/>
                  <a:gd name="T48" fmla="*/ 168 w 298"/>
                  <a:gd name="T49" fmla="*/ 271 h 471"/>
                  <a:gd name="T50" fmla="*/ 163 w 298"/>
                  <a:gd name="T51" fmla="*/ 264 h 471"/>
                  <a:gd name="T52" fmla="*/ 156 w 298"/>
                  <a:gd name="T53" fmla="*/ 254 h 471"/>
                  <a:gd name="T54" fmla="*/ 152 w 298"/>
                  <a:gd name="T55" fmla="*/ 247 h 471"/>
                  <a:gd name="T56" fmla="*/ 147 w 298"/>
                  <a:gd name="T57" fmla="*/ 240 h 471"/>
                  <a:gd name="T58" fmla="*/ 142 w 298"/>
                  <a:gd name="T59" fmla="*/ 231 h 471"/>
                  <a:gd name="T60" fmla="*/ 137 w 298"/>
                  <a:gd name="T61" fmla="*/ 223 h 471"/>
                  <a:gd name="T62" fmla="*/ 133 w 298"/>
                  <a:gd name="T63" fmla="*/ 214 h 471"/>
                  <a:gd name="T64" fmla="*/ 128 w 298"/>
                  <a:gd name="T65" fmla="*/ 207 h 471"/>
                  <a:gd name="T66" fmla="*/ 121 w 298"/>
                  <a:gd name="T67" fmla="*/ 200 h 471"/>
                  <a:gd name="T68" fmla="*/ 116 w 298"/>
                  <a:gd name="T69" fmla="*/ 190 h 471"/>
                  <a:gd name="T70" fmla="*/ 111 w 298"/>
                  <a:gd name="T71" fmla="*/ 183 h 471"/>
                  <a:gd name="T72" fmla="*/ 107 w 298"/>
                  <a:gd name="T73" fmla="*/ 174 h 471"/>
                  <a:gd name="T74" fmla="*/ 102 w 298"/>
                  <a:gd name="T75" fmla="*/ 166 h 471"/>
                  <a:gd name="T76" fmla="*/ 97 w 298"/>
                  <a:gd name="T77" fmla="*/ 157 h 471"/>
                  <a:gd name="T78" fmla="*/ 92 w 298"/>
                  <a:gd name="T79" fmla="*/ 150 h 471"/>
                  <a:gd name="T80" fmla="*/ 85 w 298"/>
                  <a:gd name="T81" fmla="*/ 143 h 471"/>
                  <a:gd name="T82" fmla="*/ 81 w 298"/>
                  <a:gd name="T83" fmla="*/ 133 h 471"/>
                  <a:gd name="T84" fmla="*/ 76 w 298"/>
                  <a:gd name="T85" fmla="*/ 126 h 471"/>
                  <a:gd name="T86" fmla="*/ 71 w 298"/>
                  <a:gd name="T87" fmla="*/ 117 h 471"/>
                  <a:gd name="T88" fmla="*/ 66 w 298"/>
                  <a:gd name="T89" fmla="*/ 109 h 471"/>
                  <a:gd name="T90" fmla="*/ 62 w 298"/>
                  <a:gd name="T91" fmla="*/ 102 h 471"/>
                  <a:gd name="T92" fmla="*/ 57 w 298"/>
                  <a:gd name="T93" fmla="*/ 93 h 471"/>
                  <a:gd name="T94" fmla="*/ 50 w 298"/>
                  <a:gd name="T95" fmla="*/ 86 h 471"/>
                  <a:gd name="T96" fmla="*/ 45 w 298"/>
                  <a:gd name="T97" fmla="*/ 76 h 471"/>
                  <a:gd name="T98" fmla="*/ 40 w 298"/>
                  <a:gd name="T99" fmla="*/ 69 h 471"/>
                  <a:gd name="T100" fmla="*/ 36 w 298"/>
                  <a:gd name="T101" fmla="*/ 62 h 471"/>
                  <a:gd name="T102" fmla="*/ 31 w 298"/>
                  <a:gd name="T103" fmla="*/ 52 h 471"/>
                  <a:gd name="T104" fmla="*/ 26 w 298"/>
                  <a:gd name="T105" fmla="*/ 45 h 471"/>
                  <a:gd name="T106" fmla="*/ 21 w 298"/>
                  <a:gd name="T107" fmla="*/ 36 h 471"/>
                  <a:gd name="T108" fmla="*/ 14 w 298"/>
                  <a:gd name="T109" fmla="*/ 29 h 471"/>
                  <a:gd name="T110" fmla="*/ 10 w 298"/>
                  <a:gd name="T111" fmla="*/ 19 h 471"/>
                  <a:gd name="T112" fmla="*/ 5 w 298"/>
                  <a:gd name="T113" fmla="*/ 12 h 471"/>
                  <a:gd name="T114" fmla="*/ 0 w 298"/>
                  <a:gd name="T115" fmla="*/ 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471">
                    <a:moveTo>
                      <a:pt x="289" y="466"/>
                    </a:moveTo>
                    <a:lnTo>
                      <a:pt x="291" y="471"/>
                    </a:lnTo>
                    <a:lnTo>
                      <a:pt x="298" y="466"/>
                    </a:lnTo>
                    <a:lnTo>
                      <a:pt x="296" y="464"/>
                    </a:lnTo>
                    <a:lnTo>
                      <a:pt x="289" y="466"/>
                    </a:lnTo>
                    <a:close/>
                    <a:moveTo>
                      <a:pt x="284" y="459"/>
                    </a:moveTo>
                    <a:lnTo>
                      <a:pt x="287" y="461"/>
                    </a:lnTo>
                    <a:lnTo>
                      <a:pt x="294" y="459"/>
                    </a:lnTo>
                    <a:lnTo>
                      <a:pt x="291" y="454"/>
                    </a:lnTo>
                    <a:lnTo>
                      <a:pt x="284" y="459"/>
                    </a:lnTo>
                    <a:close/>
                    <a:moveTo>
                      <a:pt x="280" y="449"/>
                    </a:moveTo>
                    <a:lnTo>
                      <a:pt x="282" y="454"/>
                    </a:lnTo>
                    <a:lnTo>
                      <a:pt x="287" y="449"/>
                    </a:lnTo>
                    <a:lnTo>
                      <a:pt x="284" y="447"/>
                    </a:lnTo>
                    <a:lnTo>
                      <a:pt x="280" y="449"/>
                    </a:lnTo>
                    <a:close/>
                    <a:moveTo>
                      <a:pt x="275" y="442"/>
                    </a:moveTo>
                    <a:lnTo>
                      <a:pt x="277" y="447"/>
                    </a:lnTo>
                    <a:lnTo>
                      <a:pt x="282" y="442"/>
                    </a:lnTo>
                    <a:lnTo>
                      <a:pt x="280" y="437"/>
                    </a:lnTo>
                    <a:lnTo>
                      <a:pt x="275" y="442"/>
                    </a:lnTo>
                    <a:close/>
                    <a:moveTo>
                      <a:pt x="270" y="435"/>
                    </a:moveTo>
                    <a:lnTo>
                      <a:pt x="272" y="437"/>
                    </a:lnTo>
                    <a:lnTo>
                      <a:pt x="277" y="435"/>
                    </a:lnTo>
                    <a:lnTo>
                      <a:pt x="275" y="430"/>
                    </a:lnTo>
                    <a:lnTo>
                      <a:pt x="270" y="435"/>
                    </a:lnTo>
                    <a:close/>
                    <a:moveTo>
                      <a:pt x="263" y="426"/>
                    </a:moveTo>
                    <a:lnTo>
                      <a:pt x="265" y="430"/>
                    </a:lnTo>
                    <a:lnTo>
                      <a:pt x="272" y="426"/>
                    </a:lnTo>
                    <a:lnTo>
                      <a:pt x="270" y="421"/>
                    </a:lnTo>
                    <a:lnTo>
                      <a:pt x="263" y="426"/>
                    </a:lnTo>
                    <a:close/>
                    <a:moveTo>
                      <a:pt x="258" y="418"/>
                    </a:moveTo>
                    <a:lnTo>
                      <a:pt x="261" y="421"/>
                    </a:lnTo>
                    <a:lnTo>
                      <a:pt x="268" y="418"/>
                    </a:lnTo>
                    <a:lnTo>
                      <a:pt x="265" y="414"/>
                    </a:lnTo>
                    <a:lnTo>
                      <a:pt x="258" y="418"/>
                    </a:lnTo>
                    <a:close/>
                    <a:moveTo>
                      <a:pt x="253" y="409"/>
                    </a:moveTo>
                    <a:lnTo>
                      <a:pt x="256" y="414"/>
                    </a:lnTo>
                    <a:lnTo>
                      <a:pt x="263" y="409"/>
                    </a:lnTo>
                    <a:lnTo>
                      <a:pt x="261" y="407"/>
                    </a:lnTo>
                    <a:lnTo>
                      <a:pt x="253" y="409"/>
                    </a:lnTo>
                    <a:close/>
                    <a:moveTo>
                      <a:pt x="249" y="402"/>
                    </a:moveTo>
                    <a:lnTo>
                      <a:pt x="251" y="407"/>
                    </a:lnTo>
                    <a:lnTo>
                      <a:pt x="258" y="402"/>
                    </a:lnTo>
                    <a:lnTo>
                      <a:pt x="256" y="397"/>
                    </a:lnTo>
                    <a:lnTo>
                      <a:pt x="249" y="402"/>
                    </a:lnTo>
                    <a:close/>
                    <a:moveTo>
                      <a:pt x="244" y="392"/>
                    </a:moveTo>
                    <a:lnTo>
                      <a:pt x="246" y="397"/>
                    </a:lnTo>
                    <a:lnTo>
                      <a:pt x="251" y="395"/>
                    </a:lnTo>
                    <a:lnTo>
                      <a:pt x="249" y="390"/>
                    </a:lnTo>
                    <a:lnTo>
                      <a:pt x="244" y="392"/>
                    </a:lnTo>
                    <a:close/>
                    <a:moveTo>
                      <a:pt x="239" y="385"/>
                    </a:moveTo>
                    <a:lnTo>
                      <a:pt x="242" y="390"/>
                    </a:lnTo>
                    <a:lnTo>
                      <a:pt x="246" y="385"/>
                    </a:lnTo>
                    <a:lnTo>
                      <a:pt x="244" y="380"/>
                    </a:lnTo>
                    <a:lnTo>
                      <a:pt x="239" y="385"/>
                    </a:lnTo>
                    <a:close/>
                    <a:moveTo>
                      <a:pt x="235" y="378"/>
                    </a:moveTo>
                    <a:lnTo>
                      <a:pt x="237" y="380"/>
                    </a:lnTo>
                    <a:lnTo>
                      <a:pt x="242" y="378"/>
                    </a:lnTo>
                    <a:lnTo>
                      <a:pt x="239" y="373"/>
                    </a:lnTo>
                    <a:lnTo>
                      <a:pt x="235" y="378"/>
                    </a:lnTo>
                    <a:close/>
                    <a:moveTo>
                      <a:pt x="227" y="369"/>
                    </a:moveTo>
                    <a:lnTo>
                      <a:pt x="230" y="373"/>
                    </a:lnTo>
                    <a:lnTo>
                      <a:pt x="237" y="369"/>
                    </a:lnTo>
                    <a:lnTo>
                      <a:pt x="235" y="366"/>
                    </a:lnTo>
                    <a:lnTo>
                      <a:pt x="227" y="369"/>
                    </a:lnTo>
                    <a:close/>
                    <a:moveTo>
                      <a:pt x="223" y="361"/>
                    </a:moveTo>
                    <a:lnTo>
                      <a:pt x="225" y="364"/>
                    </a:lnTo>
                    <a:lnTo>
                      <a:pt x="232" y="361"/>
                    </a:lnTo>
                    <a:lnTo>
                      <a:pt x="230" y="357"/>
                    </a:lnTo>
                    <a:lnTo>
                      <a:pt x="223" y="361"/>
                    </a:lnTo>
                    <a:close/>
                    <a:moveTo>
                      <a:pt x="218" y="352"/>
                    </a:moveTo>
                    <a:lnTo>
                      <a:pt x="220" y="357"/>
                    </a:lnTo>
                    <a:lnTo>
                      <a:pt x="227" y="352"/>
                    </a:lnTo>
                    <a:lnTo>
                      <a:pt x="225" y="350"/>
                    </a:lnTo>
                    <a:lnTo>
                      <a:pt x="218" y="352"/>
                    </a:lnTo>
                    <a:close/>
                    <a:moveTo>
                      <a:pt x="213" y="345"/>
                    </a:moveTo>
                    <a:lnTo>
                      <a:pt x="216" y="350"/>
                    </a:lnTo>
                    <a:lnTo>
                      <a:pt x="223" y="345"/>
                    </a:lnTo>
                    <a:lnTo>
                      <a:pt x="220" y="340"/>
                    </a:lnTo>
                    <a:lnTo>
                      <a:pt x="213" y="345"/>
                    </a:lnTo>
                    <a:close/>
                    <a:moveTo>
                      <a:pt x="208" y="338"/>
                    </a:moveTo>
                    <a:lnTo>
                      <a:pt x="211" y="340"/>
                    </a:lnTo>
                    <a:lnTo>
                      <a:pt x="216" y="338"/>
                    </a:lnTo>
                    <a:lnTo>
                      <a:pt x="213" y="333"/>
                    </a:lnTo>
                    <a:lnTo>
                      <a:pt x="208" y="338"/>
                    </a:lnTo>
                    <a:close/>
                    <a:moveTo>
                      <a:pt x="204" y="328"/>
                    </a:moveTo>
                    <a:lnTo>
                      <a:pt x="206" y="333"/>
                    </a:lnTo>
                    <a:lnTo>
                      <a:pt x="211" y="328"/>
                    </a:lnTo>
                    <a:lnTo>
                      <a:pt x="208" y="326"/>
                    </a:lnTo>
                    <a:lnTo>
                      <a:pt x="204" y="328"/>
                    </a:lnTo>
                    <a:close/>
                    <a:moveTo>
                      <a:pt x="199" y="321"/>
                    </a:moveTo>
                    <a:lnTo>
                      <a:pt x="201" y="323"/>
                    </a:lnTo>
                    <a:lnTo>
                      <a:pt x="206" y="321"/>
                    </a:lnTo>
                    <a:lnTo>
                      <a:pt x="204" y="316"/>
                    </a:lnTo>
                    <a:lnTo>
                      <a:pt x="199" y="321"/>
                    </a:lnTo>
                    <a:close/>
                    <a:moveTo>
                      <a:pt x="192" y="311"/>
                    </a:moveTo>
                    <a:lnTo>
                      <a:pt x="194" y="316"/>
                    </a:lnTo>
                    <a:lnTo>
                      <a:pt x="201" y="311"/>
                    </a:lnTo>
                    <a:lnTo>
                      <a:pt x="199" y="309"/>
                    </a:lnTo>
                    <a:lnTo>
                      <a:pt x="192" y="311"/>
                    </a:lnTo>
                    <a:close/>
                    <a:moveTo>
                      <a:pt x="187" y="304"/>
                    </a:moveTo>
                    <a:lnTo>
                      <a:pt x="190" y="309"/>
                    </a:lnTo>
                    <a:lnTo>
                      <a:pt x="197" y="304"/>
                    </a:lnTo>
                    <a:lnTo>
                      <a:pt x="194" y="300"/>
                    </a:lnTo>
                    <a:lnTo>
                      <a:pt x="187" y="304"/>
                    </a:lnTo>
                    <a:close/>
                    <a:moveTo>
                      <a:pt x="182" y="295"/>
                    </a:moveTo>
                    <a:lnTo>
                      <a:pt x="185" y="300"/>
                    </a:lnTo>
                    <a:lnTo>
                      <a:pt x="192" y="297"/>
                    </a:lnTo>
                    <a:lnTo>
                      <a:pt x="190" y="292"/>
                    </a:lnTo>
                    <a:lnTo>
                      <a:pt x="182" y="295"/>
                    </a:lnTo>
                    <a:close/>
                    <a:moveTo>
                      <a:pt x="178" y="288"/>
                    </a:moveTo>
                    <a:lnTo>
                      <a:pt x="180" y="292"/>
                    </a:lnTo>
                    <a:lnTo>
                      <a:pt x="187" y="288"/>
                    </a:lnTo>
                    <a:lnTo>
                      <a:pt x="185" y="283"/>
                    </a:lnTo>
                    <a:lnTo>
                      <a:pt x="178" y="288"/>
                    </a:lnTo>
                    <a:close/>
                    <a:moveTo>
                      <a:pt x="173" y="281"/>
                    </a:moveTo>
                    <a:lnTo>
                      <a:pt x="175" y="283"/>
                    </a:lnTo>
                    <a:lnTo>
                      <a:pt x="180" y="281"/>
                    </a:lnTo>
                    <a:lnTo>
                      <a:pt x="178" y="276"/>
                    </a:lnTo>
                    <a:lnTo>
                      <a:pt x="173" y="281"/>
                    </a:lnTo>
                    <a:close/>
                    <a:moveTo>
                      <a:pt x="168" y="271"/>
                    </a:moveTo>
                    <a:lnTo>
                      <a:pt x="171" y="276"/>
                    </a:lnTo>
                    <a:lnTo>
                      <a:pt x="175" y="271"/>
                    </a:lnTo>
                    <a:lnTo>
                      <a:pt x="173" y="269"/>
                    </a:lnTo>
                    <a:lnTo>
                      <a:pt x="168" y="271"/>
                    </a:lnTo>
                    <a:close/>
                    <a:moveTo>
                      <a:pt x="163" y="264"/>
                    </a:moveTo>
                    <a:lnTo>
                      <a:pt x="166" y="269"/>
                    </a:lnTo>
                    <a:lnTo>
                      <a:pt x="171" y="264"/>
                    </a:lnTo>
                    <a:lnTo>
                      <a:pt x="168" y="259"/>
                    </a:lnTo>
                    <a:lnTo>
                      <a:pt x="163" y="264"/>
                    </a:lnTo>
                    <a:close/>
                    <a:moveTo>
                      <a:pt x="156" y="254"/>
                    </a:moveTo>
                    <a:lnTo>
                      <a:pt x="161" y="259"/>
                    </a:lnTo>
                    <a:lnTo>
                      <a:pt x="166" y="257"/>
                    </a:lnTo>
                    <a:lnTo>
                      <a:pt x="163" y="252"/>
                    </a:lnTo>
                    <a:lnTo>
                      <a:pt x="156" y="254"/>
                    </a:lnTo>
                    <a:close/>
                    <a:moveTo>
                      <a:pt x="152" y="247"/>
                    </a:moveTo>
                    <a:lnTo>
                      <a:pt x="154" y="252"/>
                    </a:lnTo>
                    <a:lnTo>
                      <a:pt x="161" y="247"/>
                    </a:lnTo>
                    <a:lnTo>
                      <a:pt x="159" y="243"/>
                    </a:lnTo>
                    <a:lnTo>
                      <a:pt x="152" y="247"/>
                    </a:lnTo>
                    <a:close/>
                    <a:moveTo>
                      <a:pt x="147" y="240"/>
                    </a:moveTo>
                    <a:lnTo>
                      <a:pt x="149" y="243"/>
                    </a:lnTo>
                    <a:lnTo>
                      <a:pt x="156" y="240"/>
                    </a:lnTo>
                    <a:lnTo>
                      <a:pt x="154" y="235"/>
                    </a:lnTo>
                    <a:lnTo>
                      <a:pt x="147" y="240"/>
                    </a:lnTo>
                    <a:close/>
                    <a:moveTo>
                      <a:pt x="142" y="231"/>
                    </a:moveTo>
                    <a:lnTo>
                      <a:pt x="145" y="235"/>
                    </a:lnTo>
                    <a:lnTo>
                      <a:pt x="152" y="231"/>
                    </a:lnTo>
                    <a:lnTo>
                      <a:pt x="149" y="228"/>
                    </a:lnTo>
                    <a:lnTo>
                      <a:pt x="142" y="231"/>
                    </a:lnTo>
                    <a:close/>
                    <a:moveTo>
                      <a:pt x="137" y="223"/>
                    </a:moveTo>
                    <a:lnTo>
                      <a:pt x="140" y="226"/>
                    </a:lnTo>
                    <a:lnTo>
                      <a:pt x="145" y="223"/>
                    </a:lnTo>
                    <a:lnTo>
                      <a:pt x="142" y="219"/>
                    </a:lnTo>
                    <a:lnTo>
                      <a:pt x="137" y="223"/>
                    </a:lnTo>
                    <a:close/>
                    <a:moveTo>
                      <a:pt x="133" y="214"/>
                    </a:moveTo>
                    <a:lnTo>
                      <a:pt x="135" y="219"/>
                    </a:lnTo>
                    <a:lnTo>
                      <a:pt x="140" y="214"/>
                    </a:lnTo>
                    <a:lnTo>
                      <a:pt x="137" y="212"/>
                    </a:lnTo>
                    <a:lnTo>
                      <a:pt x="133" y="214"/>
                    </a:lnTo>
                    <a:close/>
                    <a:moveTo>
                      <a:pt x="128" y="207"/>
                    </a:moveTo>
                    <a:lnTo>
                      <a:pt x="130" y="212"/>
                    </a:lnTo>
                    <a:lnTo>
                      <a:pt x="135" y="207"/>
                    </a:lnTo>
                    <a:lnTo>
                      <a:pt x="133" y="202"/>
                    </a:lnTo>
                    <a:lnTo>
                      <a:pt x="128" y="207"/>
                    </a:lnTo>
                    <a:close/>
                    <a:moveTo>
                      <a:pt x="121" y="200"/>
                    </a:moveTo>
                    <a:lnTo>
                      <a:pt x="126" y="202"/>
                    </a:lnTo>
                    <a:lnTo>
                      <a:pt x="130" y="200"/>
                    </a:lnTo>
                    <a:lnTo>
                      <a:pt x="128" y="195"/>
                    </a:lnTo>
                    <a:lnTo>
                      <a:pt x="121" y="200"/>
                    </a:lnTo>
                    <a:close/>
                    <a:moveTo>
                      <a:pt x="116" y="190"/>
                    </a:moveTo>
                    <a:lnTo>
                      <a:pt x="118" y="195"/>
                    </a:lnTo>
                    <a:lnTo>
                      <a:pt x="126" y="190"/>
                    </a:lnTo>
                    <a:lnTo>
                      <a:pt x="123" y="188"/>
                    </a:lnTo>
                    <a:lnTo>
                      <a:pt x="116" y="190"/>
                    </a:lnTo>
                    <a:close/>
                    <a:moveTo>
                      <a:pt x="111" y="183"/>
                    </a:moveTo>
                    <a:lnTo>
                      <a:pt x="114" y="185"/>
                    </a:lnTo>
                    <a:lnTo>
                      <a:pt x="121" y="183"/>
                    </a:lnTo>
                    <a:lnTo>
                      <a:pt x="118" y="178"/>
                    </a:lnTo>
                    <a:lnTo>
                      <a:pt x="111" y="183"/>
                    </a:lnTo>
                    <a:close/>
                    <a:moveTo>
                      <a:pt x="107" y="174"/>
                    </a:moveTo>
                    <a:lnTo>
                      <a:pt x="109" y="178"/>
                    </a:lnTo>
                    <a:lnTo>
                      <a:pt x="116" y="174"/>
                    </a:lnTo>
                    <a:lnTo>
                      <a:pt x="114" y="171"/>
                    </a:lnTo>
                    <a:lnTo>
                      <a:pt x="107" y="174"/>
                    </a:lnTo>
                    <a:close/>
                    <a:moveTo>
                      <a:pt x="102" y="166"/>
                    </a:moveTo>
                    <a:lnTo>
                      <a:pt x="104" y="171"/>
                    </a:lnTo>
                    <a:lnTo>
                      <a:pt x="109" y="166"/>
                    </a:lnTo>
                    <a:lnTo>
                      <a:pt x="107" y="162"/>
                    </a:lnTo>
                    <a:lnTo>
                      <a:pt x="102" y="166"/>
                    </a:lnTo>
                    <a:close/>
                    <a:moveTo>
                      <a:pt x="97" y="157"/>
                    </a:moveTo>
                    <a:lnTo>
                      <a:pt x="100" y="162"/>
                    </a:lnTo>
                    <a:lnTo>
                      <a:pt x="104" y="159"/>
                    </a:lnTo>
                    <a:lnTo>
                      <a:pt x="102" y="155"/>
                    </a:lnTo>
                    <a:lnTo>
                      <a:pt x="97" y="157"/>
                    </a:lnTo>
                    <a:close/>
                    <a:moveTo>
                      <a:pt x="92" y="150"/>
                    </a:moveTo>
                    <a:lnTo>
                      <a:pt x="95" y="155"/>
                    </a:lnTo>
                    <a:lnTo>
                      <a:pt x="100" y="150"/>
                    </a:lnTo>
                    <a:lnTo>
                      <a:pt x="97" y="145"/>
                    </a:lnTo>
                    <a:lnTo>
                      <a:pt x="92" y="150"/>
                    </a:lnTo>
                    <a:close/>
                    <a:moveTo>
                      <a:pt x="85" y="143"/>
                    </a:moveTo>
                    <a:lnTo>
                      <a:pt x="90" y="145"/>
                    </a:lnTo>
                    <a:lnTo>
                      <a:pt x="95" y="143"/>
                    </a:lnTo>
                    <a:lnTo>
                      <a:pt x="92" y="138"/>
                    </a:lnTo>
                    <a:lnTo>
                      <a:pt x="85" y="143"/>
                    </a:lnTo>
                    <a:close/>
                    <a:moveTo>
                      <a:pt x="81" y="133"/>
                    </a:moveTo>
                    <a:lnTo>
                      <a:pt x="83" y="138"/>
                    </a:lnTo>
                    <a:lnTo>
                      <a:pt x="90" y="133"/>
                    </a:lnTo>
                    <a:lnTo>
                      <a:pt x="88" y="131"/>
                    </a:lnTo>
                    <a:lnTo>
                      <a:pt x="81" y="133"/>
                    </a:lnTo>
                    <a:close/>
                    <a:moveTo>
                      <a:pt x="76" y="126"/>
                    </a:moveTo>
                    <a:lnTo>
                      <a:pt x="78" y="131"/>
                    </a:lnTo>
                    <a:lnTo>
                      <a:pt x="85" y="126"/>
                    </a:lnTo>
                    <a:lnTo>
                      <a:pt x="83" y="121"/>
                    </a:lnTo>
                    <a:lnTo>
                      <a:pt x="76" y="126"/>
                    </a:lnTo>
                    <a:close/>
                    <a:moveTo>
                      <a:pt x="71" y="117"/>
                    </a:moveTo>
                    <a:lnTo>
                      <a:pt x="73" y="121"/>
                    </a:lnTo>
                    <a:lnTo>
                      <a:pt x="81" y="119"/>
                    </a:lnTo>
                    <a:lnTo>
                      <a:pt x="78" y="114"/>
                    </a:lnTo>
                    <a:lnTo>
                      <a:pt x="71" y="117"/>
                    </a:lnTo>
                    <a:close/>
                    <a:moveTo>
                      <a:pt x="66" y="109"/>
                    </a:moveTo>
                    <a:lnTo>
                      <a:pt x="69" y="114"/>
                    </a:lnTo>
                    <a:lnTo>
                      <a:pt x="73" y="109"/>
                    </a:lnTo>
                    <a:lnTo>
                      <a:pt x="71" y="105"/>
                    </a:lnTo>
                    <a:lnTo>
                      <a:pt x="66" y="109"/>
                    </a:lnTo>
                    <a:close/>
                    <a:moveTo>
                      <a:pt x="62" y="102"/>
                    </a:moveTo>
                    <a:lnTo>
                      <a:pt x="64" y="105"/>
                    </a:lnTo>
                    <a:lnTo>
                      <a:pt x="69" y="102"/>
                    </a:lnTo>
                    <a:lnTo>
                      <a:pt x="66" y="97"/>
                    </a:lnTo>
                    <a:lnTo>
                      <a:pt x="62" y="102"/>
                    </a:lnTo>
                    <a:close/>
                    <a:moveTo>
                      <a:pt x="57" y="93"/>
                    </a:moveTo>
                    <a:lnTo>
                      <a:pt x="59" y="97"/>
                    </a:lnTo>
                    <a:lnTo>
                      <a:pt x="64" y="93"/>
                    </a:lnTo>
                    <a:lnTo>
                      <a:pt x="62" y="90"/>
                    </a:lnTo>
                    <a:lnTo>
                      <a:pt x="57" y="93"/>
                    </a:lnTo>
                    <a:close/>
                    <a:moveTo>
                      <a:pt x="50" y="86"/>
                    </a:moveTo>
                    <a:lnTo>
                      <a:pt x="55" y="88"/>
                    </a:lnTo>
                    <a:lnTo>
                      <a:pt x="59" y="86"/>
                    </a:lnTo>
                    <a:lnTo>
                      <a:pt x="57" y="81"/>
                    </a:lnTo>
                    <a:lnTo>
                      <a:pt x="50" y="86"/>
                    </a:lnTo>
                    <a:close/>
                    <a:moveTo>
                      <a:pt x="45" y="76"/>
                    </a:moveTo>
                    <a:lnTo>
                      <a:pt x="47" y="81"/>
                    </a:lnTo>
                    <a:lnTo>
                      <a:pt x="55" y="76"/>
                    </a:lnTo>
                    <a:lnTo>
                      <a:pt x="52" y="74"/>
                    </a:lnTo>
                    <a:lnTo>
                      <a:pt x="45" y="76"/>
                    </a:lnTo>
                    <a:close/>
                    <a:moveTo>
                      <a:pt x="40" y="69"/>
                    </a:moveTo>
                    <a:lnTo>
                      <a:pt x="43" y="74"/>
                    </a:lnTo>
                    <a:lnTo>
                      <a:pt x="50" y="69"/>
                    </a:lnTo>
                    <a:lnTo>
                      <a:pt x="47" y="64"/>
                    </a:lnTo>
                    <a:lnTo>
                      <a:pt x="40" y="69"/>
                    </a:lnTo>
                    <a:close/>
                    <a:moveTo>
                      <a:pt x="36" y="62"/>
                    </a:moveTo>
                    <a:lnTo>
                      <a:pt x="38" y="64"/>
                    </a:lnTo>
                    <a:lnTo>
                      <a:pt x="45" y="62"/>
                    </a:lnTo>
                    <a:lnTo>
                      <a:pt x="43" y="57"/>
                    </a:lnTo>
                    <a:lnTo>
                      <a:pt x="36" y="62"/>
                    </a:lnTo>
                    <a:close/>
                    <a:moveTo>
                      <a:pt x="31" y="52"/>
                    </a:moveTo>
                    <a:lnTo>
                      <a:pt x="33" y="57"/>
                    </a:lnTo>
                    <a:lnTo>
                      <a:pt x="40" y="52"/>
                    </a:lnTo>
                    <a:lnTo>
                      <a:pt x="36" y="50"/>
                    </a:lnTo>
                    <a:lnTo>
                      <a:pt x="31" y="52"/>
                    </a:lnTo>
                    <a:close/>
                    <a:moveTo>
                      <a:pt x="26" y="45"/>
                    </a:moveTo>
                    <a:lnTo>
                      <a:pt x="28" y="48"/>
                    </a:lnTo>
                    <a:lnTo>
                      <a:pt x="33" y="45"/>
                    </a:lnTo>
                    <a:lnTo>
                      <a:pt x="31" y="40"/>
                    </a:lnTo>
                    <a:lnTo>
                      <a:pt x="26" y="45"/>
                    </a:lnTo>
                    <a:close/>
                    <a:moveTo>
                      <a:pt x="21" y="36"/>
                    </a:moveTo>
                    <a:lnTo>
                      <a:pt x="24" y="40"/>
                    </a:lnTo>
                    <a:lnTo>
                      <a:pt x="28" y="36"/>
                    </a:lnTo>
                    <a:lnTo>
                      <a:pt x="26" y="33"/>
                    </a:lnTo>
                    <a:lnTo>
                      <a:pt x="21" y="36"/>
                    </a:lnTo>
                    <a:close/>
                    <a:moveTo>
                      <a:pt x="14" y="29"/>
                    </a:moveTo>
                    <a:lnTo>
                      <a:pt x="19" y="33"/>
                    </a:lnTo>
                    <a:lnTo>
                      <a:pt x="24" y="29"/>
                    </a:lnTo>
                    <a:lnTo>
                      <a:pt x="21" y="24"/>
                    </a:lnTo>
                    <a:lnTo>
                      <a:pt x="14" y="29"/>
                    </a:lnTo>
                    <a:close/>
                    <a:moveTo>
                      <a:pt x="10" y="19"/>
                    </a:moveTo>
                    <a:lnTo>
                      <a:pt x="12" y="24"/>
                    </a:lnTo>
                    <a:lnTo>
                      <a:pt x="19" y="21"/>
                    </a:lnTo>
                    <a:lnTo>
                      <a:pt x="17" y="17"/>
                    </a:lnTo>
                    <a:lnTo>
                      <a:pt x="10" y="19"/>
                    </a:lnTo>
                    <a:close/>
                    <a:moveTo>
                      <a:pt x="5" y="12"/>
                    </a:moveTo>
                    <a:lnTo>
                      <a:pt x="7" y="17"/>
                    </a:lnTo>
                    <a:lnTo>
                      <a:pt x="14" y="12"/>
                    </a:lnTo>
                    <a:lnTo>
                      <a:pt x="12" y="7"/>
                    </a:lnTo>
                    <a:lnTo>
                      <a:pt x="5" y="12"/>
                    </a:lnTo>
                    <a:close/>
                    <a:moveTo>
                      <a:pt x="0" y="5"/>
                    </a:moveTo>
                    <a:lnTo>
                      <a:pt x="2" y="7"/>
                    </a:lnTo>
                    <a:lnTo>
                      <a:pt x="10" y="5"/>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3"/>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2" y="5"/>
                    </a:lnTo>
                    <a:lnTo>
                      <a:pt x="7" y="2"/>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4"/>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Lst>
                <a:ahLst/>
                <a:cxnLst>
                  <a:cxn ang="0">
                    <a:pos x="T0" y="T1"/>
                  </a:cxn>
                  <a:cxn ang="0">
                    <a:pos x="T2" y="T3"/>
                  </a:cxn>
                  <a:cxn ang="0">
                    <a:pos x="T4" y="T5"/>
                  </a:cxn>
                  <a:cxn ang="0">
                    <a:pos x="T6" y="T7"/>
                  </a:cxn>
                </a:cxnLst>
                <a:rect l="0" t="0" r="r" b="b"/>
                <a:pathLst>
                  <a:path w="7" h="5">
                    <a:moveTo>
                      <a:pt x="0" y="5"/>
                    </a:moveTo>
                    <a:lnTo>
                      <a:pt x="2" y="5"/>
                    </a:lnTo>
                    <a:lnTo>
                      <a:pt x="7" y="2"/>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95"/>
              <p:cNvSpPr>
                <a:spLocks noChangeArrowheads="1"/>
              </p:cNvSpPr>
              <p:nvPr/>
            </p:nvSpPr>
            <p:spPr bwMode="auto">
              <a:xfrm>
                <a:off x="461" y="1241"/>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6"/>
              <p:cNvSpPr>
                <a:spLocks/>
              </p:cNvSpPr>
              <p:nvPr/>
            </p:nvSpPr>
            <p:spPr bwMode="auto">
              <a:xfrm>
                <a:off x="461" y="1241"/>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7"/>
              <p:cNvSpPr>
                <a:spLocks noEditPoints="1"/>
              </p:cNvSpPr>
              <p:nvPr/>
            </p:nvSpPr>
            <p:spPr bwMode="auto">
              <a:xfrm>
                <a:off x="468" y="1241"/>
                <a:ext cx="689" cy="29"/>
              </a:xfrm>
              <a:custGeom>
                <a:avLst/>
                <a:gdLst>
                  <a:gd name="T0" fmla="*/ 673 w 689"/>
                  <a:gd name="T1" fmla="*/ 26 h 29"/>
                  <a:gd name="T2" fmla="*/ 668 w 689"/>
                  <a:gd name="T3" fmla="*/ 26 h 29"/>
                  <a:gd name="T4" fmla="*/ 661 w 689"/>
                  <a:gd name="T5" fmla="*/ 19 h 29"/>
                  <a:gd name="T6" fmla="*/ 647 w 689"/>
                  <a:gd name="T7" fmla="*/ 19 h 29"/>
                  <a:gd name="T8" fmla="*/ 635 w 689"/>
                  <a:gd name="T9" fmla="*/ 26 h 29"/>
                  <a:gd name="T10" fmla="*/ 616 w 689"/>
                  <a:gd name="T11" fmla="*/ 26 h 29"/>
                  <a:gd name="T12" fmla="*/ 611 w 689"/>
                  <a:gd name="T13" fmla="*/ 26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4 h 29"/>
                  <a:gd name="T36" fmla="*/ 476 w 689"/>
                  <a:gd name="T37" fmla="*/ 14 h 29"/>
                  <a:gd name="T38" fmla="*/ 464 w 689"/>
                  <a:gd name="T39" fmla="*/ 22 h 29"/>
                  <a:gd name="T40" fmla="*/ 445 w 689"/>
                  <a:gd name="T41" fmla="*/ 19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4 h 29"/>
                  <a:gd name="T72" fmla="*/ 270 w 689"/>
                  <a:gd name="T73" fmla="*/ 14 h 29"/>
                  <a:gd name="T74" fmla="*/ 261 w 689"/>
                  <a:gd name="T75" fmla="*/ 7 h 29"/>
                  <a:gd name="T76" fmla="*/ 246 w 689"/>
                  <a:gd name="T77" fmla="*/ 7 h 29"/>
                  <a:gd name="T78" fmla="*/ 237 w 689"/>
                  <a:gd name="T79" fmla="*/ 14 h 29"/>
                  <a:gd name="T80" fmla="*/ 218 w 689"/>
                  <a:gd name="T81" fmla="*/ 14 h 29"/>
                  <a:gd name="T82" fmla="*/ 213 w 689"/>
                  <a:gd name="T83" fmla="*/ 14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7 h 29"/>
                  <a:gd name="T112" fmla="*/ 43 w 689"/>
                  <a:gd name="T113" fmla="*/ 7 h 29"/>
                  <a:gd name="T114" fmla="*/ 33 w 689"/>
                  <a:gd name="T115" fmla="*/ 0 h 29"/>
                  <a:gd name="T116" fmla="*/ 19 w 689"/>
                  <a:gd name="T117" fmla="*/ 0 h 29"/>
                  <a:gd name="T118" fmla="*/ 9 w 689"/>
                  <a:gd name="T1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6"/>
                    </a:moveTo>
                    <a:lnTo>
                      <a:pt x="687" y="29"/>
                    </a:lnTo>
                    <a:lnTo>
                      <a:pt x="689" y="22"/>
                    </a:lnTo>
                    <a:lnTo>
                      <a:pt x="684" y="19"/>
                    </a:lnTo>
                    <a:lnTo>
                      <a:pt x="682" y="26"/>
                    </a:lnTo>
                    <a:close/>
                    <a:moveTo>
                      <a:pt x="673" y="26"/>
                    </a:moveTo>
                    <a:lnTo>
                      <a:pt x="677" y="26"/>
                    </a:lnTo>
                    <a:lnTo>
                      <a:pt x="680" y="19"/>
                    </a:lnTo>
                    <a:lnTo>
                      <a:pt x="675" y="19"/>
                    </a:lnTo>
                    <a:lnTo>
                      <a:pt x="673" y="26"/>
                    </a:lnTo>
                    <a:close/>
                    <a:moveTo>
                      <a:pt x="663" y="26"/>
                    </a:moveTo>
                    <a:lnTo>
                      <a:pt x="668" y="26"/>
                    </a:lnTo>
                    <a:lnTo>
                      <a:pt x="670" y="19"/>
                    </a:lnTo>
                    <a:lnTo>
                      <a:pt x="665" y="19"/>
                    </a:lnTo>
                    <a:lnTo>
                      <a:pt x="663" y="26"/>
                    </a:lnTo>
                    <a:close/>
                    <a:moveTo>
                      <a:pt x="654" y="26"/>
                    </a:moveTo>
                    <a:lnTo>
                      <a:pt x="658" y="26"/>
                    </a:lnTo>
                    <a:lnTo>
                      <a:pt x="661" y="19"/>
                    </a:lnTo>
                    <a:lnTo>
                      <a:pt x="656" y="19"/>
                    </a:lnTo>
                    <a:lnTo>
                      <a:pt x="654" y="26"/>
                    </a:lnTo>
                    <a:close/>
                    <a:moveTo>
                      <a:pt x="644" y="26"/>
                    </a:moveTo>
                    <a:lnTo>
                      <a:pt x="649" y="26"/>
                    </a:lnTo>
                    <a:lnTo>
                      <a:pt x="651" y="19"/>
                    </a:lnTo>
                    <a:lnTo>
                      <a:pt x="647" y="19"/>
                    </a:lnTo>
                    <a:lnTo>
                      <a:pt x="644" y="26"/>
                    </a:lnTo>
                    <a:close/>
                    <a:moveTo>
                      <a:pt x="635" y="26"/>
                    </a:moveTo>
                    <a:lnTo>
                      <a:pt x="639" y="26"/>
                    </a:lnTo>
                    <a:lnTo>
                      <a:pt x="642" y="19"/>
                    </a:lnTo>
                    <a:lnTo>
                      <a:pt x="637" y="19"/>
                    </a:lnTo>
                    <a:lnTo>
                      <a:pt x="635" y="26"/>
                    </a:lnTo>
                    <a:close/>
                    <a:moveTo>
                      <a:pt x="625" y="26"/>
                    </a:moveTo>
                    <a:lnTo>
                      <a:pt x="630" y="26"/>
                    </a:lnTo>
                    <a:lnTo>
                      <a:pt x="632" y="19"/>
                    </a:lnTo>
                    <a:lnTo>
                      <a:pt x="628" y="19"/>
                    </a:lnTo>
                    <a:lnTo>
                      <a:pt x="625" y="26"/>
                    </a:lnTo>
                    <a:close/>
                    <a:moveTo>
                      <a:pt x="616" y="26"/>
                    </a:moveTo>
                    <a:lnTo>
                      <a:pt x="620" y="26"/>
                    </a:lnTo>
                    <a:lnTo>
                      <a:pt x="623" y="19"/>
                    </a:lnTo>
                    <a:lnTo>
                      <a:pt x="618" y="19"/>
                    </a:lnTo>
                    <a:lnTo>
                      <a:pt x="616" y="26"/>
                    </a:lnTo>
                    <a:close/>
                    <a:moveTo>
                      <a:pt x="606" y="26"/>
                    </a:moveTo>
                    <a:lnTo>
                      <a:pt x="611" y="26"/>
                    </a:lnTo>
                    <a:lnTo>
                      <a:pt x="613" y="19"/>
                    </a:lnTo>
                    <a:lnTo>
                      <a:pt x="609" y="19"/>
                    </a:lnTo>
                    <a:lnTo>
                      <a:pt x="606" y="26"/>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4"/>
                    </a:lnTo>
                    <a:lnTo>
                      <a:pt x="521" y="22"/>
                    </a:lnTo>
                    <a:close/>
                    <a:moveTo>
                      <a:pt x="512" y="22"/>
                    </a:moveTo>
                    <a:lnTo>
                      <a:pt x="516" y="22"/>
                    </a:lnTo>
                    <a:lnTo>
                      <a:pt x="519" y="14"/>
                    </a:lnTo>
                    <a:lnTo>
                      <a:pt x="514" y="14"/>
                    </a:lnTo>
                    <a:lnTo>
                      <a:pt x="512" y="22"/>
                    </a:lnTo>
                    <a:close/>
                    <a:moveTo>
                      <a:pt x="502" y="22"/>
                    </a:moveTo>
                    <a:lnTo>
                      <a:pt x="507" y="22"/>
                    </a:lnTo>
                    <a:lnTo>
                      <a:pt x="509" y="14"/>
                    </a:lnTo>
                    <a:lnTo>
                      <a:pt x="504" y="14"/>
                    </a:lnTo>
                    <a:lnTo>
                      <a:pt x="502" y="22"/>
                    </a:lnTo>
                    <a:close/>
                    <a:moveTo>
                      <a:pt x="493" y="22"/>
                    </a:moveTo>
                    <a:lnTo>
                      <a:pt x="497" y="22"/>
                    </a:lnTo>
                    <a:lnTo>
                      <a:pt x="500" y="14"/>
                    </a:lnTo>
                    <a:lnTo>
                      <a:pt x="495" y="14"/>
                    </a:lnTo>
                    <a:lnTo>
                      <a:pt x="493" y="22"/>
                    </a:lnTo>
                    <a:close/>
                    <a:moveTo>
                      <a:pt x="483" y="22"/>
                    </a:moveTo>
                    <a:lnTo>
                      <a:pt x="488" y="22"/>
                    </a:lnTo>
                    <a:lnTo>
                      <a:pt x="490" y="14"/>
                    </a:lnTo>
                    <a:lnTo>
                      <a:pt x="485" y="14"/>
                    </a:lnTo>
                    <a:lnTo>
                      <a:pt x="483" y="22"/>
                    </a:lnTo>
                    <a:close/>
                    <a:moveTo>
                      <a:pt x="474" y="22"/>
                    </a:moveTo>
                    <a:lnTo>
                      <a:pt x="478" y="22"/>
                    </a:lnTo>
                    <a:lnTo>
                      <a:pt x="481" y="14"/>
                    </a:lnTo>
                    <a:lnTo>
                      <a:pt x="476" y="14"/>
                    </a:lnTo>
                    <a:lnTo>
                      <a:pt x="474" y="22"/>
                    </a:lnTo>
                    <a:close/>
                    <a:moveTo>
                      <a:pt x="464" y="22"/>
                    </a:moveTo>
                    <a:lnTo>
                      <a:pt x="469" y="22"/>
                    </a:lnTo>
                    <a:lnTo>
                      <a:pt x="471" y="14"/>
                    </a:lnTo>
                    <a:lnTo>
                      <a:pt x="467" y="14"/>
                    </a:lnTo>
                    <a:lnTo>
                      <a:pt x="464" y="22"/>
                    </a:lnTo>
                    <a:close/>
                    <a:moveTo>
                      <a:pt x="455" y="22"/>
                    </a:moveTo>
                    <a:lnTo>
                      <a:pt x="459" y="22"/>
                    </a:lnTo>
                    <a:lnTo>
                      <a:pt x="462" y="14"/>
                    </a:lnTo>
                    <a:lnTo>
                      <a:pt x="457" y="14"/>
                    </a:lnTo>
                    <a:lnTo>
                      <a:pt x="455" y="22"/>
                    </a:lnTo>
                    <a:close/>
                    <a:moveTo>
                      <a:pt x="445" y="19"/>
                    </a:moveTo>
                    <a:lnTo>
                      <a:pt x="450" y="22"/>
                    </a:lnTo>
                    <a:lnTo>
                      <a:pt x="452" y="14"/>
                    </a:lnTo>
                    <a:lnTo>
                      <a:pt x="448" y="12"/>
                    </a:lnTo>
                    <a:lnTo>
                      <a:pt x="445" y="19"/>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7"/>
                    </a:lnTo>
                    <a:lnTo>
                      <a:pt x="365" y="10"/>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4"/>
                    </a:moveTo>
                    <a:lnTo>
                      <a:pt x="289" y="17"/>
                    </a:lnTo>
                    <a:lnTo>
                      <a:pt x="289" y="10"/>
                    </a:lnTo>
                    <a:lnTo>
                      <a:pt x="284" y="7"/>
                    </a:lnTo>
                    <a:lnTo>
                      <a:pt x="284" y="14"/>
                    </a:lnTo>
                    <a:close/>
                    <a:moveTo>
                      <a:pt x="275" y="14"/>
                    </a:moveTo>
                    <a:lnTo>
                      <a:pt x="279" y="14"/>
                    </a:lnTo>
                    <a:lnTo>
                      <a:pt x="279" y="7"/>
                    </a:lnTo>
                    <a:lnTo>
                      <a:pt x="275" y="7"/>
                    </a:lnTo>
                    <a:lnTo>
                      <a:pt x="275" y="14"/>
                    </a:lnTo>
                    <a:close/>
                    <a:moveTo>
                      <a:pt x="265" y="14"/>
                    </a:moveTo>
                    <a:lnTo>
                      <a:pt x="270" y="14"/>
                    </a:lnTo>
                    <a:lnTo>
                      <a:pt x="270" y="7"/>
                    </a:lnTo>
                    <a:lnTo>
                      <a:pt x="265" y="7"/>
                    </a:lnTo>
                    <a:lnTo>
                      <a:pt x="265" y="14"/>
                    </a:lnTo>
                    <a:close/>
                    <a:moveTo>
                      <a:pt x="256" y="14"/>
                    </a:moveTo>
                    <a:lnTo>
                      <a:pt x="261" y="14"/>
                    </a:lnTo>
                    <a:lnTo>
                      <a:pt x="261" y="7"/>
                    </a:lnTo>
                    <a:lnTo>
                      <a:pt x="256" y="7"/>
                    </a:lnTo>
                    <a:lnTo>
                      <a:pt x="256" y="14"/>
                    </a:lnTo>
                    <a:close/>
                    <a:moveTo>
                      <a:pt x="246" y="14"/>
                    </a:moveTo>
                    <a:lnTo>
                      <a:pt x="251" y="14"/>
                    </a:lnTo>
                    <a:lnTo>
                      <a:pt x="251" y="7"/>
                    </a:lnTo>
                    <a:lnTo>
                      <a:pt x="246" y="7"/>
                    </a:lnTo>
                    <a:lnTo>
                      <a:pt x="246" y="14"/>
                    </a:lnTo>
                    <a:close/>
                    <a:moveTo>
                      <a:pt x="237" y="14"/>
                    </a:moveTo>
                    <a:lnTo>
                      <a:pt x="242" y="14"/>
                    </a:lnTo>
                    <a:lnTo>
                      <a:pt x="242" y="7"/>
                    </a:lnTo>
                    <a:lnTo>
                      <a:pt x="237" y="7"/>
                    </a:lnTo>
                    <a:lnTo>
                      <a:pt x="237" y="14"/>
                    </a:lnTo>
                    <a:close/>
                    <a:moveTo>
                      <a:pt x="227" y="14"/>
                    </a:moveTo>
                    <a:lnTo>
                      <a:pt x="232" y="14"/>
                    </a:lnTo>
                    <a:lnTo>
                      <a:pt x="232" y="7"/>
                    </a:lnTo>
                    <a:lnTo>
                      <a:pt x="227" y="7"/>
                    </a:lnTo>
                    <a:lnTo>
                      <a:pt x="227" y="14"/>
                    </a:lnTo>
                    <a:close/>
                    <a:moveTo>
                      <a:pt x="218" y="14"/>
                    </a:moveTo>
                    <a:lnTo>
                      <a:pt x="223" y="14"/>
                    </a:lnTo>
                    <a:lnTo>
                      <a:pt x="223" y="7"/>
                    </a:lnTo>
                    <a:lnTo>
                      <a:pt x="218" y="7"/>
                    </a:lnTo>
                    <a:lnTo>
                      <a:pt x="218" y="14"/>
                    </a:lnTo>
                    <a:close/>
                    <a:moveTo>
                      <a:pt x="208" y="14"/>
                    </a:moveTo>
                    <a:lnTo>
                      <a:pt x="213" y="14"/>
                    </a:lnTo>
                    <a:lnTo>
                      <a:pt x="213" y="7"/>
                    </a:lnTo>
                    <a:lnTo>
                      <a:pt x="208" y="7"/>
                    </a:lnTo>
                    <a:lnTo>
                      <a:pt x="208" y="14"/>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7"/>
                    </a:moveTo>
                    <a:lnTo>
                      <a:pt x="52" y="10"/>
                    </a:lnTo>
                    <a:lnTo>
                      <a:pt x="52" y="3"/>
                    </a:lnTo>
                    <a:lnTo>
                      <a:pt x="47" y="0"/>
                    </a:lnTo>
                    <a:lnTo>
                      <a:pt x="47" y="7"/>
                    </a:lnTo>
                    <a:close/>
                    <a:moveTo>
                      <a:pt x="38" y="7"/>
                    </a:moveTo>
                    <a:lnTo>
                      <a:pt x="43" y="7"/>
                    </a:lnTo>
                    <a:lnTo>
                      <a:pt x="43" y="0"/>
                    </a:lnTo>
                    <a:lnTo>
                      <a:pt x="38" y="0"/>
                    </a:lnTo>
                    <a:lnTo>
                      <a:pt x="38" y="7"/>
                    </a:lnTo>
                    <a:close/>
                    <a:moveTo>
                      <a:pt x="28" y="7"/>
                    </a:moveTo>
                    <a:lnTo>
                      <a:pt x="33" y="7"/>
                    </a:lnTo>
                    <a:lnTo>
                      <a:pt x="33" y="0"/>
                    </a:lnTo>
                    <a:lnTo>
                      <a:pt x="28" y="0"/>
                    </a:lnTo>
                    <a:lnTo>
                      <a:pt x="28" y="7"/>
                    </a:lnTo>
                    <a:close/>
                    <a:moveTo>
                      <a:pt x="19" y="7"/>
                    </a:moveTo>
                    <a:lnTo>
                      <a:pt x="24" y="7"/>
                    </a:lnTo>
                    <a:lnTo>
                      <a:pt x="24" y="0"/>
                    </a:lnTo>
                    <a:lnTo>
                      <a:pt x="19" y="0"/>
                    </a:lnTo>
                    <a:lnTo>
                      <a:pt x="19" y="7"/>
                    </a:lnTo>
                    <a:close/>
                    <a:moveTo>
                      <a:pt x="9" y="7"/>
                    </a:moveTo>
                    <a:lnTo>
                      <a:pt x="14" y="7"/>
                    </a:lnTo>
                    <a:lnTo>
                      <a:pt x="14" y="0"/>
                    </a:lnTo>
                    <a:lnTo>
                      <a:pt x="9" y="0"/>
                    </a:lnTo>
                    <a:lnTo>
                      <a:pt x="9" y="7"/>
                    </a:lnTo>
                    <a:close/>
                    <a:moveTo>
                      <a:pt x="0" y="7"/>
                    </a:moveTo>
                    <a:lnTo>
                      <a:pt x="5"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8"/>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9"/>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Rectangle 100"/>
              <p:cNvSpPr>
                <a:spLocks noChangeArrowheads="1"/>
              </p:cNvSpPr>
              <p:nvPr/>
            </p:nvSpPr>
            <p:spPr bwMode="auto">
              <a:xfrm>
                <a:off x="461" y="1362"/>
                <a:ext cx="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1"/>
              <p:cNvSpPr>
                <a:spLocks/>
              </p:cNvSpPr>
              <p:nvPr/>
            </p:nvSpPr>
            <p:spPr bwMode="auto">
              <a:xfrm>
                <a:off x="461" y="1362"/>
                <a:ext cx="2" cy="8"/>
              </a:xfrm>
              <a:custGeom>
                <a:avLst/>
                <a:gdLst>
                  <a:gd name="T0" fmla="*/ 0 w 2"/>
                  <a:gd name="T1" fmla="*/ 8 h 8"/>
                  <a:gd name="T2" fmla="*/ 2 w 2"/>
                  <a:gd name="T3" fmla="*/ 8 h 8"/>
                  <a:gd name="T4" fmla="*/ 2 w 2"/>
                  <a:gd name="T5" fmla="*/ 0 h 8"/>
                  <a:gd name="T6" fmla="*/ 0 w 2"/>
                  <a:gd name="T7" fmla="*/ 0 h 8"/>
                </a:gdLst>
                <a:ahLst/>
                <a:cxnLst>
                  <a:cxn ang="0">
                    <a:pos x="T0" y="T1"/>
                  </a:cxn>
                  <a:cxn ang="0">
                    <a:pos x="T2" y="T3"/>
                  </a:cxn>
                  <a:cxn ang="0">
                    <a:pos x="T4" y="T5"/>
                  </a:cxn>
                  <a:cxn ang="0">
                    <a:pos x="T6" y="T7"/>
                  </a:cxn>
                </a:cxnLst>
                <a:rect l="0" t="0" r="r" b="b"/>
                <a:pathLst>
                  <a:path w="2" h="8">
                    <a:moveTo>
                      <a:pt x="0" y="8"/>
                    </a:moveTo>
                    <a:lnTo>
                      <a:pt x="2" y="8"/>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2"/>
              <p:cNvSpPr>
                <a:spLocks noEditPoints="1"/>
              </p:cNvSpPr>
              <p:nvPr/>
            </p:nvSpPr>
            <p:spPr bwMode="auto">
              <a:xfrm>
                <a:off x="468" y="1362"/>
                <a:ext cx="689" cy="29"/>
              </a:xfrm>
              <a:custGeom>
                <a:avLst/>
                <a:gdLst>
                  <a:gd name="T0" fmla="*/ 673 w 689"/>
                  <a:gd name="T1" fmla="*/ 27 h 29"/>
                  <a:gd name="T2" fmla="*/ 668 w 689"/>
                  <a:gd name="T3" fmla="*/ 27 h 29"/>
                  <a:gd name="T4" fmla="*/ 661 w 689"/>
                  <a:gd name="T5" fmla="*/ 19 h 29"/>
                  <a:gd name="T6" fmla="*/ 647 w 689"/>
                  <a:gd name="T7" fmla="*/ 19 h 29"/>
                  <a:gd name="T8" fmla="*/ 635 w 689"/>
                  <a:gd name="T9" fmla="*/ 27 h 29"/>
                  <a:gd name="T10" fmla="*/ 616 w 689"/>
                  <a:gd name="T11" fmla="*/ 27 h 29"/>
                  <a:gd name="T12" fmla="*/ 611 w 689"/>
                  <a:gd name="T13" fmla="*/ 27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5 h 29"/>
                  <a:gd name="T36" fmla="*/ 476 w 689"/>
                  <a:gd name="T37" fmla="*/ 15 h 29"/>
                  <a:gd name="T38" fmla="*/ 464 w 689"/>
                  <a:gd name="T39" fmla="*/ 22 h 29"/>
                  <a:gd name="T40" fmla="*/ 445 w 689"/>
                  <a:gd name="T41" fmla="*/ 22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5 h 29"/>
                  <a:gd name="T72" fmla="*/ 270 w 689"/>
                  <a:gd name="T73" fmla="*/ 15 h 29"/>
                  <a:gd name="T74" fmla="*/ 261 w 689"/>
                  <a:gd name="T75" fmla="*/ 8 h 29"/>
                  <a:gd name="T76" fmla="*/ 246 w 689"/>
                  <a:gd name="T77" fmla="*/ 8 h 29"/>
                  <a:gd name="T78" fmla="*/ 237 w 689"/>
                  <a:gd name="T79" fmla="*/ 15 h 29"/>
                  <a:gd name="T80" fmla="*/ 218 w 689"/>
                  <a:gd name="T81" fmla="*/ 15 h 29"/>
                  <a:gd name="T82" fmla="*/ 213 w 689"/>
                  <a:gd name="T83" fmla="*/ 15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10 h 29"/>
                  <a:gd name="T112" fmla="*/ 43 w 689"/>
                  <a:gd name="T113" fmla="*/ 8 h 29"/>
                  <a:gd name="T114" fmla="*/ 33 w 689"/>
                  <a:gd name="T115" fmla="*/ 0 h 29"/>
                  <a:gd name="T116" fmla="*/ 19 w 689"/>
                  <a:gd name="T117" fmla="*/ 0 h 29"/>
                  <a:gd name="T118" fmla="*/ 9 w 689"/>
                  <a:gd name="T1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7"/>
                    </a:moveTo>
                    <a:lnTo>
                      <a:pt x="687" y="29"/>
                    </a:lnTo>
                    <a:lnTo>
                      <a:pt x="689" y="22"/>
                    </a:lnTo>
                    <a:lnTo>
                      <a:pt x="684" y="19"/>
                    </a:lnTo>
                    <a:lnTo>
                      <a:pt x="682" y="27"/>
                    </a:lnTo>
                    <a:close/>
                    <a:moveTo>
                      <a:pt x="673" y="27"/>
                    </a:moveTo>
                    <a:lnTo>
                      <a:pt x="677" y="27"/>
                    </a:lnTo>
                    <a:lnTo>
                      <a:pt x="680" y="19"/>
                    </a:lnTo>
                    <a:lnTo>
                      <a:pt x="675" y="19"/>
                    </a:lnTo>
                    <a:lnTo>
                      <a:pt x="673" y="27"/>
                    </a:lnTo>
                    <a:close/>
                    <a:moveTo>
                      <a:pt x="663" y="27"/>
                    </a:moveTo>
                    <a:lnTo>
                      <a:pt x="668" y="27"/>
                    </a:lnTo>
                    <a:lnTo>
                      <a:pt x="670" y="19"/>
                    </a:lnTo>
                    <a:lnTo>
                      <a:pt x="665" y="19"/>
                    </a:lnTo>
                    <a:lnTo>
                      <a:pt x="663" y="27"/>
                    </a:lnTo>
                    <a:close/>
                    <a:moveTo>
                      <a:pt x="654" y="27"/>
                    </a:moveTo>
                    <a:lnTo>
                      <a:pt x="658" y="27"/>
                    </a:lnTo>
                    <a:lnTo>
                      <a:pt x="661" y="19"/>
                    </a:lnTo>
                    <a:lnTo>
                      <a:pt x="656" y="19"/>
                    </a:lnTo>
                    <a:lnTo>
                      <a:pt x="654" y="27"/>
                    </a:lnTo>
                    <a:close/>
                    <a:moveTo>
                      <a:pt x="644" y="27"/>
                    </a:moveTo>
                    <a:lnTo>
                      <a:pt x="649" y="27"/>
                    </a:lnTo>
                    <a:lnTo>
                      <a:pt x="651" y="19"/>
                    </a:lnTo>
                    <a:lnTo>
                      <a:pt x="647" y="19"/>
                    </a:lnTo>
                    <a:lnTo>
                      <a:pt x="644" y="27"/>
                    </a:lnTo>
                    <a:close/>
                    <a:moveTo>
                      <a:pt x="635" y="27"/>
                    </a:moveTo>
                    <a:lnTo>
                      <a:pt x="639" y="27"/>
                    </a:lnTo>
                    <a:lnTo>
                      <a:pt x="642" y="19"/>
                    </a:lnTo>
                    <a:lnTo>
                      <a:pt x="637" y="19"/>
                    </a:lnTo>
                    <a:lnTo>
                      <a:pt x="635" y="27"/>
                    </a:lnTo>
                    <a:close/>
                    <a:moveTo>
                      <a:pt x="625" y="27"/>
                    </a:moveTo>
                    <a:lnTo>
                      <a:pt x="630" y="27"/>
                    </a:lnTo>
                    <a:lnTo>
                      <a:pt x="632" y="19"/>
                    </a:lnTo>
                    <a:lnTo>
                      <a:pt x="628" y="19"/>
                    </a:lnTo>
                    <a:lnTo>
                      <a:pt x="625" y="27"/>
                    </a:lnTo>
                    <a:close/>
                    <a:moveTo>
                      <a:pt x="616" y="27"/>
                    </a:moveTo>
                    <a:lnTo>
                      <a:pt x="620" y="27"/>
                    </a:lnTo>
                    <a:lnTo>
                      <a:pt x="623" y="19"/>
                    </a:lnTo>
                    <a:lnTo>
                      <a:pt x="618" y="19"/>
                    </a:lnTo>
                    <a:lnTo>
                      <a:pt x="616" y="27"/>
                    </a:lnTo>
                    <a:close/>
                    <a:moveTo>
                      <a:pt x="606" y="27"/>
                    </a:moveTo>
                    <a:lnTo>
                      <a:pt x="611" y="27"/>
                    </a:lnTo>
                    <a:lnTo>
                      <a:pt x="613" y="19"/>
                    </a:lnTo>
                    <a:lnTo>
                      <a:pt x="609" y="19"/>
                    </a:lnTo>
                    <a:lnTo>
                      <a:pt x="606" y="27"/>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5"/>
                    </a:lnTo>
                    <a:lnTo>
                      <a:pt x="521" y="22"/>
                    </a:lnTo>
                    <a:close/>
                    <a:moveTo>
                      <a:pt x="512" y="22"/>
                    </a:moveTo>
                    <a:lnTo>
                      <a:pt x="516" y="22"/>
                    </a:lnTo>
                    <a:lnTo>
                      <a:pt x="519" y="15"/>
                    </a:lnTo>
                    <a:lnTo>
                      <a:pt x="514" y="15"/>
                    </a:lnTo>
                    <a:lnTo>
                      <a:pt x="512" y="22"/>
                    </a:lnTo>
                    <a:close/>
                    <a:moveTo>
                      <a:pt x="502" y="22"/>
                    </a:moveTo>
                    <a:lnTo>
                      <a:pt x="507" y="22"/>
                    </a:lnTo>
                    <a:lnTo>
                      <a:pt x="509" y="15"/>
                    </a:lnTo>
                    <a:lnTo>
                      <a:pt x="504" y="15"/>
                    </a:lnTo>
                    <a:lnTo>
                      <a:pt x="502" y="22"/>
                    </a:lnTo>
                    <a:close/>
                    <a:moveTo>
                      <a:pt x="493" y="22"/>
                    </a:moveTo>
                    <a:lnTo>
                      <a:pt x="497" y="22"/>
                    </a:lnTo>
                    <a:lnTo>
                      <a:pt x="500" y="15"/>
                    </a:lnTo>
                    <a:lnTo>
                      <a:pt x="495" y="15"/>
                    </a:lnTo>
                    <a:lnTo>
                      <a:pt x="493" y="22"/>
                    </a:lnTo>
                    <a:close/>
                    <a:moveTo>
                      <a:pt x="483" y="22"/>
                    </a:moveTo>
                    <a:lnTo>
                      <a:pt x="488" y="22"/>
                    </a:lnTo>
                    <a:lnTo>
                      <a:pt x="490" y="15"/>
                    </a:lnTo>
                    <a:lnTo>
                      <a:pt x="485" y="15"/>
                    </a:lnTo>
                    <a:lnTo>
                      <a:pt x="483" y="22"/>
                    </a:lnTo>
                    <a:close/>
                    <a:moveTo>
                      <a:pt x="474" y="22"/>
                    </a:moveTo>
                    <a:lnTo>
                      <a:pt x="478" y="22"/>
                    </a:lnTo>
                    <a:lnTo>
                      <a:pt x="481" y="15"/>
                    </a:lnTo>
                    <a:lnTo>
                      <a:pt x="476" y="15"/>
                    </a:lnTo>
                    <a:lnTo>
                      <a:pt x="474" y="22"/>
                    </a:lnTo>
                    <a:close/>
                    <a:moveTo>
                      <a:pt x="464" y="22"/>
                    </a:moveTo>
                    <a:lnTo>
                      <a:pt x="469" y="22"/>
                    </a:lnTo>
                    <a:lnTo>
                      <a:pt x="471" y="15"/>
                    </a:lnTo>
                    <a:lnTo>
                      <a:pt x="467" y="15"/>
                    </a:lnTo>
                    <a:lnTo>
                      <a:pt x="464" y="22"/>
                    </a:lnTo>
                    <a:close/>
                    <a:moveTo>
                      <a:pt x="455" y="22"/>
                    </a:moveTo>
                    <a:lnTo>
                      <a:pt x="459" y="22"/>
                    </a:lnTo>
                    <a:lnTo>
                      <a:pt x="462" y="15"/>
                    </a:lnTo>
                    <a:lnTo>
                      <a:pt x="457" y="15"/>
                    </a:lnTo>
                    <a:lnTo>
                      <a:pt x="455" y="22"/>
                    </a:lnTo>
                    <a:close/>
                    <a:moveTo>
                      <a:pt x="445" y="22"/>
                    </a:moveTo>
                    <a:lnTo>
                      <a:pt x="450" y="22"/>
                    </a:lnTo>
                    <a:lnTo>
                      <a:pt x="452" y="15"/>
                    </a:lnTo>
                    <a:lnTo>
                      <a:pt x="448" y="15"/>
                    </a:lnTo>
                    <a:lnTo>
                      <a:pt x="445" y="22"/>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9"/>
                    </a:lnTo>
                    <a:lnTo>
                      <a:pt x="365" y="12"/>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5"/>
                    </a:moveTo>
                    <a:lnTo>
                      <a:pt x="289" y="17"/>
                    </a:lnTo>
                    <a:lnTo>
                      <a:pt x="289" y="10"/>
                    </a:lnTo>
                    <a:lnTo>
                      <a:pt x="284" y="8"/>
                    </a:lnTo>
                    <a:lnTo>
                      <a:pt x="284" y="15"/>
                    </a:lnTo>
                    <a:close/>
                    <a:moveTo>
                      <a:pt x="275" y="15"/>
                    </a:moveTo>
                    <a:lnTo>
                      <a:pt x="279" y="15"/>
                    </a:lnTo>
                    <a:lnTo>
                      <a:pt x="279" y="8"/>
                    </a:lnTo>
                    <a:lnTo>
                      <a:pt x="275" y="8"/>
                    </a:lnTo>
                    <a:lnTo>
                      <a:pt x="275" y="15"/>
                    </a:lnTo>
                    <a:close/>
                    <a:moveTo>
                      <a:pt x="265" y="15"/>
                    </a:moveTo>
                    <a:lnTo>
                      <a:pt x="270" y="15"/>
                    </a:lnTo>
                    <a:lnTo>
                      <a:pt x="270" y="8"/>
                    </a:lnTo>
                    <a:lnTo>
                      <a:pt x="265" y="8"/>
                    </a:lnTo>
                    <a:lnTo>
                      <a:pt x="265" y="15"/>
                    </a:lnTo>
                    <a:close/>
                    <a:moveTo>
                      <a:pt x="256" y="15"/>
                    </a:moveTo>
                    <a:lnTo>
                      <a:pt x="261" y="15"/>
                    </a:lnTo>
                    <a:lnTo>
                      <a:pt x="261" y="8"/>
                    </a:lnTo>
                    <a:lnTo>
                      <a:pt x="256" y="8"/>
                    </a:lnTo>
                    <a:lnTo>
                      <a:pt x="256" y="15"/>
                    </a:lnTo>
                    <a:close/>
                    <a:moveTo>
                      <a:pt x="246" y="15"/>
                    </a:moveTo>
                    <a:lnTo>
                      <a:pt x="251" y="15"/>
                    </a:lnTo>
                    <a:lnTo>
                      <a:pt x="251" y="8"/>
                    </a:lnTo>
                    <a:lnTo>
                      <a:pt x="246" y="8"/>
                    </a:lnTo>
                    <a:lnTo>
                      <a:pt x="246" y="15"/>
                    </a:lnTo>
                    <a:close/>
                    <a:moveTo>
                      <a:pt x="237" y="15"/>
                    </a:moveTo>
                    <a:lnTo>
                      <a:pt x="242" y="15"/>
                    </a:lnTo>
                    <a:lnTo>
                      <a:pt x="242" y="8"/>
                    </a:lnTo>
                    <a:lnTo>
                      <a:pt x="237" y="8"/>
                    </a:lnTo>
                    <a:lnTo>
                      <a:pt x="237" y="15"/>
                    </a:lnTo>
                    <a:close/>
                    <a:moveTo>
                      <a:pt x="227" y="15"/>
                    </a:moveTo>
                    <a:lnTo>
                      <a:pt x="232" y="15"/>
                    </a:lnTo>
                    <a:lnTo>
                      <a:pt x="232" y="8"/>
                    </a:lnTo>
                    <a:lnTo>
                      <a:pt x="227" y="8"/>
                    </a:lnTo>
                    <a:lnTo>
                      <a:pt x="227" y="15"/>
                    </a:lnTo>
                    <a:close/>
                    <a:moveTo>
                      <a:pt x="218" y="15"/>
                    </a:moveTo>
                    <a:lnTo>
                      <a:pt x="223" y="15"/>
                    </a:lnTo>
                    <a:lnTo>
                      <a:pt x="223" y="8"/>
                    </a:lnTo>
                    <a:lnTo>
                      <a:pt x="218" y="8"/>
                    </a:lnTo>
                    <a:lnTo>
                      <a:pt x="218" y="15"/>
                    </a:lnTo>
                    <a:close/>
                    <a:moveTo>
                      <a:pt x="208" y="15"/>
                    </a:moveTo>
                    <a:lnTo>
                      <a:pt x="213" y="15"/>
                    </a:lnTo>
                    <a:lnTo>
                      <a:pt x="213" y="8"/>
                    </a:lnTo>
                    <a:lnTo>
                      <a:pt x="208" y="8"/>
                    </a:lnTo>
                    <a:lnTo>
                      <a:pt x="208" y="15"/>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10"/>
                    </a:moveTo>
                    <a:lnTo>
                      <a:pt x="52" y="10"/>
                    </a:lnTo>
                    <a:lnTo>
                      <a:pt x="52" y="3"/>
                    </a:lnTo>
                    <a:lnTo>
                      <a:pt x="47" y="3"/>
                    </a:lnTo>
                    <a:lnTo>
                      <a:pt x="47" y="10"/>
                    </a:lnTo>
                    <a:close/>
                    <a:moveTo>
                      <a:pt x="38" y="8"/>
                    </a:moveTo>
                    <a:lnTo>
                      <a:pt x="43" y="8"/>
                    </a:lnTo>
                    <a:lnTo>
                      <a:pt x="43" y="0"/>
                    </a:lnTo>
                    <a:lnTo>
                      <a:pt x="38" y="0"/>
                    </a:lnTo>
                    <a:lnTo>
                      <a:pt x="38" y="8"/>
                    </a:lnTo>
                    <a:close/>
                    <a:moveTo>
                      <a:pt x="28" y="8"/>
                    </a:moveTo>
                    <a:lnTo>
                      <a:pt x="33" y="8"/>
                    </a:lnTo>
                    <a:lnTo>
                      <a:pt x="33" y="0"/>
                    </a:lnTo>
                    <a:lnTo>
                      <a:pt x="28" y="0"/>
                    </a:lnTo>
                    <a:lnTo>
                      <a:pt x="28" y="8"/>
                    </a:lnTo>
                    <a:close/>
                    <a:moveTo>
                      <a:pt x="19" y="8"/>
                    </a:moveTo>
                    <a:lnTo>
                      <a:pt x="24" y="8"/>
                    </a:lnTo>
                    <a:lnTo>
                      <a:pt x="24" y="0"/>
                    </a:lnTo>
                    <a:lnTo>
                      <a:pt x="19" y="0"/>
                    </a:lnTo>
                    <a:lnTo>
                      <a:pt x="19" y="8"/>
                    </a:lnTo>
                    <a:close/>
                    <a:moveTo>
                      <a:pt x="9" y="8"/>
                    </a:moveTo>
                    <a:lnTo>
                      <a:pt x="14" y="8"/>
                    </a:lnTo>
                    <a:lnTo>
                      <a:pt x="14" y="0"/>
                    </a:lnTo>
                    <a:lnTo>
                      <a:pt x="9" y="0"/>
                    </a:lnTo>
                    <a:lnTo>
                      <a:pt x="9" y="8"/>
                    </a:lnTo>
                    <a:close/>
                    <a:moveTo>
                      <a:pt x="0" y="8"/>
                    </a:moveTo>
                    <a:lnTo>
                      <a:pt x="5" y="8"/>
                    </a:lnTo>
                    <a:lnTo>
                      <a:pt x="5" y="0"/>
                    </a:lnTo>
                    <a:lnTo>
                      <a:pt x="0"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3"/>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4"/>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5"/>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06"/>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7"/>
              <p:cNvSpPr>
                <a:spLocks noEditPoints="1"/>
              </p:cNvSpPr>
              <p:nvPr/>
            </p:nvSpPr>
            <p:spPr bwMode="auto">
              <a:xfrm>
                <a:off x="729" y="1108"/>
                <a:ext cx="454" cy="128"/>
              </a:xfrm>
              <a:custGeom>
                <a:avLst/>
                <a:gdLst>
                  <a:gd name="T0" fmla="*/ 449 w 454"/>
                  <a:gd name="T1" fmla="*/ 119 h 128"/>
                  <a:gd name="T2" fmla="*/ 445 w 454"/>
                  <a:gd name="T3" fmla="*/ 119 h 128"/>
                  <a:gd name="T4" fmla="*/ 433 w 454"/>
                  <a:gd name="T5" fmla="*/ 121 h 128"/>
                  <a:gd name="T6" fmla="*/ 421 w 454"/>
                  <a:gd name="T7" fmla="*/ 119 h 128"/>
                  <a:gd name="T8" fmla="*/ 421 w 454"/>
                  <a:gd name="T9" fmla="*/ 119 h 128"/>
                  <a:gd name="T10" fmla="*/ 412 w 454"/>
                  <a:gd name="T11" fmla="*/ 109 h 128"/>
                  <a:gd name="T12" fmla="*/ 409 w 454"/>
                  <a:gd name="T13" fmla="*/ 107 h 128"/>
                  <a:gd name="T14" fmla="*/ 397 w 454"/>
                  <a:gd name="T15" fmla="*/ 112 h 128"/>
                  <a:gd name="T16" fmla="*/ 383 w 454"/>
                  <a:gd name="T17" fmla="*/ 109 h 128"/>
                  <a:gd name="T18" fmla="*/ 383 w 454"/>
                  <a:gd name="T19" fmla="*/ 109 h 128"/>
                  <a:gd name="T20" fmla="*/ 376 w 454"/>
                  <a:gd name="T21" fmla="*/ 100 h 128"/>
                  <a:gd name="T22" fmla="*/ 371 w 454"/>
                  <a:gd name="T23" fmla="*/ 98 h 128"/>
                  <a:gd name="T24" fmla="*/ 359 w 454"/>
                  <a:gd name="T25" fmla="*/ 102 h 128"/>
                  <a:gd name="T26" fmla="*/ 348 w 454"/>
                  <a:gd name="T27" fmla="*/ 100 h 128"/>
                  <a:gd name="T28" fmla="*/ 348 w 454"/>
                  <a:gd name="T29" fmla="*/ 100 h 128"/>
                  <a:gd name="T30" fmla="*/ 341 w 454"/>
                  <a:gd name="T31" fmla="*/ 90 h 128"/>
                  <a:gd name="T32" fmla="*/ 336 w 454"/>
                  <a:gd name="T33" fmla="*/ 88 h 128"/>
                  <a:gd name="T34" fmla="*/ 324 w 454"/>
                  <a:gd name="T35" fmla="*/ 93 h 128"/>
                  <a:gd name="T36" fmla="*/ 310 w 454"/>
                  <a:gd name="T37" fmla="*/ 90 h 128"/>
                  <a:gd name="T38" fmla="*/ 310 w 454"/>
                  <a:gd name="T39" fmla="*/ 90 h 128"/>
                  <a:gd name="T40" fmla="*/ 303 w 454"/>
                  <a:gd name="T41" fmla="*/ 81 h 128"/>
                  <a:gd name="T42" fmla="*/ 298 w 454"/>
                  <a:gd name="T43" fmla="*/ 79 h 128"/>
                  <a:gd name="T44" fmla="*/ 288 w 454"/>
                  <a:gd name="T45" fmla="*/ 83 h 128"/>
                  <a:gd name="T46" fmla="*/ 274 w 454"/>
                  <a:gd name="T47" fmla="*/ 81 h 128"/>
                  <a:gd name="T48" fmla="*/ 274 w 454"/>
                  <a:gd name="T49" fmla="*/ 81 h 128"/>
                  <a:gd name="T50" fmla="*/ 267 w 454"/>
                  <a:gd name="T51" fmla="*/ 71 h 128"/>
                  <a:gd name="T52" fmla="*/ 262 w 454"/>
                  <a:gd name="T53" fmla="*/ 69 h 128"/>
                  <a:gd name="T54" fmla="*/ 251 w 454"/>
                  <a:gd name="T55" fmla="*/ 74 h 128"/>
                  <a:gd name="T56" fmla="*/ 236 w 454"/>
                  <a:gd name="T57" fmla="*/ 69 h 128"/>
                  <a:gd name="T58" fmla="*/ 236 w 454"/>
                  <a:gd name="T59" fmla="*/ 69 h 128"/>
                  <a:gd name="T60" fmla="*/ 229 w 454"/>
                  <a:gd name="T61" fmla="*/ 62 h 128"/>
                  <a:gd name="T62" fmla="*/ 224 w 454"/>
                  <a:gd name="T63" fmla="*/ 59 h 128"/>
                  <a:gd name="T64" fmla="*/ 215 w 454"/>
                  <a:gd name="T65" fmla="*/ 64 h 128"/>
                  <a:gd name="T66" fmla="*/ 201 w 454"/>
                  <a:gd name="T67" fmla="*/ 59 h 128"/>
                  <a:gd name="T68" fmla="*/ 201 w 454"/>
                  <a:gd name="T69" fmla="*/ 59 h 128"/>
                  <a:gd name="T70" fmla="*/ 194 w 454"/>
                  <a:gd name="T71" fmla="*/ 50 h 128"/>
                  <a:gd name="T72" fmla="*/ 189 w 454"/>
                  <a:gd name="T73" fmla="*/ 50 h 128"/>
                  <a:gd name="T74" fmla="*/ 177 w 454"/>
                  <a:gd name="T75" fmla="*/ 55 h 128"/>
                  <a:gd name="T76" fmla="*/ 165 w 454"/>
                  <a:gd name="T77" fmla="*/ 50 h 128"/>
                  <a:gd name="T78" fmla="*/ 165 w 454"/>
                  <a:gd name="T79" fmla="*/ 50 h 128"/>
                  <a:gd name="T80" fmla="*/ 156 w 454"/>
                  <a:gd name="T81" fmla="*/ 40 h 128"/>
                  <a:gd name="T82" fmla="*/ 153 w 454"/>
                  <a:gd name="T83" fmla="*/ 40 h 128"/>
                  <a:gd name="T84" fmla="*/ 142 w 454"/>
                  <a:gd name="T85" fmla="*/ 45 h 128"/>
                  <a:gd name="T86" fmla="*/ 127 w 454"/>
                  <a:gd name="T87" fmla="*/ 40 h 128"/>
                  <a:gd name="T88" fmla="*/ 127 w 454"/>
                  <a:gd name="T89" fmla="*/ 40 h 128"/>
                  <a:gd name="T90" fmla="*/ 120 w 454"/>
                  <a:gd name="T91" fmla="*/ 31 h 128"/>
                  <a:gd name="T92" fmla="*/ 116 w 454"/>
                  <a:gd name="T93" fmla="*/ 31 h 128"/>
                  <a:gd name="T94" fmla="*/ 104 w 454"/>
                  <a:gd name="T95" fmla="*/ 36 h 128"/>
                  <a:gd name="T96" fmla="*/ 92 w 454"/>
                  <a:gd name="T97" fmla="*/ 31 h 128"/>
                  <a:gd name="T98" fmla="*/ 92 w 454"/>
                  <a:gd name="T99" fmla="*/ 31 h 128"/>
                  <a:gd name="T100" fmla="*/ 85 w 454"/>
                  <a:gd name="T101" fmla="*/ 21 h 128"/>
                  <a:gd name="T102" fmla="*/ 80 w 454"/>
                  <a:gd name="T103" fmla="*/ 21 h 128"/>
                  <a:gd name="T104" fmla="*/ 68 w 454"/>
                  <a:gd name="T105" fmla="*/ 24 h 128"/>
                  <a:gd name="T106" fmla="*/ 54 w 454"/>
                  <a:gd name="T107" fmla="*/ 21 h 128"/>
                  <a:gd name="T108" fmla="*/ 54 w 454"/>
                  <a:gd name="T109" fmla="*/ 21 h 128"/>
                  <a:gd name="T110" fmla="*/ 47 w 454"/>
                  <a:gd name="T111" fmla="*/ 12 h 128"/>
                  <a:gd name="T112" fmla="*/ 42 w 454"/>
                  <a:gd name="T113" fmla="*/ 10 h 128"/>
                  <a:gd name="T114" fmla="*/ 33 w 454"/>
                  <a:gd name="T115" fmla="*/ 14 h 128"/>
                  <a:gd name="T116" fmla="*/ 18 w 454"/>
                  <a:gd name="T117" fmla="*/ 12 h 128"/>
                  <a:gd name="T118" fmla="*/ 18 w 454"/>
                  <a:gd name="T119" fmla="*/ 12 h 128"/>
                  <a:gd name="T120" fmla="*/ 11 w 454"/>
                  <a:gd name="T121" fmla="*/ 2 h 128"/>
                  <a:gd name="T122" fmla="*/ 7 w 454"/>
                  <a:gd name="T1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4" h="128">
                    <a:moveTo>
                      <a:pt x="447" y="126"/>
                    </a:moveTo>
                    <a:lnTo>
                      <a:pt x="452" y="128"/>
                    </a:lnTo>
                    <a:lnTo>
                      <a:pt x="454" y="121"/>
                    </a:lnTo>
                    <a:lnTo>
                      <a:pt x="449" y="119"/>
                    </a:lnTo>
                    <a:lnTo>
                      <a:pt x="447" y="126"/>
                    </a:lnTo>
                    <a:close/>
                    <a:moveTo>
                      <a:pt x="438" y="124"/>
                    </a:moveTo>
                    <a:lnTo>
                      <a:pt x="442" y="124"/>
                    </a:lnTo>
                    <a:lnTo>
                      <a:pt x="445" y="119"/>
                    </a:lnTo>
                    <a:lnTo>
                      <a:pt x="440" y="117"/>
                    </a:lnTo>
                    <a:lnTo>
                      <a:pt x="438" y="124"/>
                    </a:lnTo>
                    <a:close/>
                    <a:moveTo>
                      <a:pt x="428" y="121"/>
                    </a:moveTo>
                    <a:lnTo>
                      <a:pt x="433" y="121"/>
                    </a:lnTo>
                    <a:lnTo>
                      <a:pt x="435" y="117"/>
                    </a:lnTo>
                    <a:lnTo>
                      <a:pt x="431" y="114"/>
                    </a:lnTo>
                    <a:lnTo>
                      <a:pt x="428" y="121"/>
                    </a:lnTo>
                    <a:close/>
                    <a:moveTo>
                      <a:pt x="421" y="119"/>
                    </a:moveTo>
                    <a:lnTo>
                      <a:pt x="423" y="119"/>
                    </a:lnTo>
                    <a:lnTo>
                      <a:pt x="426" y="114"/>
                    </a:lnTo>
                    <a:lnTo>
                      <a:pt x="421" y="112"/>
                    </a:lnTo>
                    <a:lnTo>
                      <a:pt x="421" y="119"/>
                    </a:lnTo>
                    <a:close/>
                    <a:moveTo>
                      <a:pt x="412" y="117"/>
                    </a:moveTo>
                    <a:lnTo>
                      <a:pt x="416" y="117"/>
                    </a:lnTo>
                    <a:lnTo>
                      <a:pt x="416" y="112"/>
                    </a:lnTo>
                    <a:lnTo>
                      <a:pt x="412" y="109"/>
                    </a:lnTo>
                    <a:lnTo>
                      <a:pt x="412" y="117"/>
                    </a:lnTo>
                    <a:close/>
                    <a:moveTo>
                      <a:pt x="402" y="114"/>
                    </a:moveTo>
                    <a:lnTo>
                      <a:pt x="407" y="114"/>
                    </a:lnTo>
                    <a:lnTo>
                      <a:pt x="409" y="107"/>
                    </a:lnTo>
                    <a:lnTo>
                      <a:pt x="404" y="107"/>
                    </a:lnTo>
                    <a:lnTo>
                      <a:pt x="402" y="114"/>
                    </a:lnTo>
                    <a:close/>
                    <a:moveTo>
                      <a:pt x="393" y="112"/>
                    </a:moveTo>
                    <a:lnTo>
                      <a:pt x="397" y="112"/>
                    </a:lnTo>
                    <a:lnTo>
                      <a:pt x="400" y="105"/>
                    </a:lnTo>
                    <a:lnTo>
                      <a:pt x="395" y="105"/>
                    </a:lnTo>
                    <a:lnTo>
                      <a:pt x="393" y="112"/>
                    </a:lnTo>
                    <a:close/>
                    <a:moveTo>
                      <a:pt x="383" y="109"/>
                    </a:moveTo>
                    <a:lnTo>
                      <a:pt x="388" y="109"/>
                    </a:lnTo>
                    <a:lnTo>
                      <a:pt x="390" y="102"/>
                    </a:lnTo>
                    <a:lnTo>
                      <a:pt x="386" y="102"/>
                    </a:lnTo>
                    <a:lnTo>
                      <a:pt x="383" y="109"/>
                    </a:lnTo>
                    <a:close/>
                    <a:moveTo>
                      <a:pt x="374" y="107"/>
                    </a:moveTo>
                    <a:lnTo>
                      <a:pt x="378" y="107"/>
                    </a:lnTo>
                    <a:lnTo>
                      <a:pt x="381" y="100"/>
                    </a:lnTo>
                    <a:lnTo>
                      <a:pt x="376" y="100"/>
                    </a:lnTo>
                    <a:lnTo>
                      <a:pt x="374" y="107"/>
                    </a:lnTo>
                    <a:close/>
                    <a:moveTo>
                      <a:pt x="364" y="105"/>
                    </a:moveTo>
                    <a:lnTo>
                      <a:pt x="369" y="105"/>
                    </a:lnTo>
                    <a:lnTo>
                      <a:pt x="371" y="98"/>
                    </a:lnTo>
                    <a:lnTo>
                      <a:pt x="367" y="98"/>
                    </a:lnTo>
                    <a:lnTo>
                      <a:pt x="364" y="105"/>
                    </a:lnTo>
                    <a:close/>
                    <a:moveTo>
                      <a:pt x="357" y="102"/>
                    </a:moveTo>
                    <a:lnTo>
                      <a:pt x="359" y="102"/>
                    </a:lnTo>
                    <a:lnTo>
                      <a:pt x="362" y="95"/>
                    </a:lnTo>
                    <a:lnTo>
                      <a:pt x="357" y="95"/>
                    </a:lnTo>
                    <a:lnTo>
                      <a:pt x="357" y="102"/>
                    </a:lnTo>
                    <a:close/>
                    <a:moveTo>
                      <a:pt x="348" y="100"/>
                    </a:moveTo>
                    <a:lnTo>
                      <a:pt x="352" y="100"/>
                    </a:lnTo>
                    <a:lnTo>
                      <a:pt x="352" y="93"/>
                    </a:lnTo>
                    <a:lnTo>
                      <a:pt x="348" y="93"/>
                    </a:lnTo>
                    <a:lnTo>
                      <a:pt x="348" y="100"/>
                    </a:lnTo>
                    <a:close/>
                    <a:moveTo>
                      <a:pt x="338" y="98"/>
                    </a:moveTo>
                    <a:lnTo>
                      <a:pt x="343" y="98"/>
                    </a:lnTo>
                    <a:lnTo>
                      <a:pt x="345" y="90"/>
                    </a:lnTo>
                    <a:lnTo>
                      <a:pt x="341" y="90"/>
                    </a:lnTo>
                    <a:lnTo>
                      <a:pt x="338" y="98"/>
                    </a:lnTo>
                    <a:close/>
                    <a:moveTo>
                      <a:pt x="329" y="95"/>
                    </a:moveTo>
                    <a:lnTo>
                      <a:pt x="333" y="95"/>
                    </a:lnTo>
                    <a:lnTo>
                      <a:pt x="336" y="88"/>
                    </a:lnTo>
                    <a:lnTo>
                      <a:pt x="331" y="88"/>
                    </a:lnTo>
                    <a:lnTo>
                      <a:pt x="329" y="95"/>
                    </a:lnTo>
                    <a:close/>
                    <a:moveTo>
                      <a:pt x="319" y="93"/>
                    </a:moveTo>
                    <a:lnTo>
                      <a:pt x="324" y="93"/>
                    </a:lnTo>
                    <a:lnTo>
                      <a:pt x="326" y="86"/>
                    </a:lnTo>
                    <a:lnTo>
                      <a:pt x="322" y="86"/>
                    </a:lnTo>
                    <a:lnTo>
                      <a:pt x="319" y="93"/>
                    </a:lnTo>
                    <a:close/>
                    <a:moveTo>
                      <a:pt x="310" y="90"/>
                    </a:moveTo>
                    <a:lnTo>
                      <a:pt x="314" y="90"/>
                    </a:lnTo>
                    <a:lnTo>
                      <a:pt x="317" y="83"/>
                    </a:lnTo>
                    <a:lnTo>
                      <a:pt x="312" y="83"/>
                    </a:lnTo>
                    <a:lnTo>
                      <a:pt x="310" y="90"/>
                    </a:lnTo>
                    <a:close/>
                    <a:moveTo>
                      <a:pt x="300" y="88"/>
                    </a:moveTo>
                    <a:lnTo>
                      <a:pt x="305" y="88"/>
                    </a:lnTo>
                    <a:lnTo>
                      <a:pt x="307" y="81"/>
                    </a:lnTo>
                    <a:lnTo>
                      <a:pt x="303" y="81"/>
                    </a:lnTo>
                    <a:lnTo>
                      <a:pt x="300" y="88"/>
                    </a:lnTo>
                    <a:close/>
                    <a:moveTo>
                      <a:pt x="293" y="86"/>
                    </a:moveTo>
                    <a:lnTo>
                      <a:pt x="296" y="86"/>
                    </a:lnTo>
                    <a:lnTo>
                      <a:pt x="298" y="79"/>
                    </a:lnTo>
                    <a:lnTo>
                      <a:pt x="293" y="79"/>
                    </a:lnTo>
                    <a:lnTo>
                      <a:pt x="293" y="86"/>
                    </a:lnTo>
                    <a:close/>
                    <a:moveTo>
                      <a:pt x="284" y="83"/>
                    </a:moveTo>
                    <a:lnTo>
                      <a:pt x="288" y="83"/>
                    </a:lnTo>
                    <a:lnTo>
                      <a:pt x="288" y="76"/>
                    </a:lnTo>
                    <a:lnTo>
                      <a:pt x="284" y="76"/>
                    </a:lnTo>
                    <a:lnTo>
                      <a:pt x="284" y="83"/>
                    </a:lnTo>
                    <a:close/>
                    <a:moveTo>
                      <a:pt x="274" y="81"/>
                    </a:moveTo>
                    <a:lnTo>
                      <a:pt x="279" y="81"/>
                    </a:lnTo>
                    <a:lnTo>
                      <a:pt x="281" y="74"/>
                    </a:lnTo>
                    <a:lnTo>
                      <a:pt x="277" y="74"/>
                    </a:lnTo>
                    <a:lnTo>
                      <a:pt x="274" y="81"/>
                    </a:lnTo>
                    <a:close/>
                    <a:moveTo>
                      <a:pt x="265" y="79"/>
                    </a:moveTo>
                    <a:lnTo>
                      <a:pt x="269" y="79"/>
                    </a:lnTo>
                    <a:lnTo>
                      <a:pt x="272" y="71"/>
                    </a:lnTo>
                    <a:lnTo>
                      <a:pt x="267" y="71"/>
                    </a:lnTo>
                    <a:lnTo>
                      <a:pt x="265" y="79"/>
                    </a:lnTo>
                    <a:close/>
                    <a:moveTo>
                      <a:pt x="255" y="74"/>
                    </a:moveTo>
                    <a:lnTo>
                      <a:pt x="260" y="76"/>
                    </a:lnTo>
                    <a:lnTo>
                      <a:pt x="262" y="69"/>
                    </a:lnTo>
                    <a:lnTo>
                      <a:pt x="258" y="69"/>
                    </a:lnTo>
                    <a:lnTo>
                      <a:pt x="255" y="74"/>
                    </a:lnTo>
                    <a:close/>
                    <a:moveTo>
                      <a:pt x="246" y="71"/>
                    </a:moveTo>
                    <a:lnTo>
                      <a:pt x="251" y="74"/>
                    </a:lnTo>
                    <a:lnTo>
                      <a:pt x="253" y="67"/>
                    </a:lnTo>
                    <a:lnTo>
                      <a:pt x="248" y="67"/>
                    </a:lnTo>
                    <a:lnTo>
                      <a:pt x="246" y="71"/>
                    </a:lnTo>
                    <a:close/>
                    <a:moveTo>
                      <a:pt x="236" y="69"/>
                    </a:moveTo>
                    <a:lnTo>
                      <a:pt x="241" y="71"/>
                    </a:lnTo>
                    <a:lnTo>
                      <a:pt x="243" y="64"/>
                    </a:lnTo>
                    <a:lnTo>
                      <a:pt x="239" y="64"/>
                    </a:lnTo>
                    <a:lnTo>
                      <a:pt x="236" y="69"/>
                    </a:lnTo>
                    <a:close/>
                    <a:moveTo>
                      <a:pt x="229" y="67"/>
                    </a:moveTo>
                    <a:lnTo>
                      <a:pt x="232" y="69"/>
                    </a:lnTo>
                    <a:lnTo>
                      <a:pt x="234" y="62"/>
                    </a:lnTo>
                    <a:lnTo>
                      <a:pt x="229" y="62"/>
                    </a:lnTo>
                    <a:lnTo>
                      <a:pt x="229" y="67"/>
                    </a:lnTo>
                    <a:close/>
                    <a:moveTo>
                      <a:pt x="220" y="64"/>
                    </a:moveTo>
                    <a:lnTo>
                      <a:pt x="224" y="67"/>
                    </a:lnTo>
                    <a:lnTo>
                      <a:pt x="224" y="59"/>
                    </a:lnTo>
                    <a:lnTo>
                      <a:pt x="220" y="57"/>
                    </a:lnTo>
                    <a:lnTo>
                      <a:pt x="220" y="64"/>
                    </a:lnTo>
                    <a:close/>
                    <a:moveTo>
                      <a:pt x="210" y="62"/>
                    </a:moveTo>
                    <a:lnTo>
                      <a:pt x="215" y="64"/>
                    </a:lnTo>
                    <a:lnTo>
                      <a:pt x="217" y="57"/>
                    </a:lnTo>
                    <a:lnTo>
                      <a:pt x="213" y="55"/>
                    </a:lnTo>
                    <a:lnTo>
                      <a:pt x="210" y="62"/>
                    </a:lnTo>
                    <a:close/>
                    <a:moveTo>
                      <a:pt x="201" y="59"/>
                    </a:moveTo>
                    <a:lnTo>
                      <a:pt x="206" y="62"/>
                    </a:lnTo>
                    <a:lnTo>
                      <a:pt x="208" y="55"/>
                    </a:lnTo>
                    <a:lnTo>
                      <a:pt x="203" y="52"/>
                    </a:lnTo>
                    <a:lnTo>
                      <a:pt x="201" y="59"/>
                    </a:lnTo>
                    <a:close/>
                    <a:moveTo>
                      <a:pt x="191" y="57"/>
                    </a:moveTo>
                    <a:lnTo>
                      <a:pt x="196" y="59"/>
                    </a:lnTo>
                    <a:lnTo>
                      <a:pt x="198" y="52"/>
                    </a:lnTo>
                    <a:lnTo>
                      <a:pt x="194" y="50"/>
                    </a:lnTo>
                    <a:lnTo>
                      <a:pt x="191" y="57"/>
                    </a:lnTo>
                    <a:close/>
                    <a:moveTo>
                      <a:pt x="182" y="55"/>
                    </a:moveTo>
                    <a:lnTo>
                      <a:pt x="187" y="57"/>
                    </a:lnTo>
                    <a:lnTo>
                      <a:pt x="189" y="50"/>
                    </a:lnTo>
                    <a:lnTo>
                      <a:pt x="184" y="48"/>
                    </a:lnTo>
                    <a:lnTo>
                      <a:pt x="182" y="55"/>
                    </a:lnTo>
                    <a:close/>
                    <a:moveTo>
                      <a:pt x="172" y="52"/>
                    </a:moveTo>
                    <a:lnTo>
                      <a:pt x="177" y="55"/>
                    </a:lnTo>
                    <a:lnTo>
                      <a:pt x="179" y="48"/>
                    </a:lnTo>
                    <a:lnTo>
                      <a:pt x="175" y="45"/>
                    </a:lnTo>
                    <a:lnTo>
                      <a:pt x="172" y="52"/>
                    </a:lnTo>
                    <a:close/>
                    <a:moveTo>
                      <a:pt x="165" y="50"/>
                    </a:moveTo>
                    <a:lnTo>
                      <a:pt x="168" y="52"/>
                    </a:lnTo>
                    <a:lnTo>
                      <a:pt x="170" y="45"/>
                    </a:lnTo>
                    <a:lnTo>
                      <a:pt x="165" y="43"/>
                    </a:lnTo>
                    <a:lnTo>
                      <a:pt x="165" y="50"/>
                    </a:lnTo>
                    <a:close/>
                    <a:moveTo>
                      <a:pt x="156" y="48"/>
                    </a:moveTo>
                    <a:lnTo>
                      <a:pt x="161" y="50"/>
                    </a:lnTo>
                    <a:lnTo>
                      <a:pt x="161" y="43"/>
                    </a:lnTo>
                    <a:lnTo>
                      <a:pt x="156" y="40"/>
                    </a:lnTo>
                    <a:lnTo>
                      <a:pt x="156" y="48"/>
                    </a:lnTo>
                    <a:close/>
                    <a:moveTo>
                      <a:pt x="146" y="45"/>
                    </a:moveTo>
                    <a:lnTo>
                      <a:pt x="151" y="48"/>
                    </a:lnTo>
                    <a:lnTo>
                      <a:pt x="153" y="40"/>
                    </a:lnTo>
                    <a:lnTo>
                      <a:pt x="149" y="38"/>
                    </a:lnTo>
                    <a:lnTo>
                      <a:pt x="146" y="45"/>
                    </a:lnTo>
                    <a:close/>
                    <a:moveTo>
                      <a:pt x="137" y="43"/>
                    </a:moveTo>
                    <a:lnTo>
                      <a:pt x="142" y="45"/>
                    </a:lnTo>
                    <a:lnTo>
                      <a:pt x="144" y="38"/>
                    </a:lnTo>
                    <a:lnTo>
                      <a:pt x="139" y="36"/>
                    </a:lnTo>
                    <a:lnTo>
                      <a:pt x="137" y="43"/>
                    </a:lnTo>
                    <a:close/>
                    <a:moveTo>
                      <a:pt x="127" y="40"/>
                    </a:moveTo>
                    <a:lnTo>
                      <a:pt x="132" y="43"/>
                    </a:lnTo>
                    <a:lnTo>
                      <a:pt x="134" y="36"/>
                    </a:lnTo>
                    <a:lnTo>
                      <a:pt x="130" y="33"/>
                    </a:lnTo>
                    <a:lnTo>
                      <a:pt x="127" y="40"/>
                    </a:lnTo>
                    <a:close/>
                    <a:moveTo>
                      <a:pt x="118" y="38"/>
                    </a:moveTo>
                    <a:lnTo>
                      <a:pt x="123" y="40"/>
                    </a:lnTo>
                    <a:lnTo>
                      <a:pt x="125" y="33"/>
                    </a:lnTo>
                    <a:lnTo>
                      <a:pt x="120" y="31"/>
                    </a:lnTo>
                    <a:lnTo>
                      <a:pt x="118" y="38"/>
                    </a:lnTo>
                    <a:close/>
                    <a:moveTo>
                      <a:pt x="108" y="36"/>
                    </a:moveTo>
                    <a:lnTo>
                      <a:pt x="113" y="38"/>
                    </a:lnTo>
                    <a:lnTo>
                      <a:pt x="116" y="31"/>
                    </a:lnTo>
                    <a:lnTo>
                      <a:pt x="111" y="29"/>
                    </a:lnTo>
                    <a:lnTo>
                      <a:pt x="108" y="36"/>
                    </a:lnTo>
                    <a:close/>
                    <a:moveTo>
                      <a:pt x="101" y="33"/>
                    </a:moveTo>
                    <a:lnTo>
                      <a:pt x="104" y="36"/>
                    </a:lnTo>
                    <a:lnTo>
                      <a:pt x="106" y="29"/>
                    </a:lnTo>
                    <a:lnTo>
                      <a:pt x="101" y="26"/>
                    </a:lnTo>
                    <a:lnTo>
                      <a:pt x="101" y="33"/>
                    </a:lnTo>
                    <a:close/>
                    <a:moveTo>
                      <a:pt x="92" y="31"/>
                    </a:moveTo>
                    <a:lnTo>
                      <a:pt x="97" y="33"/>
                    </a:lnTo>
                    <a:lnTo>
                      <a:pt x="97" y="26"/>
                    </a:lnTo>
                    <a:lnTo>
                      <a:pt x="92" y="24"/>
                    </a:lnTo>
                    <a:lnTo>
                      <a:pt x="92" y="31"/>
                    </a:lnTo>
                    <a:close/>
                    <a:moveTo>
                      <a:pt x="82" y="29"/>
                    </a:moveTo>
                    <a:lnTo>
                      <a:pt x="87" y="31"/>
                    </a:lnTo>
                    <a:lnTo>
                      <a:pt x="89" y="24"/>
                    </a:lnTo>
                    <a:lnTo>
                      <a:pt x="85" y="21"/>
                    </a:lnTo>
                    <a:lnTo>
                      <a:pt x="82" y="29"/>
                    </a:lnTo>
                    <a:close/>
                    <a:moveTo>
                      <a:pt x="73" y="26"/>
                    </a:moveTo>
                    <a:lnTo>
                      <a:pt x="78" y="26"/>
                    </a:lnTo>
                    <a:lnTo>
                      <a:pt x="80" y="21"/>
                    </a:lnTo>
                    <a:lnTo>
                      <a:pt x="75" y="19"/>
                    </a:lnTo>
                    <a:lnTo>
                      <a:pt x="73" y="26"/>
                    </a:lnTo>
                    <a:close/>
                    <a:moveTo>
                      <a:pt x="63" y="24"/>
                    </a:moveTo>
                    <a:lnTo>
                      <a:pt x="68" y="24"/>
                    </a:lnTo>
                    <a:lnTo>
                      <a:pt x="71" y="19"/>
                    </a:lnTo>
                    <a:lnTo>
                      <a:pt x="66" y="17"/>
                    </a:lnTo>
                    <a:lnTo>
                      <a:pt x="63" y="24"/>
                    </a:lnTo>
                    <a:close/>
                    <a:moveTo>
                      <a:pt x="54" y="21"/>
                    </a:moveTo>
                    <a:lnTo>
                      <a:pt x="59" y="21"/>
                    </a:lnTo>
                    <a:lnTo>
                      <a:pt x="61" y="17"/>
                    </a:lnTo>
                    <a:lnTo>
                      <a:pt x="56" y="14"/>
                    </a:lnTo>
                    <a:lnTo>
                      <a:pt x="54" y="21"/>
                    </a:lnTo>
                    <a:close/>
                    <a:moveTo>
                      <a:pt x="44" y="19"/>
                    </a:moveTo>
                    <a:lnTo>
                      <a:pt x="49" y="19"/>
                    </a:lnTo>
                    <a:lnTo>
                      <a:pt x="52" y="14"/>
                    </a:lnTo>
                    <a:lnTo>
                      <a:pt x="47" y="12"/>
                    </a:lnTo>
                    <a:lnTo>
                      <a:pt x="44" y="19"/>
                    </a:lnTo>
                    <a:close/>
                    <a:moveTo>
                      <a:pt x="37" y="17"/>
                    </a:moveTo>
                    <a:lnTo>
                      <a:pt x="40" y="17"/>
                    </a:lnTo>
                    <a:lnTo>
                      <a:pt x="42" y="10"/>
                    </a:lnTo>
                    <a:lnTo>
                      <a:pt x="37" y="10"/>
                    </a:lnTo>
                    <a:lnTo>
                      <a:pt x="37" y="17"/>
                    </a:lnTo>
                    <a:close/>
                    <a:moveTo>
                      <a:pt x="28" y="14"/>
                    </a:moveTo>
                    <a:lnTo>
                      <a:pt x="33" y="14"/>
                    </a:lnTo>
                    <a:lnTo>
                      <a:pt x="33" y="7"/>
                    </a:lnTo>
                    <a:lnTo>
                      <a:pt x="28" y="7"/>
                    </a:lnTo>
                    <a:lnTo>
                      <a:pt x="28" y="14"/>
                    </a:lnTo>
                    <a:close/>
                    <a:moveTo>
                      <a:pt x="18" y="12"/>
                    </a:moveTo>
                    <a:lnTo>
                      <a:pt x="23" y="12"/>
                    </a:lnTo>
                    <a:lnTo>
                      <a:pt x="26" y="5"/>
                    </a:lnTo>
                    <a:lnTo>
                      <a:pt x="21" y="5"/>
                    </a:lnTo>
                    <a:lnTo>
                      <a:pt x="18" y="12"/>
                    </a:lnTo>
                    <a:close/>
                    <a:moveTo>
                      <a:pt x="9" y="10"/>
                    </a:moveTo>
                    <a:lnTo>
                      <a:pt x="14" y="10"/>
                    </a:lnTo>
                    <a:lnTo>
                      <a:pt x="16" y="2"/>
                    </a:lnTo>
                    <a:lnTo>
                      <a:pt x="11" y="2"/>
                    </a:lnTo>
                    <a:lnTo>
                      <a:pt x="9" y="10"/>
                    </a:lnTo>
                    <a:close/>
                    <a:moveTo>
                      <a:pt x="0" y="7"/>
                    </a:moveTo>
                    <a:lnTo>
                      <a:pt x="4" y="7"/>
                    </a:lnTo>
                    <a:lnTo>
                      <a:pt x="7"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8"/>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9"/>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110"/>
              <p:cNvSpPr>
                <a:spLocks noChangeArrowheads="1"/>
              </p:cNvSpPr>
              <p:nvPr/>
            </p:nvSpPr>
            <p:spPr bwMode="auto">
              <a:xfrm>
                <a:off x="461" y="124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1"/>
              <p:cNvSpPr>
                <a:spLocks/>
              </p:cNvSpPr>
              <p:nvPr/>
            </p:nvSpPr>
            <p:spPr bwMode="auto">
              <a:xfrm>
                <a:off x="459" y="1241"/>
                <a:ext cx="127" cy="129"/>
              </a:xfrm>
              <a:custGeom>
                <a:avLst/>
                <a:gdLst>
                  <a:gd name="T0" fmla="*/ 2 w 127"/>
                  <a:gd name="T1" fmla="*/ 124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4 h 129"/>
                  <a:gd name="T16" fmla="*/ 7 w 127"/>
                  <a:gd name="T17" fmla="*/ 124 h 129"/>
                  <a:gd name="T18" fmla="*/ 7 w 127"/>
                  <a:gd name="T19" fmla="*/ 7 h 129"/>
                  <a:gd name="T20" fmla="*/ 120 w 127"/>
                  <a:gd name="T21" fmla="*/ 7 h 129"/>
                  <a:gd name="T22" fmla="*/ 120 w 127"/>
                  <a:gd name="T23" fmla="*/ 121 h 129"/>
                  <a:gd name="T24" fmla="*/ 2 w 127"/>
                  <a:gd name="T25" fmla="*/ 121 h 129"/>
                  <a:gd name="T26" fmla="*/ 2 w 127"/>
                  <a:gd name="T27" fmla="*/ 124 h 129"/>
                  <a:gd name="T28" fmla="*/ 7 w 127"/>
                  <a:gd name="T29" fmla="*/ 124 h 129"/>
                  <a:gd name="T30" fmla="*/ 2 w 127"/>
                  <a:gd name="T31"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4"/>
                    </a:moveTo>
                    <a:lnTo>
                      <a:pt x="2" y="129"/>
                    </a:lnTo>
                    <a:lnTo>
                      <a:pt x="127" y="129"/>
                    </a:lnTo>
                    <a:lnTo>
                      <a:pt x="127" y="0"/>
                    </a:lnTo>
                    <a:lnTo>
                      <a:pt x="0" y="0"/>
                    </a:lnTo>
                    <a:lnTo>
                      <a:pt x="0" y="129"/>
                    </a:lnTo>
                    <a:lnTo>
                      <a:pt x="2" y="129"/>
                    </a:lnTo>
                    <a:lnTo>
                      <a:pt x="2" y="124"/>
                    </a:lnTo>
                    <a:lnTo>
                      <a:pt x="7" y="124"/>
                    </a:lnTo>
                    <a:lnTo>
                      <a:pt x="7" y="7"/>
                    </a:lnTo>
                    <a:lnTo>
                      <a:pt x="120" y="7"/>
                    </a:lnTo>
                    <a:lnTo>
                      <a:pt x="120"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Rectangle 112"/>
              <p:cNvSpPr>
                <a:spLocks noChangeArrowheads="1"/>
              </p:cNvSpPr>
              <p:nvPr/>
            </p:nvSpPr>
            <p:spPr bwMode="auto">
              <a:xfrm>
                <a:off x="1538" y="981"/>
                <a:ext cx="32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128</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20" name="Rectangle 113"/>
              <p:cNvSpPr>
                <a:spLocks noChangeArrowheads="1"/>
              </p:cNvSpPr>
              <p:nvPr/>
            </p:nvSpPr>
            <p:spPr bwMode="auto">
              <a:xfrm>
                <a:off x="1290" y="1120"/>
                <a:ext cx="7"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4"/>
              <p:cNvSpPr>
                <a:spLocks/>
              </p:cNvSpPr>
              <p:nvPr/>
            </p:nvSpPr>
            <p:spPr bwMode="auto">
              <a:xfrm>
                <a:off x="1290" y="1120"/>
                <a:ext cx="7" cy="86"/>
              </a:xfrm>
              <a:custGeom>
                <a:avLst/>
                <a:gdLst>
                  <a:gd name="T0" fmla="*/ 7 w 7"/>
                  <a:gd name="T1" fmla="*/ 86 h 86"/>
                  <a:gd name="T2" fmla="*/ 7 w 7"/>
                  <a:gd name="T3" fmla="*/ 0 h 86"/>
                  <a:gd name="T4" fmla="*/ 0 w 7"/>
                  <a:gd name="T5" fmla="*/ 0 h 86"/>
                  <a:gd name="T6" fmla="*/ 0 w 7"/>
                  <a:gd name="T7" fmla="*/ 86 h 86"/>
                </a:gdLst>
                <a:ahLst/>
                <a:cxnLst>
                  <a:cxn ang="0">
                    <a:pos x="T0" y="T1"/>
                  </a:cxn>
                  <a:cxn ang="0">
                    <a:pos x="T2" y="T3"/>
                  </a:cxn>
                  <a:cxn ang="0">
                    <a:pos x="T4" y="T5"/>
                  </a:cxn>
                  <a:cxn ang="0">
                    <a:pos x="T6" y="T7"/>
                  </a:cxn>
                </a:cxnLst>
                <a:rect l="0" t="0" r="r" b="b"/>
                <a:pathLst>
                  <a:path w="7" h="86">
                    <a:moveTo>
                      <a:pt x="7" y="86"/>
                    </a:moveTo>
                    <a:lnTo>
                      <a:pt x="7" y="0"/>
                    </a:lnTo>
                    <a:lnTo>
                      <a:pt x="0" y="0"/>
                    </a:lnTo>
                    <a:lnTo>
                      <a:pt x="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115"/>
              <p:cNvSpPr>
                <a:spLocks noChangeArrowheads="1"/>
              </p:cNvSpPr>
              <p:nvPr/>
            </p:nvSpPr>
            <p:spPr bwMode="auto">
              <a:xfrm>
                <a:off x="1977" y="1125"/>
                <a:ext cx="7" cy="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6"/>
              <p:cNvSpPr>
                <a:spLocks/>
              </p:cNvSpPr>
              <p:nvPr/>
            </p:nvSpPr>
            <p:spPr bwMode="auto">
              <a:xfrm>
                <a:off x="1977" y="1125"/>
                <a:ext cx="7" cy="85"/>
              </a:xfrm>
              <a:custGeom>
                <a:avLst/>
                <a:gdLst>
                  <a:gd name="T0" fmla="*/ 7 w 7"/>
                  <a:gd name="T1" fmla="*/ 85 h 85"/>
                  <a:gd name="T2" fmla="*/ 7 w 7"/>
                  <a:gd name="T3" fmla="*/ 0 h 85"/>
                  <a:gd name="T4" fmla="*/ 0 w 7"/>
                  <a:gd name="T5" fmla="*/ 0 h 85"/>
                  <a:gd name="T6" fmla="*/ 0 w 7"/>
                  <a:gd name="T7" fmla="*/ 85 h 85"/>
                </a:gdLst>
                <a:ahLst/>
                <a:cxnLst>
                  <a:cxn ang="0">
                    <a:pos x="T0" y="T1"/>
                  </a:cxn>
                  <a:cxn ang="0">
                    <a:pos x="T2" y="T3"/>
                  </a:cxn>
                  <a:cxn ang="0">
                    <a:pos x="T4" y="T5"/>
                  </a:cxn>
                  <a:cxn ang="0">
                    <a:pos x="T6" y="T7"/>
                  </a:cxn>
                </a:cxnLst>
                <a:rect l="0" t="0" r="r" b="b"/>
                <a:pathLst>
                  <a:path w="7" h="85">
                    <a:moveTo>
                      <a:pt x="7" y="85"/>
                    </a:moveTo>
                    <a:lnTo>
                      <a:pt x="7" y="0"/>
                    </a:lnTo>
                    <a:lnTo>
                      <a:pt x="0" y="0"/>
                    </a:ln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117"/>
              <p:cNvSpPr>
                <a:spLocks noChangeArrowheads="1"/>
              </p:cNvSpPr>
              <p:nvPr/>
            </p:nvSpPr>
            <p:spPr bwMode="auto">
              <a:xfrm>
                <a:off x="1285" y="1158"/>
                <a:ext cx="68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8"/>
              <p:cNvSpPr>
                <a:spLocks/>
              </p:cNvSpPr>
              <p:nvPr/>
            </p:nvSpPr>
            <p:spPr bwMode="auto">
              <a:xfrm>
                <a:off x="1285" y="1158"/>
                <a:ext cx="689" cy="7"/>
              </a:xfrm>
              <a:custGeom>
                <a:avLst/>
                <a:gdLst>
                  <a:gd name="T0" fmla="*/ 0 w 689"/>
                  <a:gd name="T1" fmla="*/ 7 h 7"/>
                  <a:gd name="T2" fmla="*/ 689 w 689"/>
                  <a:gd name="T3" fmla="*/ 7 h 7"/>
                  <a:gd name="T4" fmla="*/ 689 w 689"/>
                  <a:gd name="T5" fmla="*/ 0 h 7"/>
                  <a:gd name="T6" fmla="*/ 0 w 689"/>
                  <a:gd name="T7" fmla="*/ 0 h 7"/>
                </a:gdLst>
                <a:ahLst/>
                <a:cxnLst>
                  <a:cxn ang="0">
                    <a:pos x="T0" y="T1"/>
                  </a:cxn>
                  <a:cxn ang="0">
                    <a:pos x="T2" y="T3"/>
                  </a:cxn>
                  <a:cxn ang="0">
                    <a:pos x="T4" y="T5"/>
                  </a:cxn>
                  <a:cxn ang="0">
                    <a:pos x="T6" y="T7"/>
                  </a:cxn>
                </a:cxnLst>
                <a:rect l="0" t="0" r="r" b="b"/>
                <a:pathLst>
                  <a:path w="689" h="7">
                    <a:moveTo>
                      <a:pt x="0" y="7"/>
                    </a:moveTo>
                    <a:lnTo>
                      <a:pt x="689" y="7"/>
                    </a:lnTo>
                    <a:lnTo>
                      <a:pt x="68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Rectangle 119"/>
              <p:cNvSpPr>
                <a:spLocks noChangeArrowheads="1"/>
              </p:cNvSpPr>
              <p:nvPr/>
            </p:nvSpPr>
            <p:spPr bwMode="auto">
              <a:xfrm>
                <a:off x="619" y="934"/>
                <a:ext cx="90"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20"/>
              <p:cNvSpPr>
                <a:spLocks noChangeArrowheads="1"/>
              </p:cNvSpPr>
              <p:nvPr/>
            </p:nvSpPr>
            <p:spPr bwMode="auto">
              <a:xfrm>
                <a:off x="307" y="1146"/>
                <a:ext cx="130"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1"/>
              <p:cNvSpPr>
                <a:spLocks/>
              </p:cNvSpPr>
              <p:nvPr/>
            </p:nvSpPr>
            <p:spPr bwMode="auto">
              <a:xfrm>
                <a:off x="307" y="1146"/>
                <a:ext cx="130" cy="7"/>
              </a:xfrm>
              <a:custGeom>
                <a:avLst/>
                <a:gdLst>
                  <a:gd name="T0" fmla="*/ 130 w 130"/>
                  <a:gd name="T1" fmla="*/ 0 h 7"/>
                  <a:gd name="T2" fmla="*/ 0 w 130"/>
                  <a:gd name="T3" fmla="*/ 0 h 7"/>
                  <a:gd name="T4" fmla="*/ 0 w 130"/>
                  <a:gd name="T5" fmla="*/ 7 h 7"/>
                  <a:gd name="T6" fmla="*/ 130 w 130"/>
                  <a:gd name="T7" fmla="*/ 7 h 7"/>
                </a:gdLst>
                <a:ahLst/>
                <a:cxnLst>
                  <a:cxn ang="0">
                    <a:pos x="T0" y="T1"/>
                  </a:cxn>
                  <a:cxn ang="0">
                    <a:pos x="T2" y="T3"/>
                  </a:cxn>
                  <a:cxn ang="0">
                    <a:pos x="T4" y="T5"/>
                  </a:cxn>
                  <a:cxn ang="0">
                    <a:pos x="T6" y="T7"/>
                  </a:cxn>
                </a:cxnLst>
                <a:rect l="0" t="0" r="r" b="b"/>
                <a:pathLst>
                  <a:path w="130" h="7">
                    <a:moveTo>
                      <a:pt x="130" y="0"/>
                    </a:moveTo>
                    <a:lnTo>
                      <a:pt x="0" y="0"/>
                    </a:lnTo>
                    <a:lnTo>
                      <a:pt x="0" y="7"/>
                    </a:lnTo>
                    <a:lnTo>
                      <a:pt x="13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122"/>
              <p:cNvSpPr>
                <a:spLocks noChangeArrowheads="1"/>
              </p:cNvSpPr>
              <p:nvPr/>
            </p:nvSpPr>
            <p:spPr bwMode="auto">
              <a:xfrm>
                <a:off x="589" y="680"/>
                <a:ext cx="13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3"/>
              <p:cNvSpPr>
                <a:spLocks/>
              </p:cNvSpPr>
              <p:nvPr/>
            </p:nvSpPr>
            <p:spPr bwMode="auto">
              <a:xfrm>
                <a:off x="589" y="680"/>
                <a:ext cx="132" cy="7"/>
              </a:xfrm>
              <a:custGeom>
                <a:avLst/>
                <a:gdLst>
                  <a:gd name="T0" fmla="*/ 132 w 132"/>
                  <a:gd name="T1" fmla="*/ 0 h 7"/>
                  <a:gd name="T2" fmla="*/ 0 w 132"/>
                  <a:gd name="T3" fmla="*/ 0 h 7"/>
                  <a:gd name="T4" fmla="*/ 0 w 132"/>
                  <a:gd name="T5" fmla="*/ 7 h 7"/>
                  <a:gd name="T6" fmla="*/ 132 w 132"/>
                  <a:gd name="T7" fmla="*/ 7 h 7"/>
                </a:gdLst>
                <a:ahLst/>
                <a:cxnLst>
                  <a:cxn ang="0">
                    <a:pos x="T0" y="T1"/>
                  </a:cxn>
                  <a:cxn ang="0">
                    <a:pos x="T2" y="T3"/>
                  </a:cxn>
                  <a:cxn ang="0">
                    <a:pos x="T4" y="T5"/>
                  </a:cxn>
                  <a:cxn ang="0">
                    <a:pos x="T6" y="T7"/>
                  </a:cxn>
                </a:cxnLst>
                <a:rect l="0" t="0" r="r" b="b"/>
                <a:pathLst>
                  <a:path w="132" h="7">
                    <a:moveTo>
                      <a:pt x="132" y="0"/>
                    </a:moveTo>
                    <a:lnTo>
                      <a:pt x="0" y="0"/>
                    </a:lnTo>
                    <a:lnTo>
                      <a:pt x="0" y="7"/>
                    </a:lnTo>
                    <a:lnTo>
                      <a:pt x="1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4"/>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 name="T8" fmla="*/ 261 w 266"/>
                  <a:gd name="T9" fmla="*/ 0 h 433"/>
                </a:gdLst>
                <a:ahLst/>
                <a:cxnLst>
                  <a:cxn ang="0">
                    <a:pos x="T0" y="T1"/>
                  </a:cxn>
                  <a:cxn ang="0">
                    <a:pos x="T2" y="T3"/>
                  </a:cxn>
                  <a:cxn ang="0">
                    <a:pos x="T4" y="T5"/>
                  </a:cxn>
                  <a:cxn ang="0">
                    <a:pos x="T6" y="T7"/>
                  </a:cxn>
                  <a:cxn ang="0">
                    <a:pos x="T8" y="T9"/>
                  </a:cxn>
                </a:cxnLst>
                <a:rect l="0" t="0" r="r" b="b"/>
                <a:pathLst>
                  <a:path w="266" h="433">
                    <a:moveTo>
                      <a:pt x="261" y="0"/>
                    </a:moveTo>
                    <a:lnTo>
                      <a:pt x="0" y="428"/>
                    </a:lnTo>
                    <a:lnTo>
                      <a:pt x="5" y="433"/>
                    </a:lnTo>
                    <a:lnTo>
                      <a:pt x="266" y="3"/>
                    </a:lnTo>
                    <a:lnTo>
                      <a:pt x="2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5"/>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Lst>
                <a:ahLst/>
                <a:cxnLst>
                  <a:cxn ang="0">
                    <a:pos x="T0" y="T1"/>
                  </a:cxn>
                  <a:cxn ang="0">
                    <a:pos x="T2" y="T3"/>
                  </a:cxn>
                  <a:cxn ang="0">
                    <a:pos x="T4" y="T5"/>
                  </a:cxn>
                  <a:cxn ang="0">
                    <a:pos x="T6" y="T7"/>
                  </a:cxn>
                </a:cxnLst>
                <a:rect l="0" t="0" r="r" b="b"/>
                <a:pathLst>
                  <a:path w="266" h="433">
                    <a:moveTo>
                      <a:pt x="261" y="0"/>
                    </a:moveTo>
                    <a:lnTo>
                      <a:pt x="0" y="428"/>
                    </a:lnTo>
                    <a:lnTo>
                      <a:pt x="5" y="433"/>
                    </a:lnTo>
                    <a:lnTo>
                      <a:pt x="266"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6"/>
              <p:cNvSpPr>
                <a:spLocks/>
              </p:cNvSpPr>
              <p:nvPr/>
            </p:nvSpPr>
            <p:spPr bwMode="auto">
              <a:xfrm>
                <a:off x="624" y="685"/>
                <a:ext cx="31" cy="35"/>
              </a:xfrm>
              <a:custGeom>
                <a:avLst/>
                <a:gdLst>
                  <a:gd name="T0" fmla="*/ 13 w 13"/>
                  <a:gd name="T1" fmla="*/ 0 h 15"/>
                  <a:gd name="T2" fmla="*/ 0 w 13"/>
                  <a:gd name="T3" fmla="*/ 7 h 15"/>
                  <a:gd name="T4" fmla="*/ 7 w 13"/>
                  <a:gd name="T5" fmla="*/ 9 h 15"/>
                  <a:gd name="T6" fmla="*/ 12 w 13"/>
                  <a:gd name="T7" fmla="*/ 15 h 15"/>
                  <a:gd name="T8" fmla="*/ 13 w 13"/>
                  <a:gd name="T9" fmla="*/ 0 h 15"/>
                </a:gdLst>
                <a:ahLst/>
                <a:cxnLst>
                  <a:cxn ang="0">
                    <a:pos x="T0" y="T1"/>
                  </a:cxn>
                  <a:cxn ang="0">
                    <a:pos x="T2" y="T3"/>
                  </a:cxn>
                  <a:cxn ang="0">
                    <a:pos x="T4" y="T5"/>
                  </a:cxn>
                  <a:cxn ang="0">
                    <a:pos x="T6" y="T7"/>
                  </a:cxn>
                  <a:cxn ang="0">
                    <a:pos x="T8" y="T9"/>
                  </a:cxn>
                </a:cxnLst>
                <a:rect l="0" t="0" r="r" b="b"/>
                <a:pathLst>
                  <a:path w="13" h="15">
                    <a:moveTo>
                      <a:pt x="13" y="0"/>
                    </a:moveTo>
                    <a:cubicBezTo>
                      <a:pt x="9" y="3"/>
                      <a:pt x="4" y="6"/>
                      <a:pt x="0" y="7"/>
                    </a:cubicBezTo>
                    <a:cubicBezTo>
                      <a:pt x="7" y="9"/>
                      <a:pt x="7" y="9"/>
                      <a:pt x="7" y="9"/>
                    </a:cubicBezTo>
                    <a:cubicBezTo>
                      <a:pt x="12" y="15"/>
                      <a:pt x="12" y="15"/>
                      <a:pt x="12" y="15"/>
                    </a:cubicBezTo>
                    <a:cubicBezTo>
                      <a:pt x="11" y="10"/>
                      <a:pt x="12" y="4"/>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7"/>
              <p:cNvSpPr>
                <a:spLocks/>
              </p:cNvSpPr>
              <p:nvPr/>
            </p:nvSpPr>
            <p:spPr bwMode="auto">
              <a:xfrm>
                <a:off x="371" y="1115"/>
                <a:ext cx="31" cy="36"/>
              </a:xfrm>
              <a:custGeom>
                <a:avLst/>
                <a:gdLst>
                  <a:gd name="T0" fmla="*/ 0 w 13"/>
                  <a:gd name="T1" fmla="*/ 15 h 15"/>
                  <a:gd name="T2" fmla="*/ 1 w 13"/>
                  <a:gd name="T3" fmla="*/ 0 h 15"/>
                  <a:gd name="T4" fmla="*/ 6 w 13"/>
                  <a:gd name="T5" fmla="*/ 6 h 15"/>
                  <a:gd name="T6" fmla="*/ 13 w 13"/>
                  <a:gd name="T7" fmla="*/ 7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4"/>
                      <a:pt x="1" y="0"/>
                    </a:cubicBezTo>
                    <a:cubicBezTo>
                      <a:pt x="6" y="6"/>
                      <a:pt x="6" y="6"/>
                      <a:pt x="6" y="6"/>
                    </a:cubicBezTo>
                    <a:cubicBezTo>
                      <a:pt x="13" y="7"/>
                      <a:pt x="13" y="7"/>
                      <a:pt x="13" y="7"/>
                    </a:cubicBezTo>
                    <a:cubicBezTo>
                      <a:pt x="9" y="9"/>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Rectangle 128"/>
              <p:cNvSpPr>
                <a:spLocks noChangeArrowheads="1"/>
              </p:cNvSpPr>
              <p:nvPr/>
            </p:nvSpPr>
            <p:spPr bwMode="auto">
              <a:xfrm>
                <a:off x="131" y="759"/>
                <a:ext cx="32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192</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6" name="Rectangle 129"/>
              <p:cNvSpPr>
                <a:spLocks noChangeArrowheads="1"/>
              </p:cNvSpPr>
              <p:nvPr/>
            </p:nvSpPr>
            <p:spPr bwMode="auto">
              <a:xfrm>
                <a:off x="178" y="1268"/>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7" name="Rectangle 130"/>
              <p:cNvSpPr>
                <a:spLocks noChangeArrowheads="1"/>
              </p:cNvSpPr>
              <p:nvPr/>
            </p:nvSpPr>
            <p:spPr bwMode="auto">
              <a:xfrm>
                <a:off x="537" y="1548"/>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8" name="Rectangle 131"/>
              <p:cNvSpPr>
                <a:spLocks noChangeArrowheads="1"/>
              </p:cNvSpPr>
              <p:nvPr/>
            </p:nvSpPr>
            <p:spPr bwMode="auto">
              <a:xfrm>
                <a:off x="1691" y="1184"/>
                <a:ext cx="23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9" name="Rectangle 132"/>
              <p:cNvSpPr>
                <a:spLocks noChangeArrowheads="1"/>
              </p:cNvSpPr>
              <p:nvPr/>
            </p:nvSpPr>
            <p:spPr bwMode="auto">
              <a:xfrm>
                <a:off x="2477" y="957"/>
                <a:ext cx="90" cy="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40" name="Rectangle 133"/>
              <p:cNvSpPr>
                <a:spLocks noChangeArrowheads="1"/>
              </p:cNvSpPr>
              <p:nvPr/>
            </p:nvSpPr>
            <p:spPr bwMode="auto">
              <a:xfrm>
                <a:off x="2135" y="1191"/>
                <a:ext cx="13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4"/>
              <p:cNvSpPr>
                <a:spLocks/>
              </p:cNvSpPr>
              <p:nvPr/>
            </p:nvSpPr>
            <p:spPr bwMode="auto">
              <a:xfrm>
                <a:off x="2135" y="1191"/>
                <a:ext cx="133" cy="7"/>
              </a:xfrm>
              <a:custGeom>
                <a:avLst/>
                <a:gdLst>
                  <a:gd name="T0" fmla="*/ 133 w 133"/>
                  <a:gd name="T1" fmla="*/ 0 h 7"/>
                  <a:gd name="T2" fmla="*/ 0 w 133"/>
                  <a:gd name="T3" fmla="*/ 0 h 7"/>
                  <a:gd name="T4" fmla="*/ 0 w 133"/>
                  <a:gd name="T5" fmla="*/ 7 h 7"/>
                  <a:gd name="T6" fmla="*/ 133 w 133"/>
                  <a:gd name="T7" fmla="*/ 7 h 7"/>
                </a:gdLst>
                <a:ahLst/>
                <a:cxnLst>
                  <a:cxn ang="0">
                    <a:pos x="T0" y="T1"/>
                  </a:cxn>
                  <a:cxn ang="0">
                    <a:pos x="T2" y="T3"/>
                  </a:cxn>
                  <a:cxn ang="0">
                    <a:pos x="T4" y="T5"/>
                  </a:cxn>
                  <a:cxn ang="0">
                    <a:pos x="T6" y="T7"/>
                  </a:cxn>
                </a:cxnLst>
                <a:rect l="0" t="0" r="r" b="b"/>
                <a:pathLst>
                  <a:path w="133" h="7">
                    <a:moveTo>
                      <a:pt x="133" y="0"/>
                    </a:moveTo>
                    <a:lnTo>
                      <a:pt x="0" y="0"/>
                    </a:lnTo>
                    <a:lnTo>
                      <a:pt x="0" y="7"/>
                    </a:lnTo>
                    <a:lnTo>
                      <a:pt x="133"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135"/>
              <p:cNvSpPr>
                <a:spLocks noChangeArrowheads="1"/>
              </p:cNvSpPr>
              <p:nvPr/>
            </p:nvSpPr>
            <p:spPr bwMode="auto">
              <a:xfrm>
                <a:off x="2429" y="789"/>
                <a:ext cx="13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6"/>
              <p:cNvSpPr>
                <a:spLocks/>
              </p:cNvSpPr>
              <p:nvPr/>
            </p:nvSpPr>
            <p:spPr bwMode="auto">
              <a:xfrm>
                <a:off x="2429" y="789"/>
                <a:ext cx="130" cy="8"/>
              </a:xfrm>
              <a:custGeom>
                <a:avLst/>
                <a:gdLst>
                  <a:gd name="T0" fmla="*/ 130 w 130"/>
                  <a:gd name="T1" fmla="*/ 0 h 8"/>
                  <a:gd name="T2" fmla="*/ 0 w 130"/>
                  <a:gd name="T3" fmla="*/ 0 h 8"/>
                  <a:gd name="T4" fmla="*/ 0 w 130"/>
                  <a:gd name="T5" fmla="*/ 8 h 8"/>
                  <a:gd name="T6" fmla="*/ 130 w 130"/>
                  <a:gd name="T7" fmla="*/ 8 h 8"/>
                </a:gdLst>
                <a:ahLst/>
                <a:cxnLst>
                  <a:cxn ang="0">
                    <a:pos x="T0" y="T1"/>
                  </a:cxn>
                  <a:cxn ang="0">
                    <a:pos x="T2" y="T3"/>
                  </a:cxn>
                  <a:cxn ang="0">
                    <a:pos x="T4" y="T5"/>
                  </a:cxn>
                  <a:cxn ang="0">
                    <a:pos x="T6" y="T7"/>
                  </a:cxn>
                </a:cxnLst>
                <a:rect l="0" t="0" r="r" b="b"/>
                <a:pathLst>
                  <a:path w="130" h="8">
                    <a:moveTo>
                      <a:pt x="130" y="0"/>
                    </a:moveTo>
                    <a:lnTo>
                      <a:pt x="0" y="0"/>
                    </a:lnTo>
                    <a:lnTo>
                      <a:pt x="0" y="8"/>
                    </a:lnTo>
                    <a:lnTo>
                      <a:pt x="13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7"/>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 name="T8" fmla="*/ 268 w 272"/>
                  <a:gd name="T9" fmla="*/ 0 h 371"/>
                </a:gdLst>
                <a:ahLst/>
                <a:cxnLst>
                  <a:cxn ang="0">
                    <a:pos x="T0" y="T1"/>
                  </a:cxn>
                  <a:cxn ang="0">
                    <a:pos x="T2" y="T3"/>
                  </a:cxn>
                  <a:cxn ang="0">
                    <a:pos x="T4" y="T5"/>
                  </a:cxn>
                  <a:cxn ang="0">
                    <a:pos x="T6" y="T7"/>
                  </a:cxn>
                  <a:cxn ang="0">
                    <a:pos x="T8" y="T9"/>
                  </a:cxn>
                </a:cxnLst>
                <a:rect l="0" t="0" r="r" b="b"/>
                <a:pathLst>
                  <a:path w="272" h="371">
                    <a:moveTo>
                      <a:pt x="268" y="0"/>
                    </a:moveTo>
                    <a:lnTo>
                      <a:pt x="0" y="369"/>
                    </a:lnTo>
                    <a:lnTo>
                      <a:pt x="7" y="371"/>
                    </a:lnTo>
                    <a:lnTo>
                      <a:pt x="272" y="5"/>
                    </a:lnTo>
                    <a:lnTo>
                      <a:pt x="2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8"/>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Lst>
                <a:ahLst/>
                <a:cxnLst>
                  <a:cxn ang="0">
                    <a:pos x="T0" y="T1"/>
                  </a:cxn>
                  <a:cxn ang="0">
                    <a:pos x="T2" y="T3"/>
                  </a:cxn>
                  <a:cxn ang="0">
                    <a:pos x="T4" y="T5"/>
                  </a:cxn>
                  <a:cxn ang="0">
                    <a:pos x="T6" y="T7"/>
                  </a:cxn>
                </a:cxnLst>
                <a:rect l="0" t="0" r="r" b="b"/>
                <a:pathLst>
                  <a:path w="272" h="371">
                    <a:moveTo>
                      <a:pt x="268" y="0"/>
                    </a:moveTo>
                    <a:lnTo>
                      <a:pt x="0" y="369"/>
                    </a:lnTo>
                    <a:lnTo>
                      <a:pt x="7" y="371"/>
                    </a:lnTo>
                    <a:lnTo>
                      <a:pt x="27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9"/>
              <p:cNvSpPr>
                <a:spLocks/>
              </p:cNvSpPr>
              <p:nvPr/>
            </p:nvSpPr>
            <p:spPr bwMode="auto">
              <a:xfrm>
                <a:off x="2462" y="794"/>
                <a:ext cx="33" cy="33"/>
              </a:xfrm>
              <a:custGeom>
                <a:avLst/>
                <a:gdLst>
                  <a:gd name="T0" fmla="*/ 14 w 14"/>
                  <a:gd name="T1" fmla="*/ 0 h 14"/>
                  <a:gd name="T2" fmla="*/ 0 w 14"/>
                  <a:gd name="T3" fmla="*/ 6 h 14"/>
                  <a:gd name="T4" fmla="*/ 7 w 14"/>
                  <a:gd name="T5" fmla="*/ 8 h 14"/>
                  <a:gd name="T6" fmla="*/ 12 w 14"/>
                  <a:gd name="T7" fmla="*/ 14 h 14"/>
                  <a:gd name="T8" fmla="*/ 14 w 14"/>
                  <a:gd name="T9" fmla="*/ 0 h 14"/>
                </a:gdLst>
                <a:ahLst/>
                <a:cxnLst>
                  <a:cxn ang="0">
                    <a:pos x="T0" y="T1"/>
                  </a:cxn>
                  <a:cxn ang="0">
                    <a:pos x="T2" y="T3"/>
                  </a:cxn>
                  <a:cxn ang="0">
                    <a:pos x="T4" y="T5"/>
                  </a:cxn>
                  <a:cxn ang="0">
                    <a:pos x="T6" y="T7"/>
                  </a:cxn>
                  <a:cxn ang="0">
                    <a:pos x="T8" y="T9"/>
                  </a:cxn>
                </a:cxnLst>
                <a:rect l="0" t="0" r="r" b="b"/>
                <a:pathLst>
                  <a:path w="14" h="14">
                    <a:moveTo>
                      <a:pt x="14" y="0"/>
                    </a:moveTo>
                    <a:cubicBezTo>
                      <a:pt x="10" y="2"/>
                      <a:pt x="4" y="5"/>
                      <a:pt x="0" y="6"/>
                    </a:cubicBezTo>
                    <a:cubicBezTo>
                      <a:pt x="7" y="8"/>
                      <a:pt x="7" y="8"/>
                      <a:pt x="7" y="8"/>
                    </a:cubicBezTo>
                    <a:cubicBezTo>
                      <a:pt x="12" y="14"/>
                      <a:pt x="12" y="14"/>
                      <a:pt x="12" y="14"/>
                    </a:cubicBezTo>
                    <a:cubicBezTo>
                      <a:pt x="11" y="10"/>
                      <a:pt x="12" y="4"/>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0"/>
              <p:cNvSpPr>
                <a:spLocks/>
              </p:cNvSpPr>
              <p:nvPr/>
            </p:nvSpPr>
            <p:spPr bwMode="auto">
              <a:xfrm>
                <a:off x="2201" y="1160"/>
                <a:ext cx="31" cy="36"/>
              </a:xfrm>
              <a:custGeom>
                <a:avLst/>
                <a:gdLst>
                  <a:gd name="T0" fmla="*/ 0 w 13"/>
                  <a:gd name="T1" fmla="*/ 15 h 15"/>
                  <a:gd name="T2" fmla="*/ 2 w 13"/>
                  <a:gd name="T3" fmla="*/ 0 h 15"/>
                  <a:gd name="T4" fmla="*/ 6 w 13"/>
                  <a:gd name="T5" fmla="*/ 7 h 15"/>
                  <a:gd name="T6" fmla="*/ 13 w 13"/>
                  <a:gd name="T7" fmla="*/ 9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5"/>
                      <a:pt x="2" y="0"/>
                    </a:cubicBezTo>
                    <a:cubicBezTo>
                      <a:pt x="6" y="7"/>
                      <a:pt x="6" y="7"/>
                      <a:pt x="6" y="7"/>
                    </a:cubicBezTo>
                    <a:cubicBezTo>
                      <a:pt x="13" y="9"/>
                      <a:pt x="13" y="9"/>
                      <a:pt x="13" y="9"/>
                    </a:cubicBezTo>
                    <a:cubicBezTo>
                      <a:pt x="9" y="10"/>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Rectangle 141"/>
              <p:cNvSpPr>
                <a:spLocks noChangeArrowheads="1"/>
              </p:cNvSpPr>
              <p:nvPr/>
            </p:nvSpPr>
            <p:spPr bwMode="auto">
              <a:xfrm>
                <a:off x="2099" y="817"/>
                <a:ext cx="32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128</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49" name="Rectangle 142"/>
              <p:cNvSpPr>
                <a:spLocks noChangeArrowheads="1"/>
              </p:cNvSpPr>
              <p:nvPr/>
            </p:nvSpPr>
            <p:spPr bwMode="auto">
              <a:xfrm>
                <a:off x="2348" y="1548"/>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50" name="Rectangle 143"/>
              <p:cNvSpPr>
                <a:spLocks noChangeArrowheads="1"/>
              </p:cNvSpPr>
              <p:nvPr/>
            </p:nvSpPr>
            <p:spPr bwMode="auto">
              <a:xfrm>
                <a:off x="2618" y="1445"/>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sp>
          <p:nvSpPr>
            <p:cNvPr id="151" name="矩形 150"/>
            <p:cNvSpPr/>
            <p:nvPr/>
          </p:nvSpPr>
          <p:spPr>
            <a:xfrm>
              <a:off x="1347787" y="2765783"/>
              <a:ext cx="3434045" cy="338554"/>
            </a:xfrm>
            <a:prstGeom prst="rect">
              <a:avLst/>
            </a:prstGeom>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rPr>
                <a:t>Fig. Convolution of Layer 5 in </a:t>
              </a:r>
              <a:r>
                <a:rPr lang="en-US" altLang="zh-CN" sz="1600" dirty="0" err="1" smtClean="0">
                  <a:latin typeface="Times New Roman" panose="02020603050405020304" pitchFamily="18" charset="0"/>
                  <a:cs typeface="Times New Roman" panose="02020603050405020304" pitchFamily="18" charset="0"/>
                </a:rPr>
                <a:t>AlexNet</a:t>
              </a:r>
              <a:endParaRPr lang="en-US" altLang="zh-CN" sz="1600" dirty="0">
                <a:latin typeface="Times New Roman" panose="02020603050405020304" pitchFamily="18" charset="0"/>
                <a:cs typeface="Times New Roman" panose="02020603050405020304" pitchFamily="18" charset="0"/>
              </a:endParaRPr>
            </a:p>
          </p:txBody>
        </p:sp>
      </p:grpSp>
      <p:grpSp>
        <p:nvGrpSpPr>
          <p:cNvPr id="154" name="组合 153"/>
          <p:cNvGrpSpPr/>
          <p:nvPr/>
        </p:nvGrpSpPr>
        <p:grpSpPr>
          <a:xfrm>
            <a:off x="41600" y="3285332"/>
            <a:ext cx="5841350" cy="3359862"/>
            <a:chOff x="41600" y="3285332"/>
            <a:chExt cx="5841350" cy="3359862"/>
          </a:xfrm>
        </p:grpSpPr>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7" y="3285332"/>
              <a:ext cx="5539318" cy="2892710"/>
            </a:xfrm>
            <a:prstGeom prst="rect">
              <a:avLst/>
            </a:prstGeom>
          </p:spPr>
        </p:pic>
        <p:sp>
          <p:nvSpPr>
            <p:cNvPr id="152" name="矩形 151"/>
            <p:cNvSpPr/>
            <p:nvPr/>
          </p:nvSpPr>
          <p:spPr>
            <a:xfrm>
              <a:off x="41600" y="6306640"/>
              <a:ext cx="5841350" cy="338554"/>
            </a:xfrm>
            <a:prstGeom prst="rect">
              <a:avLst/>
            </a:prstGeom>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rPr>
                <a:t>Fig. Real Performance of Layer 5 in </a:t>
              </a:r>
              <a:r>
                <a:rPr lang="en-US" altLang="zh-CN" sz="1600" dirty="0" err="1" smtClean="0">
                  <a:latin typeface="Times New Roman" panose="02020603050405020304" pitchFamily="18" charset="0"/>
                  <a:cs typeface="Times New Roman" panose="02020603050405020304" pitchFamily="18" charset="0"/>
                </a:rPr>
                <a:t>Alexnet</a:t>
              </a:r>
              <a:r>
                <a:rPr lang="en-US" altLang="zh-CN" sz="1600" dirty="0" smtClean="0">
                  <a:latin typeface="Times New Roman" panose="02020603050405020304" pitchFamily="18" charset="0"/>
                  <a:cs typeface="Times New Roman" panose="02020603050405020304" pitchFamily="18" charset="0"/>
                </a:rPr>
                <a:t> on ZCU 102</a:t>
              </a:r>
              <a:endParaRPr lang="en-US" altLang="zh-CN"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55" name="标题 2"/>
              <p:cNvSpPr txBox="1">
                <a:spLocks/>
              </p:cNvSpPr>
              <p:nvPr/>
            </p:nvSpPr>
            <p:spPr>
              <a:xfrm>
                <a:off x="6000748" y="4727489"/>
                <a:ext cx="3038651" cy="1638805"/>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r>
                  <a:rPr lang="en-US" altLang="zh-CN" sz="1800" b="0" dirty="0" smtClean="0">
                    <a:solidFill>
                      <a:srgbClr val="C00000"/>
                    </a:solidFill>
                    <a:effectLst/>
                    <a:latin typeface="Times New Roman" panose="02020603050405020304" pitchFamily="18" charset="0"/>
                    <a:cs typeface="Times New Roman" panose="02020603050405020304" pitchFamily="18" charset="0"/>
                  </a:rPr>
                  <a:t>Best model </a:t>
                </a:r>
                <a:r>
                  <a:rPr lang="en-US" altLang="zh-CN" sz="1800" b="0" dirty="0">
                    <a:solidFill>
                      <a:srgbClr val="C00000"/>
                    </a:solidFill>
                    <a:effectLst/>
                    <a:latin typeface="Times New Roman" panose="02020603050405020304" pitchFamily="18" charset="0"/>
                    <a:cs typeface="Times New Roman" panose="02020603050405020304" pitchFamily="18" charset="0"/>
                  </a:rPr>
                  <a:t>p</a:t>
                </a:r>
                <a:r>
                  <a:rPr lang="en-US" altLang="zh-CN" sz="1800" b="0" dirty="0" smtClean="0">
                    <a:solidFill>
                      <a:srgbClr val="C00000"/>
                    </a:solidFill>
                    <a:effectLst/>
                    <a:latin typeface="Times New Roman" panose="02020603050405020304" pitchFamily="18" charset="0"/>
                    <a:cs typeface="Times New Roman" panose="02020603050405020304" pitchFamily="18" charset="0"/>
                  </a:rPr>
                  <a:t>erformance</a:t>
                </a:r>
              </a:p>
              <a:p>
                <a:pPr algn="ctr"/>
                <a14:m>
                  <m:oMathPara xmlns:m="http://schemas.openxmlformats.org/officeDocument/2006/math">
                    <m:oMathParaPr>
                      <m:jc m:val="centerGroup"/>
                    </m:oMathParaPr>
                    <m:oMath xmlns:m="http://schemas.openxmlformats.org/officeDocument/2006/math">
                      <m:r>
                        <a:rPr lang="en-US" altLang="zh-CN" sz="1800" b="0" i="1" smtClean="0">
                          <a:solidFill>
                            <a:srgbClr val="C00000"/>
                          </a:solidFill>
                          <a:effectLst/>
                          <a:latin typeface="Cambria Math" panose="02040503050406030204" pitchFamily="18" charset="0"/>
                          <a:ea typeface="Cambria Math" panose="02040503050406030204" pitchFamily="18" charset="0"/>
                        </a:rPr>
                        <m:t>≠</m:t>
                      </m:r>
                    </m:oMath>
                  </m:oMathPara>
                </a14:m>
                <a:endParaRPr lang="en-US" altLang="zh-CN" sz="1800" b="0" dirty="0" smtClean="0">
                  <a:solidFill>
                    <a:srgbClr val="C00000"/>
                  </a:solidFill>
                  <a:effectLst/>
                  <a:latin typeface="Times New Roman" panose="02020603050405020304" pitchFamily="18" charset="0"/>
                  <a:cs typeface="Times New Roman" panose="02020603050405020304" pitchFamily="18" charset="0"/>
                </a:endParaRPr>
              </a:p>
              <a:p>
                <a:pPr algn="ctr"/>
                <a:r>
                  <a:rPr lang="en-US" altLang="zh-CN" sz="1800" b="0" dirty="0" smtClean="0">
                    <a:solidFill>
                      <a:srgbClr val="C00000"/>
                    </a:solidFill>
                    <a:effectLst/>
                    <a:latin typeface="Times New Roman" panose="02020603050405020304" pitchFamily="18" charset="0"/>
                    <a:cs typeface="Times New Roman" panose="02020603050405020304" pitchFamily="18" charset="0"/>
                  </a:rPr>
                  <a:t>Best real </a:t>
                </a:r>
                <a:r>
                  <a:rPr lang="en-US" altLang="zh-CN" sz="1800" b="0" dirty="0">
                    <a:solidFill>
                      <a:srgbClr val="C00000"/>
                    </a:solidFill>
                    <a:effectLst/>
                    <a:latin typeface="Times New Roman" panose="02020603050405020304" pitchFamily="18" charset="0"/>
                    <a:cs typeface="Times New Roman" panose="02020603050405020304" pitchFamily="18" charset="0"/>
                  </a:rPr>
                  <a:t>p</a:t>
                </a:r>
                <a:r>
                  <a:rPr lang="en-US" altLang="zh-CN" sz="1800" b="0" dirty="0" smtClean="0">
                    <a:solidFill>
                      <a:srgbClr val="C00000"/>
                    </a:solidFill>
                    <a:effectLst/>
                    <a:latin typeface="Times New Roman" panose="02020603050405020304" pitchFamily="18" charset="0"/>
                    <a:cs typeface="Times New Roman" panose="02020603050405020304" pitchFamily="18" charset="0"/>
                  </a:rPr>
                  <a:t>erformance</a:t>
                </a:r>
              </a:p>
              <a:p>
                <a:pPr algn="ctr"/>
                <a:r>
                  <a:rPr lang="en-US" altLang="zh-CN" sz="1800" b="0" dirty="0" smtClean="0">
                    <a:solidFill>
                      <a:srgbClr val="C00000"/>
                    </a:solidFill>
                    <a:effectLst/>
                    <a:latin typeface="Times New Roman" panose="02020603050405020304" pitchFamily="18" charset="0"/>
                    <a:cs typeface="Times New Roman" panose="02020603050405020304" pitchFamily="18" charset="0"/>
                  </a:rPr>
                  <a:t>(leads to sub-optimal solution)</a:t>
                </a:r>
                <a:endParaRPr lang="en-US" altLang="zh-CN" sz="1800" b="0" dirty="0">
                  <a:solidFill>
                    <a:srgbClr val="C00000"/>
                  </a:solidFill>
                  <a:effectLst/>
                  <a:latin typeface="Times New Roman" panose="02020603050405020304" pitchFamily="18" charset="0"/>
                  <a:cs typeface="Times New Roman" panose="02020603050405020304" pitchFamily="18" charset="0"/>
                </a:endParaRPr>
              </a:p>
            </p:txBody>
          </p:sp>
        </mc:Choice>
        <mc:Fallback xmlns="">
          <p:sp>
            <p:nvSpPr>
              <p:cNvPr id="155" name="标题 2"/>
              <p:cNvSpPr txBox="1">
                <a:spLocks noRot="1" noChangeAspect="1" noMove="1" noResize="1" noEditPoints="1" noAdjustHandles="1" noChangeArrowheads="1" noChangeShapeType="1" noTextEdit="1"/>
              </p:cNvSpPr>
              <p:nvPr/>
            </p:nvSpPr>
            <p:spPr>
              <a:xfrm>
                <a:off x="6000748" y="4727489"/>
                <a:ext cx="3038651" cy="1638805"/>
              </a:xfrm>
              <a:prstGeom prst="rect">
                <a:avLst/>
              </a:prstGeom>
              <a:blipFill>
                <a:blip r:embed="rId7"/>
                <a:stretch>
                  <a:fillRect l="-596" r="-398"/>
                </a:stretch>
              </a:blipFill>
            </p:spPr>
            <p:txBody>
              <a:bodyPr/>
              <a:lstStyle/>
              <a:p>
                <a:r>
                  <a:rPr lang="zh-CN" altLang="en-US">
                    <a:noFill/>
                  </a:rPr>
                  <a:t> </a:t>
                </a:r>
              </a:p>
            </p:txBody>
          </p:sp>
        </mc:Fallback>
      </mc:AlternateContent>
      <p:sp>
        <p:nvSpPr>
          <p:cNvPr id="156" name="矩形 155"/>
          <p:cNvSpPr/>
          <p:nvPr/>
        </p:nvSpPr>
        <p:spPr>
          <a:xfrm>
            <a:off x="5899117" y="800834"/>
            <a:ext cx="1685077"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Observation:</a:t>
            </a:r>
            <a:endParaRPr lang="zh-CN" altLang="en-US" sz="2000" b="1" dirty="0">
              <a:latin typeface="Times New Roman" panose="02020603050405020304" pitchFamily="18" charset="0"/>
              <a:cs typeface="Times New Roman" panose="02020603050405020304" pitchFamily="18" charset="0"/>
            </a:endParaRPr>
          </a:p>
        </p:txBody>
      </p:sp>
      <p:sp>
        <p:nvSpPr>
          <p:cNvPr id="159" name="下箭头 158"/>
          <p:cNvSpPr/>
          <p:nvPr/>
        </p:nvSpPr>
        <p:spPr>
          <a:xfrm>
            <a:off x="7340377" y="2382649"/>
            <a:ext cx="270319" cy="5532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1" name="下箭头 160"/>
          <p:cNvSpPr/>
          <p:nvPr/>
        </p:nvSpPr>
        <p:spPr>
          <a:xfrm>
            <a:off x="7344138" y="4008798"/>
            <a:ext cx="270319" cy="5532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 name="标题 2"/>
          <p:cNvSpPr txBox="1">
            <a:spLocks/>
          </p:cNvSpPr>
          <p:nvPr/>
        </p:nvSpPr>
        <p:spPr>
          <a:xfrm>
            <a:off x="6000749" y="3017532"/>
            <a:ext cx="3038651" cy="85227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lvl="0" algn="ctr"/>
            <a:r>
              <a:rPr lang="en-US" altLang="zh-CN" sz="1800" b="0" dirty="0" smtClean="0">
                <a:solidFill>
                  <a:schemeClr val="accent1"/>
                </a:solidFill>
                <a:effectLst/>
                <a:latin typeface="Times New Roman" panose="02020603050405020304" pitchFamily="18" charset="0"/>
                <a:cs typeface="Times New Roman" panose="02020603050405020304" pitchFamily="18" charset="0"/>
              </a:rPr>
              <a:t>Inaccurate </a:t>
            </a:r>
            <a:r>
              <a:rPr lang="en-US" altLang="zh-CN" sz="1800" b="0" dirty="0">
                <a:solidFill>
                  <a:schemeClr val="accent1"/>
                </a:solidFill>
                <a:effectLst/>
                <a:latin typeface="Times New Roman" panose="02020603050405020304" pitchFamily="18" charset="0"/>
                <a:cs typeface="Times New Roman" panose="02020603050405020304" pitchFamily="18" charset="0"/>
              </a:rPr>
              <a:t>performance model </a:t>
            </a:r>
            <a:r>
              <a:rPr lang="en-US" altLang="zh-CN" sz="1800" b="0" dirty="0" smtClean="0">
                <a:solidFill>
                  <a:schemeClr val="accent1"/>
                </a:solidFill>
                <a:effectLst/>
                <a:latin typeface="Times New Roman" panose="02020603050405020304" pitchFamily="18" charset="0"/>
                <a:cs typeface="Times New Roman" panose="02020603050405020304" pitchFamily="18" charset="0"/>
              </a:rPr>
              <a:t>for multi-FPGA</a:t>
            </a:r>
            <a:endParaRPr lang="zh-CN" altLang="en-US" sz="1800" b="0" dirty="0">
              <a:solidFill>
                <a:schemeClr val="accent1"/>
              </a:solidFill>
              <a:effectLst/>
              <a:latin typeface="Times New Roman" panose="02020603050405020304" pitchFamily="18" charset="0"/>
              <a:cs typeface="Times New Roman" panose="02020603050405020304" pitchFamily="18" charset="0"/>
            </a:endParaRPr>
          </a:p>
        </p:txBody>
      </p:sp>
      <p:sp>
        <p:nvSpPr>
          <p:cNvPr id="163" name="标题 2"/>
          <p:cNvSpPr txBox="1">
            <a:spLocks/>
          </p:cNvSpPr>
          <p:nvPr/>
        </p:nvSpPr>
        <p:spPr>
          <a:xfrm>
            <a:off x="5975259" y="1413878"/>
            <a:ext cx="3038651" cy="85227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lvl="0" algn="ctr"/>
            <a:r>
              <a:rPr lang="en-US" altLang="zh-CN" sz="1800" b="0" dirty="0" smtClean="0">
                <a:solidFill>
                  <a:schemeClr val="accent1"/>
                </a:solidFill>
                <a:effectLst/>
                <a:latin typeface="Times New Roman" panose="02020603050405020304" pitchFamily="18" charset="0"/>
                <a:cs typeface="Times New Roman" panose="02020603050405020304" pitchFamily="18" charset="0"/>
              </a:rPr>
              <a:t>Without fine-grained memory access model and inter-FPGA communication model</a:t>
            </a:r>
            <a:endParaRPr lang="en-US" altLang="zh-CN" sz="1800" b="0" dirty="0">
              <a:solidFill>
                <a:schemeClr val="accent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13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p:bldP spid="159" grpId="0" animBg="1"/>
      <p:bldP spid="161" grpId="0" animBg="1"/>
      <p:bldP spid="162" grpId="0" animBg="1"/>
      <p:bldP spid="1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11</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Pipelining Multi-FPGA Design Flow</a:t>
            </a:r>
            <a:endParaRPr lang="en-US" altLang="zh-CN" sz="2400" dirty="0"/>
          </a:p>
        </p:txBody>
      </p:sp>
      <p:pic>
        <p:nvPicPr>
          <p:cNvPr id="12" name="图片 11"/>
          <p:cNvPicPr>
            <a:picLocks noChangeAspect="1"/>
          </p:cNvPicPr>
          <p:nvPr/>
        </p:nvPicPr>
        <p:blipFill>
          <a:blip r:embed="rId3"/>
          <a:stretch>
            <a:fillRect/>
          </a:stretch>
        </p:blipFill>
        <p:spPr>
          <a:xfrm>
            <a:off x="361650" y="1243769"/>
            <a:ext cx="5792994" cy="4452182"/>
          </a:xfrm>
          <a:prstGeom prst="rect">
            <a:avLst/>
          </a:prstGeom>
        </p:spPr>
      </p:pic>
      <p:sp>
        <p:nvSpPr>
          <p:cNvPr id="13" name="文本框 12"/>
          <p:cNvSpPr txBox="1"/>
          <p:nvPr/>
        </p:nvSpPr>
        <p:spPr>
          <a:xfrm>
            <a:off x="2136362" y="3093720"/>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smtClean="0">
                <a:solidFill>
                  <a:srgbClr val="C00000"/>
                </a:solidFill>
              </a:rPr>
              <a:t>Accelerator Design Parameter</a:t>
            </a:r>
            <a:endParaRPr lang="zh-CN" altLang="en-US" sz="1400" b="1" dirty="0">
              <a:solidFill>
                <a:srgbClr val="C00000"/>
              </a:solidFill>
            </a:endParaRPr>
          </a:p>
        </p:txBody>
      </p:sp>
      <p:sp>
        <p:nvSpPr>
          <p:cNvPr id="7" name="文本框 6"/>
          <p:cNvSpPr txBox="1"/>
          <p:nvPr/>
        </p:nvSpPr>
        <p:spPr>
          <a:xfrm>
            <a:off x="2136362" y="2396885"/>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smtClean="0">
                <a:solidFill>
                  <a:srgbClr val="C00000"/>
                </a:solidFill>
              </a:rPr>
              <a:t>Performance Model</a:t>
            </a:r>
            <a:endParaRPr lang="zh-CN" altLang="en-US" sz="1400" b="1" dirty="0">
              <a:solidFill>
                <a:srgbClr val="C00000"/>
              </a:solidFill>
            </a:endParaRPr>
          </a:p>
        </p:txBody>
      </p:sp>
      <p:sp>
        <p:nvSpPr>
          <p:cNvPr id="8" name="文本框 7"/>
          <p:cNvSpPr txBox="1"/>
          <p:nvPr/>
        </p:nvSpPr>
        <p:spPr>
          <a:xfrm>
            <a:off x="1943322" y="3718275"/>
            <a:ext cx="274551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smtClean="0">
                <a:solidFill>
                  <a:srgbClr val="C00000"/>
                </a:solidFill>
              </a:rPr>
              <a:t>Pipelining Design</a:t>
            </a:r>
          </a:p>
          <a:p>
            <a:pPr algn="ctr"/>
            <a:r>
              <a:rPr lang="en-US" altLang="zh-CN" sz="1400" b="1" dirty="0" smtClean="0">
                <a:solidFill>
                  <a:srgbClr val="C00000"/>
                </a:solidFill>
              </a:rPr>
              <a:t>Will Increase Latency</a:t>
            </a:r>
            <a:endParaRPr lang="zh-CN" altLang="en-US" sz="1400" b="1" dirty="0">
              <a:solidFill>
                <a:srgbClr val="C00000"/>
              </a:solidFill>
            </a:endParaRPr>
          </a:p>
        </p:txBody>
      </p:sp>
      <p:sp>
        <p:nvSpPr>
          <p:cNvPr id="14" name="矩形 13"/>
          <p:cNvSpPr/>
          <p:nvPr/>
        </p:nvSpPr>
        <p:spPr>
          <a:xfrm>
            <a:off x="4197329" y="23974"/>
            <a:ext cx="895950" cy="276999"/>
          </a:xfrm>
          <a:prstGeom prst="rect">
            <a:avLst/>
          </a:prstGeom>
        </p:spPr>
        <p:txBody>
          <a:bodyPr wrap="none">
            <a:spAutoFit/>
          </a:bodyPr>
          <a:lstStyle/>
          <a:p>
            <a:pPr algn="ctr"/>
            <a:r>
              <a:rPr lang="en-US" altLang="zh-CN" sz="1200" b="1" dirty="0" smtClean="0">
                <a:solidFill>
                  <a:srgbClr val="ABABAB"/>
                </a:solidFill>
              </a:rPr>
              <a:t>Motivation</a:t>
            </a:r>
            <a:endParaRPr lang="en-US" altLang="zh-CN" sz="1200" b="1" dirty="0">
              <a:solidFill>
                <a:srgbClr val="ABABAB"/>
              </a:solidFill>
            </a:endParaRPr>
          </a:p>
        </p:txBody>
      </p:sp>
      <p:grpSp>
        <p:nvGrpSpPr>
          <p:cNvPr id="15" name="组合 14"/>
          <p:cNvGrpSpPr/>
          <p:nvPr/>
        </p:nvGrpSpPr>
        <p:grpSpPr>
          <a:xfrm>
            <a:off x="6131950" y="263782"/>
            <a:ext cx="3012049" cy="2286991"/>
            <a:chOff x="742670" y="2594050"/>
            <a:chExt cx="3012049" cy="2286991"/>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605" y="2594050"/>
              <a:ext cx="2616604" cy="1851904"/>
            </a:xfrm>
            <a:prstGeom prst="rect">
              <a:avLst/>
            </a:prstGeom>
          </p:spPr>
        </p:pic>
        <p:sp>
          <p:nvSpPr>
            <p:cNvPr id="17" name="矩形 16"/>
            <p:cNvSpPr/>
            <p:nvPr/>
          </p:nvSpPr>
          <p:spPr>
            <a:xfrm>
              <a:off x="742670" y="4542487"/>
              <a:ext cx="3012049" cy="338554"/>
            </a:xfrm>
            <a:prstGeom prst="rect">
              <a:avLst/>
            </a:prstGeom>
          </p:spPr>
          <p:txBody>
            <a:bodyPr wrap="square">
              <a:spAutoFit/>
            </a:bodyPr>
            <a:lstStyle/>
            <a:p>
              <a:pPr algn="ctr"/>
              <a:r>
                <a:rPr lang="en-US" altLang="zh-CN" sz="1600" dirty="0"/>
                <a:t>Traffic Surveillance</a:t>
              </a:r>
            </a:p>
          </p:txBody>
        </p:sp>
      </p:grpSp>
      <p:grpSp>
        <p:nvGrpSpPr>
          <p:cNvPr id="18" name="组合 17"/>
          <p:cNvGrpSpPr/>
          <p:nvPr/>
        </p:nvGrpSpPr>
        <p:grpSpPr>
          <a:xfrm>
            <a:off x="6154644" y="2630452"/>
            <a:ext cx="3012050" cy="2316252"/>
            <a:chOff x="4743369" y="1796793"/>
            <a:chExt cx="3012050" cy="2316252"/>
          </a:xfrm>
        </p:grpSpPr>
        <p:sp>
          <p:nvSpPr>
            <p:cNvPr id="19" name="Rectangle 23">
              <a:extLst>
                <a:ext uri="{FF2B5EF4-FFF2-40B4-BE49-F238E27FC236}">
                  <a16:creationId xmlns:a16="http://schemas.microsoft.com/office/drawing/2014/main" id="{D4829449-4738-4D40-B2F5-8143D95F965A}"/>
                </a:ext>
              </a:extLst>
            </p:cNvPr>
            <p:cNvSpPr>
              <a:spLocks noChangeArrowheads="1"/>
            </p:cNvSpPr>
            <p:nvPr/>
          </p:nvSpPr>
          <p:spPr bwMode="auto">
            <a:xfrm>
              <a:off x="4743369" y="3774491"/>
              <a:ext cx="3012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Self-Driving Vehicle</a:t>
              </a:r>
              <a:endParaRPr lang="en-US" altLang="en-US" sz="1600" b="0" dirty="0">
                <a:solidFill>
                  <a:schemeClr val="tx1"/>
                </a:solidFill>
                <a:cs typeface="Calibri" panose="020F0502020204030204" pitchFamily="34" charset="0"/>
              </a:endParaRP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3718" y="1796793"/>
              <a:ext cx="2708770" cy="1929999"/>
            </a:xfrm>
            <a:prstGeom prst="rect">
              <a:avLst/>
            </a:prstGeom>
          </p:spPr>
        </p:pic>
      </p:grpSp>
      <p:grpSp>
        <p:nvGrpSpPr>
          <p:cNvPr id="21" name="组合 20"/>
          <p:cNvGrpSpPr/>
          <p:nvPr/>
        </p:nvGrpSpPr>
        <p:grpSpPr>
          <a:xfrm>
            <a:off x="6173353" y="5086461"/>
            <a:ext cx="3012049" cy="1771539"/>
            <a:chOff x="8600239" y="1291141"/>
            <a:chExt cx="3012049" cy="1771539"/>
          </a:xfrm>
        </p:grpSpPr>
        <p:sp>
          <p:nvSpPr>
            <p:cNvPr id="22" name="矩形 21"/>
            <p:cNvSpPr/>
            <p:nvPr/>
          </p:nvSpPr>
          <p:spPr>
            <a:xfrm>
              <a:off x="8600239" y="2724126"/>
              <a:ext cx="3012049" cy="338554"/>
            </a:xfrm>
            <a:prstGeom prst="rect">
              <a:avLst/>
            </a:prstGeom>
          </p:spPr>
          <p:txBody>
            <a:bodyPr wrap="square">
              <a:spAutoFit/>
            </a:bodyPr>
            <a:lstStyle/>
            <a:p>
              <a:pPr algn="ctr"/>
              <a:r>
                <a:rPr lang="en-US" altLang="zh-CN" sz="1600" dirty="0"/>
                <a:t>Robots in Surgery</a:t>
              </a: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9144" y="1291141"/>
              <a:ext cx="2547529" cy="1432985"/>
            </a:xfrm>
            <a:prstGeom prst="rect">
              <a:avLst/>
            </a:prstGeom>
          </p:spPr>
        </p:pic>
      </p:grpSp>
      <p:sp>
        <p:nvSpPr>
          <p:cNvPr id="24" name="Rectangle 7">
            <a:extLst>
              <a:ext uri="{FF2B5EF4-FFF2-40B4-BE49-F238E27FC236}">
                <a16:creationId xmlns:a16="http://schemas.microsoft.com/office/drawing/2014/main" id="{0ECE8F40-99F5-4EAA-8F85-E6CF30260522}"/>
              </a:ext>
            </a:extLst>
          </p:cNvPr>
          <p:cNvSpPr>
            <a:spLocks noChangeArrowheads="1"/>
          </p:cNvSpPr>
          <p:nvPr/>
        </p:nvSpPr>
        <p:spPr bwMode="auto">
          <a:xfrm>
            <a:off x="146609" y="6269115"/>
            <a:ext cx="76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000" b="0" dirty="0">
                <a:solidFill>
                  <a:schemeClr val="tx1"/>
                </a:solidFill>
              </a:rPr>
              <a:t>[ref.1] Google’s </a:t>
            </a:r>
            <a:r>
              <a:rPr lang="en-US" altLang="en-US" sz="1000" b="0" dirty="0" err="1">
                <a:solidFill>
                  <a:schemeClr val="tx1"/>
                </a:solidFill>
              </a:rPr>
              <a:t>Waymo</a:t>
            </a:r>
            <a:endParaRPr lang="en-US" altLang="en-US" sz="1000" b="0" dirty="0">
              <a:solidFill>
                <a:schemeClr val="tx1"/>
              </a:solidFill>
            </a:endParaRPr>
          </a:p>
          <a:p>
            <a:pPr>
              <a:spcBef>
                <a:spcPct val="0"/>
              </a:spcBef>
              <a:buFontTx/>
              <a:buNone/>
            </a:pPr>
            <a:r>
              <a:rPr lang="en-US" altLang="en-US" sz="1000" b="0" dirty="0">
                <a:solidFill>
                  <a:schemeClr val="tx1"/>
                </a:solidFill>
              </a:rPr>
              <a:t>[ref.2] da Vinci Surgical Robot at St. Francis Health Center - Robotic Gizmos</a:t>
            </a:r>
            <a:endParaRPr lang="en-US" altLang="ja-JP" sz="1000" b="0" dirty="0">
              <a:solidFill>
                <a:schemeClr val="tx1"/>
              </a:solidFill>
            </a:endParaRPr>
          </a:p>
        </p:txBody>
      </p:sp>
    </p:spTree>
    <p:extLst>
      <p:ext uri="{BB962C8B-B14F-4D97-AF65-F5344CB8AC3E}">
        <p14:creationId xmlns:p14="http://schemas.microsoft.com/office/powerpoint/2010/main" val="139491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12</a:t>
            </a:fld>
            <a:endParaRPr lang="en-US" dirty="0"/>
          </a:p>
        </p:txBody>
      </p:sp>
      <p:grpSp>
        <p:nvGrpSpPr>
          <p:cNvPr id="19" name="组合 18"/>
          <p:cNvGrpSpPr/>
          <p:nvPr/>
        </p:nvGrpSpPr>
        <p:grpSpPr>
          <a:xfrm>
            <a:off x="1611370" y="1782572"/>
            <a:ext cx="6296823" cy="3978443"/>
            <a:chOff x="660841" y="1469224"/>
            <a:chExt cx="7076125" cy="4537461"/>
          </a:xfrm>
        </p:grpSpPr>
        <p:sp>
          <p:nvSpPr>
            <p:cNvPr id="20" name="矩形 19"/>
            <p:cNvSpPr/>
            <p:nvPr/>
          </p:nvSpPr>
          <p:spPr>
            <a:xfrm>
              <a:off x="660841" y="1469224"/>
              <a:ext cx="6884126" cy="447402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21" name="图片 2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39" y="1521472"/>
              <a:ext cx="4071967" cy="3005159"/>
            </a:xfrm>
            <a:prstGeom prst="rect">
              <a:avLst/>
            </a:prstGeom>
          </p:spPr>
        </p:pic>
        <p:pic>
          <p:nvPicPr>
            <p:cNvPr id="22" name="图片 2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904" y="2279177"/>
              <a:ext cx="3240277" cy="2498763"/>
            </a:xfrm>
            <a:prstGeom prst="rect">
              <a:avLst/>
            </a:prstGeom>
          </p:spPr>
        </p:pic>
        <p:sp>
          <p:nvSpPr>
            <p:cNvPr id="23" name="文本框 22"/>
            <p:cNvSpPr txBox="1"/>
            <p:nvPr/>
          </p:nvSpPr>
          <p:spPr>
            <a:xfrm>
              <a:off x="4842612" y="1497631"/>
              <a:ext cx="2667688" cy="737148"/>
            </a:xfrm>
            <a:prstGeom prst="rect">
              <a:avLst/>
            </a:prstGeom>
            <a:noFill/>
          </p:spPr>
          <p:txBody>
            <a:bodyPr wrap="square" rtlCol="0">
              <a:spAutoFit/>
            </a:bodyPr>
            <a:lstStyle/>
            <a:p>
              <a:pPr algn="ctr">
                <a:buSzPct val="60000"/>
              </a:pPr>
              <a:r>
                <a:rPr lang="en-US" b="1" dirty="0" smtClean="0">
                  <a:solidFill>
                    <a:srgbClr val="0070C0"/>
                  </a:solidFill>
                  <a:latin typeface="Times New Roman" panose="02020603050405020304" pitchFamily="18" charset="0"/>
                  <a:ea typeface="+mj-ea"/>
                  <a:cs typeface="Times New Roman" panose="02020603050405020304" pitchFamily="18" charset="0"/>
                </a:rPr>
                <a:t>Wei</a:t>
              </a:r>
              <a:r>
                <a:rPr lang="en-US" altLang="zh-CN" b="1" dirty="0" smtClean="0">
                  <a:solidFill>
                    <a:srgbClr val="0070C0"/>
                  </a:solidFill>
                  <a:latin typeface="Times New Roman" panose="02020603050405020304" pitchFamily="18" charset="0"/>
                  <a:ea typeface="+mj-ea"/>
                  <a:cs typeface="Times New Roman" panose="02020603050405020304" pitchFamily="18" charset="0"/>
                </a:rPr>
                <a:t>ght Locking based Multi-FPGA</a:t>
              </a:r>
              <a:endParaRPr lang="en-US" b="1" dirty="0">
                <a:solidFill>
                  <a:srgbClr val="0070C0"/>
                </a:solidFill>
                <a:latin typeface="Times New Roman" panose="02020603050405020304" pitchFamily="18" charset="0"/>
                <a:ea typeface="+mj-ea"/>
                <a:cs typeface="Times New Roman" panose="02020603050405020304" pitchFamily="18" charset="0"/>
              </a:endParaRPr>
            </a:p>
          </p:txBody>
        </p:sp>
        <p:sp>
          <p:nvSpPr>
            <p:cNvPr id="24" name="文本框 23"/>
            <p:cNvSpPr txBox="1"/>
            <p:nvPr/>
          </p:nvSpPr>
          <p:spPr>
            <a:xfrm>
              <a:off x="660841" y="4704648"/>
              <a:ext cx="7076125" cy="861775"/>
            </a:xfrm>
            <a:prstGeom prst="rect">
              <a:avLst/>
            </a:prstGeom>
            <a:noFill/>
          </p:spPr>
          <p:txBody>
            <a:bodyPr wrap="none" rtlCol="0">
              <a:spAutoFit/>
            </a:bodyPr>
            <a:lstStyle/>
            <a:p>
              <a:r>
                <a:rPr lang="en-US" b="1" i="1" dirty="0">
                  <a:solidFill>
                    <a:srgbClr val="C00000"/>
                  </a:solidFill>
                </a:rPr>
                <a:t>Lock weights to multiple FPGAs </a:t>
              </a:r>
              <a:r>
                <a:rPr lang="en-US" altLang="zh-CN" b="1" i="1" dirty="0">
                  <a:solidFill>
                    <a:srgbClr val="C00000"/>
                  </a:solidFill>
                  <a:sym typeface="Wingdings" panose="05000000000000000000" pitchFamily="2" charset="2"/>
                </a:rPr>
                <a:t> </a:t>
              </a:r>
              <a:r>
                <a:rPr lang="en-US" b="1" i="1" dirty="0">
                  <a:solidFill>
                    <a:srgbClr val="C00000"/>
                  </a:solidFill>
                  <a:sym typeface="Wingdings" panose="05000000000000000000" pitchFamily="2" charset="2"/>
                </a:rPr>
                <a:t>Specific for RNN</a:t>
              </a:r>
            </a:p>
            <a:p>
              <a:r>
                <a:rPr lang="en-US" b="1" i="1" dirty="0">
                  <a:solidFill>
                    <a:srgbClr val="C00000"/>
                  </a:solidFill>
                  <a:sym typeface="Wingdings" panose="05000000000000000000" pitchFamily="2" charset="2"/>
                </a:rPr>
                <a:t>               Not applicable for sharing weights (e.g. CNN)</a:t>
              </a:r>
            </a:p>
          </p:txBody>
        </p:sp>
        <p:sp>
          <p:nvSpPr>
            <p:cNvPr id="25" name="矩形 24"/>
            <p:cNvSpPr/>
            <p:nvPr/>
          </p:nvSpPr>
          <p:spPr>
            <a:xfrm>
              <a:off x="742950" y="5452688"/>
              <a:ext cx="6719908" cy="553997"/>
            </a:xfrm>
            <a:prstGeom prst="rect">
              <a:avLst/>
            </a:prstGeom>
          </p:spPr>
          <p:txBody>
            <a:bodyPr wrap="square">
              <a:spAutoFit/>
            </a:bodyPr>
            <a:lstStyle/>
            <a:p>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[Ref] Eric Chung, et al. Serving DNNs in Real Time at Datacenter Scale with Project Brainwave, In IEEE Micro, 2018</a:t>
              </a:r>
            </a:p>
          </p:txBody>
        </p:sp>
      </p:grpSp>
      <p:sp>
        <p:nvSpPr>
          <p:cNvPr id="26"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Response to Real-Time Requirement: Parallel Multi-FPGA!</a:t>
            </a:r>
            <a:endParaRPr lang="en-US" altLang="zh-CN" sz="2400" dirty="0"/>
          </a:p>
        </p:txBody>
      </p:sp>
      <p:sp>
        <p:nvSpPr>
          <p:cNvPr id="27" name="矩形 26"/>
          <p:cNvSpPr/>
          <p:nvPr/>
        </p:nvSpPr>
        <p:spPr>
          <a:xfrm>
            <a:off x="4016287" y="0"/>
            <a:ext cx="944233" cy="276999"/>
          </a:xfrm>
          <a:prstGeom prst="rect">
            <a:avLst/>
          </a:prstGeom>
        </p:spPr>
        <p:txBody>
          <a:bodyPr wrap="none">
            <a:spAutoFit/>
          </a:bodyPr>
          <a:lstStyle/>
          <a:p>
            <a:r>
              <a:rPr lang="en-US" altLang="zh-CN" sz="1200" b="1" dirty="0">
                <a:solidFill>
                  <a:srgbClr val="ABABAB"/>
                </a:solidFill>
              </a:rPr>
              <a:t>Background</a:t>
            </a:r>
            <a:endParaRPr lang="zh-CN" altLang="en-US" sz="1200" b="1" dirty="0">
              <a:solidFill>
                <a:srgbClr val="ABABAB"/>
              </a:solidFill>
            </a:endParaRPr>
          </a:p>
        </p:txBody>
      </p:sp>
      <p:sp>
        <p:nvSpPr>
          <p:cNvPr id="12" name="标题 2"/>
          <p:cNvSpPr txBox="1">
            <a:spLocks/>
          </p:cNvSpPr>
          <p:nvPr/>
        </p:nvSpPr>
        <p:spPr>
          <a:xfrm>
            <a:off x="1611370" y="1053909"/>
            <a:ext cx="6125969"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1800" dirty="0" smtClean="0"/>
              <a:t>Microsoft Brainwave</a:t>
            </a:r>
            <a:endParaRPr lang="en-US" altLang="zh-CN" sz="1800" dirty="0"/>
          </a:p>
        </p:txBody>
      </p:sp>
    </p:spTree>
    <p:extLst>
      <p:ext uri="{BB962C8B-B14F-4D97-AF65-F5344CB8AC3E}">
        <p14:creationId xmlns:p14="http://schemas.microsoft.com/office/powerpoint/2010/main" val="1675477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13</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426648" y="1059637"/>
            <a:ext cx="8382072" cy="36933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p>
          <a:p>
            <a:pPr marL="342900" indent="-342900">
              <a:lnSpc>
                <a:spcPct val="150000"/>
              </a:lnSpc>
              <a:buFont typeface="Arial" panose="020B0604020202020204" pitchFamily="34" charset="0"/>
              <a:buChar char="•"/>
            </a:pPr>
            <a:r>
              <a:rPr lang="en-US" altLang="zh-CN" sz="2400" b="1" dirty="0" smtClean="0"/>
              <a:t>Super-LIP Framework</a:t>
            </a:r>
          </a:p>
          <a:p>
            <a:pPr marL="800100" lvl="1" indent="-342900">
              <a:lnSpc>
                <a:spcPct val="150000"/>
              </a:lnSpc>
              <a:buFont typeface="Arial" panose="020B0604020202020204" pitchFamily="34" charset="0"/>
              <a:buChar char="•"/>
            </a:pPr>
            <a:r>
              <a:rPr lang="en-US" altLang="zh-CN" sz="2000" dirty="0" smtClean="0"/>
              <a:t>Overview</a:t>
            </a:r>
          </a:p>
          <a:p>
            <a:pPr marL="800100" lvl="1" indent="-342900">
              <a:lnSpc>
                <a:spcPct val="150000"/>
              </a:lnSpc>
              <a:buFont typeface="Arial" panose="020B0604020202020204" pitchFamily="34" charset="0"/>
              <a:buChar char="•"/>
            </a:pPr>
            <a:r>
              <a:rPr lang="en-US" altLang="zh-CN" sz="2000" dirty="0" smtClean="0">
                <a:solidFill>
                  <a:prstClr val="black"/>
                </a:solidFill>
              </a:rPr>
              <a:t>XFER Design</a:t>
            </a:r>
          </a:p>
          <a:p>
            <a:pPr marL="800100" lvl="1" indent="-342900">
              <a:lnSpc>
                <a:spcPct val="150000"/>
              </a:lnSpc>
              <a:buFont typeface="Arial" panose="020B0604020202020204" pitchFamily="34" charset="0"/>
              <a:buChar char="•"/>
            </a:pPr>
            <a:r>
              <a:rPr lang="en-US" altLang="zh-CN" sz="2000" dirty="0">
                <a:solidFill>
                  <a:prstClr val="black"/>
                </a:solidFill>
              </a:rPr>
              <a:t>Optimizing Design Parameters with a more Accurate Model</a:t>
            </a:r>
          </a:p>
          <a:p>
            <a:pPr marL="342900" indent="-342900">
              <a:lnSpc>
                <a:spcPct val="150000"/>
              </a:lnSpc>
              <a:buFont typeface="Arial" panose="020B0604020202020204" pitchFamily="34" charset="0"/>
              <a:buChar char="•"/>
            </a:pPr>
            <a:r>
              <a:rPr lang="en-US" altLang="zh-CN" sz="2400" b="1" dirty="0" smtClean="0">
                <a:solidFill>
                  <a:prstClr val="black"/>
                </a:solidFill>
              </a:rPr>
              <a:t>Experimental Results</a:t>
            </a:r>
          </a:p>
          <a:p>
            <a:pPr marL="342900" indent="-342900">
              <a:lnSpc>
                <a:spcPct val="150000"/>
              </a:lnSpc>
              <a:buFont typeface="Arial" panose="020B0604020202020204" pitchFamily="34" charset="0"/>
              <a:buChar char="•"/>
            </a:pPr>
            <a:r>
              <a:rPr lang="en-US" altLang="zh-CN" sz="2400" b="1" dirty="0" smtClean="0">
                <a:solidFill>
                  <a:prstClr val="black"/>
                </a:solidFill>
              </a:rPr>
              <a:t>Ultimate Goal</a:t>
            </a:r>
          </a:p>
        </p:txBody>
      </p:sp>
      <p:sp>
        <p:nvSpPr>
          <p:cNvPr id="3" name="矩形 2"/>
          <p:cNvSpPr/>
          <p:nvPr/>
        </p:nvSpPr>
        <p:spPr>
          <a:xfrm>
            <a:off x="326888" y="3556000"/>
            <a:ext cx="8301552" cy="2794578"/>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标题 2"/>
          <p:cNvSpPr txBox="1">
            <a:spLocks/>
          </p:cNvSpPr>
          <p:nvPr/>
        </p:nvSpPr>
        <p:spPr>
          <a:xfrm>
            <a:off x="146609" y="76200"/>
            <a:ext cx="866211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Outline</a:t>
            </a:r>
            <a:endParaRPr lang="zh-CN" altLang="en-US" sz="2400" dirty="0"/>
          </a:p>
        </p:txBody>
      </p:sp>
      <p:sp>
        <p:nvSpPr>
          <p:cNvPr id="8" name="矩形 7"/>
          <p:cNvSpPr/>
          <p:nvPr/>
        </p:nvSpPr>
        <p:spPr>
          <a:xfrm>
            <a:off x="426648" y="1044072"/>
            <a:ext cx="8301552" cy="537535"/>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5892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14</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Super-LIP Framework</a:t>
            </a:r>
            <a:endParaRPr lang="en-US" altLang="zh-CN" sz="2400" dirty="0"/>
          </a:p>
        </p:txBody>
      </p:sp>
      <p:sp>
        <p:nvSpPr>
          <p:cNvPr id="6" name="矩形 5"/>
          <p:cNvSpPr/>
          <p:nvPr/>
        </p:nvSpPr>
        <p:spPr>
          <a:xfrm>
            <a:off x="4248016" y="23974"/>
            <a:ext cx="794576" cy="276999"/>
          </a:xfrm>
          <a:prstGeom prst="rect">
            <a:avLst/>
          </a:prstGeom>
        </p:spPr>
        <p:txBody>
          <a:bodyPr wrap="none">
            <a:spAutoFit/>
          </a:bodyPr>
          <a:lstStyle/>
          <a:p>
            <a:pPr algn="ctr"/>
            <a:r>
              <a:rPr lang="en-US" altLang="zh-CN" sz="1200" b="1" dirty="0">
                <a:solidFill>
                  <a:srgbClr val="ABABAB"/>
                </a:solidFill>
              </a:rPr>
              <a:t>Overview</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55" y="1134265"/>
            <a:ext cx="5589793" cy="4740755"/>
          </a:xfrm>
          <a:prstGeom prst="rect">
            <a:avLst/>
          </a:prstGeom>
        </p:spPr>
      </p:pic>
      <p:sp>
        <p:nvSpPr>
          <p:cNvPr id="8" name="文本框 7"/>
          <p:cNvSpPr txBox="1"/>
          <p:nvPr/>
        </p:nvSpPr>
        <p:spPr>
          <a:xfrm>
            <a:off x="6212000" y="4853020"/>
            <a:ext cx="243502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smtClean="0"/>
              <a:t>XFER Design</a:t>
            </a:r>
          </a:p>
          <a:p>
            <a:pPr algn="ctr"/>
            <a:r>
              <a:rPr lang="en-US" altLang="zh-CN" dirty="0" smtClean="0"/>
              <a:t>Targeting on Minimizing</a:t>
            </a:r>
            <a:br>
              <a:rPr lang="en-US" altLang="zh-CN" dirty="0" smtClean="0"/>
            </a:br>
            <a:r>
              <a:rPr lang="en-US" altLang="zh-CN" dirty="0" smtClean="0"/>
              <a:t>Latency</a:t>
            </a:r>
            <a:endParaRPr lang="zh-CN" altLang="en-US" dirty="0"/>
          </a:p>
        </p:txBody>
      </p:sp>
      <p:pic>
        <p:nvPicPr>
          <p:cNvPr id="17" name="图片 16"/>
          <p:cNvPicPr>
            <a:picLocks noChangeAspect="1"/>
          </p:cNvPicPr>
          <p:nvPr/>
        </p:nvPicPr>
        <p:blipFill>
          <a:blip r:embed="rId4"/>
          <a:stretch>
            <a:fillRect/>
          </a:stretch>
        </p:blipFill>
        <p:spPr>
          <a:xfrm>
            <a:off x="207740" y="4753898"/>
            <a:ext cx="5559007" cy="1083474"/>
          </a:xfrm>
          <a:prstGeom prst="rect">
            <a:avLst/>
          </a:prstGeom>
        </p:spPr>
      </p:pic>
      <p:sp>
        <p:nvSpPr>
          <p:cNvPr id="27" name="矩形 26"/>
          <p:cNvSpPr/>
          <p:nvPr/>
        </p:nvSpPr>
        <p:spPr>
          <a:xfrm>
            <a:off x="6272882" y="2475266"/>
            <a:ext cx="231326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en-US" altLang="zh-CN" b="1" dirty="0" smtClean="0">
                <a:solidFill>
                  <a:prstClr val="black"/>
                </a:solidFill>
              </a:rPr>
              <a:t>Optimizing Design Parameters with a more Accurate Model</a:t>
            </a:r>
          </a:p>
          <a:p>
            <a:pPr marL="285750" lvl="0" indent="-285750">
              <a:buFont typeface="Arial" panose="020B0604020202020204" pitchFamily="34" charset="0"/>
              <a:buChar char="•"/>
            </a:pPr>
            <a:r>
              <a:rPr lang="en-US" altLang="zh-CN" dirty="0" smtClean="0">
                <a:solidFill>
                  <a:prstClr val="black"/>
                </a:solidFill>
              </a:rPr>
              <a:t>Accelerator Design</a:t>
            </a:r>
          </a:p>
          <a:p>
            <a:pPr marL="285750" lvl="0" indent="-285750">
              <a:buFont typeface="Arial" panose="020B0604020202020204" pitchFamily="34" charset="0"/>
              <a:buChar char="•"/>
            </a:pPr>
            <a:r>
              <a:rPr lang="en-US" altLang="zh-CN" dirty="0" smtClean="0">
                <a:solidFill>
                  <a:prstClr val="black"/>
                </a:solidFill>
              </a:rPr>
              <a:t>XFER Design</a:t>
            </a:r>
          </a:p>
        </p:txBody>
      </p:sp>
      <p:sp>
        <p:nvSpPr>
          <p:cNvPr id="29" name="矩形 28"/>
          <p:cNvSpPr/>
          <p:nvPr/>
        </p:nvSpPr>
        <p:spPr>
          <a:xfrm>
            <a:off x="146609" y="1867861"/>
            <a:ext cx="2322271" cy="271789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5"/>
          <a:stretch>
            <a:fillRect/>
          </a:stretch>
        </p:blipFill>
        <p:spPr>
          <a:xfrm>
            <a:off x="213862" y="1916820"/>
            <a:ext cx="5560372" cy="2594220"/>
          </a:xfrm>
          <a:prstGeom prst="rect">
            <a:avLst/>
          </a:prstGeom>
        </p:spPr>
      </p:pic>
    </p:spTree>
    <p:extLst>
      <p:ext uri="{BB962C8B-B14F-4D97-AF65-F5344CB8AC3E}">
        <p14:creationId xmlns:p14="http://schemas.microsoft.com/office/powerpoint/2010/main" val="50229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7"/>
                                        </p:tgtEl>
                                        <p:attrNameLst>
                                          <p:attrName>ppt_w</p:attrName>
                                        </p:attrNameLst>
                                      </p:cBhvr>
                                      <p:tavLst>
                                        <p:tav tm="0">
                                          <p:val>
                                            <p:strVal val="ppt_w"/>
                                          </p:val>
                                        </p:tav>
                                        <p:tav tm="100000">
                                          <p:val>
                                            <p:fltVal val="0"/>
                                          </p:val>
                                        </p:tav>
                                      </p:tavLst>
                                    </p:anim>
                                    <p:anim calcmode="lin" valueType="num">
                                      <p:cBhvr>
                                        <p:cTn id="7" dur="500"/>
                                        <p:tgtEl>
                                          <p:spTgt spid="17"/>
                                        </p:tgtEl>
                                        <p:attrNameLst>
                                          <p:attrName>ppt_h</p:attrName>
                                        </p:attrNameLst>
                                      </p:cBhvr>
                                      <p:tavLst>
                                        <p:tav tm="0">
                                          <p:val>
                                            <p:strVal val="ppt_h"/>
                                          </p:val>
                                        </p:tav>
                                        <p:tav tm="100000">
                                          <p:val>
                                            <p:fltVal val="0"/>
                                          </p:val>
                                        </p:tav>
                                      </p:tavLst>
                                    </p:anim>
                                    <p:animEffect transition="out" filter="fade">
                                      <p:cBhvr>
                                        <p:cTn id="8" dur="500"/>
                                        <p:tgtEl>
                                          <p:spTgt spid="17"/>
                                        </p:tgtEl>
                                      </p:cBhvr>
                                    </p:animEffect>
                                    <p:set>
                                      <p:cBhvr>
                                        <p:cTn id="9" dur="1" fill="hold">
                                          <p:stCondLst>
                                            <p:cond delay="499"/>
                                          </p:stCondLst>
                                        </p:cTn>
                                        <p:tgtEl>
                                          <p:spTgt spid="17"/>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3" presetClass="exit" presetSubtype="32" fill="hold" nodeType="clickEffect">
                                  <p:stCondLst>
                                    <p:cond delay="0"/>
                                  </p:stCondLst>
                                  <p:childTnLst>
                                    <p:anim calcmode="lin" valueType="num">
                                      <p:cBhvr>
                                        <p:cTn id="15" dur="500"/>
                                        <p:tgtEl>
                                          <p:spTgt spid="25"/>
                                        </p:tgtEl>
                                        <p:attrNameLst>
                                          <p:attrName>ppt_w</p:attrName>
                                        </p:attrNameLst>
                                      </p:cBhvr>
                                      <p:tavLst>
                                        <p:tav tm="0">
                                          <p:val>
                                            <p:strVal val="ppt_w"/>
                                          </p:val>
                                        </p:tav>
                                        <p:tav tm="100000">
                                          <p:val>
                                            <p:fltVal val="0"/>
                                          </p:val>
                                        </p:tav>
                                      </p:tavLst>
                                    </p:anim>
                                    <p:anim calcmode="lin" valueType="num">
                                      <p:cBhvr>
                                        <p:cTn id="16" dur="500"/>
                                        <p:tgtEl>
                                          <p:spTgt spid="25"/>
                                        </p:tgtEl>
                                        <p:attrNameLst>
                                          <p:attrName>ppt_h</p:attrName>
                                        </p:attrNameLst>
                                      </p:cBhvr>
                                      <p:tavLst>
                                        <p:tav tm="0">
                                          <p:val>
                                            <p:strVal val="ppt_h"/>
                                          </p:val>
                                        </p:tav>
                                        <p:tav tm="100000">
                                          <p:val>
                                            <p:fltVal val="0"/>
                                          </p:val>
                                        </p:tav>
                                      </p:tavLst>
                                    </p:anim>
                                    <p:animEffect transition="out" filter="fade">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6272882" y="2475266"/>
            <a:ext cx="231326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en-US" altLang="zh-CN" b="1" dirty="0" smtClean="0">
                <a:solidFill>
                  <a:prstClr val="black"/>
                </a:solidFill>
              </a:rPr>
              <a:t>Optimizing Design Parameters with a more Accurate Model</a:t>
            </a:r>
          </a:p>
          <a:p>
            <a:pPr marL="285750" lvl="0" indent="-285750">
              <a:buFont typeface="Arial" panose="020B0604020202020204" pitchFamily="34" charset="0"/>
              <a:buChar char="•"/>
            </a:pPr>
            <a:r>
              <a:rPr lang="en-US" altLang="zh-CN" dirty="0" smtClean="0">
                <a:solidFill>
                  <a:prstClr val="black"/>
                </a:solidFill>
              </a:rPr>
              <a:t>Accelerator Design</a:t>
            </a:r>
          </a:p>
          <a:p>
            <a:pPr marL="285750" lvl="0" indent="-285750">
              <a:buFont typeface="Arial" panose="020B0604020202020204" pitchFamily="34" charset="0"/>
              <a:buChar char="•"/>
            </a:pPr>
            <a:r>
              <a:rPr lang="en-US" altLang="zh-CN" dirty="0" smtClean="0">
                <a:solidFill>
                  <a:prstClr val="black"/>
                </a:solidFill>
              </a:rPr>
              <a:t>XFER Design</a:t>
            </a:r>
          </a:p>
        </p:txBody>
      </p:sp>
      <p:sp>
        <p:nvSpPr>
          <p:cNvPr id="4" name="灯片编号占位符 3"/>
          <p:cNvSpPr>
            <a:spLocks noGrp="1"/>
          </p:cNvSpPr>
          <p:nvPr>
            <p:ph type="sldNum" sz="quarter" idx="12"/>
          </p:nvPr>
        </p:nvSpPr>
        <p:spPr/>
        <p:txBody>
          <a:bodyPr/>
          <a:lstStyle/>
          <a:p>
            <a:fld id="{C0769ECE-14F6-B44C-AB5F-842EA3B12E22}" type="slidenum">
              <a:rPr lang="en-US" smtClean="0"/>
              <a:pPr/>
              <a:t>15</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Super-LIP Framework</a:t>
            </a:r>
            <a:endParaRPr lang="en-US" altLang="zh-CN" sz="2400" dirty="0"/>
          </a:p>
        </p:txBody>
      </p:sp>
      <p:sp>
        <p:nvSpPr>
          <p:cNvPr id="6" name="矩形 5"/>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55" y="1134265"/>
            <a:ext cx="5589793" cy="4740755"/>
          </a:xfrm>
          <a:prstGeom prst="rect">
            <a:avLst/>
          </a:prstGeom>
        </p:spPr>
      </p:pic>
      <p:sp>
        <p:nvSpPr>
          <p:cNvPr id="19" name="矩形 18"/>
          <p:cNvSpPr/>
          <p:nvPr/>
        </p:nvSpPr>
        <p:spPr>
          <a:xfrm>
            <a:off x="176955" y="4721182"/>
            <a:ext cx="5636675" cy="1153838"/>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0" name="矩形 19"/>
          <p:cNvSpPr/>
          <p:nvPr/>
        </p:nvSpPr>
        <p:spPr>
          <a:xfrm>
            <a:off x="165499" y="2123257"/>
            <a:ext cx="3323652" cy="2379075"/>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212000" y="4853020"/>
            <a:ext cx="243502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smtClean="0"/>
              <a:t>XFER Design</a:t>
            </a:r>
          </a:p>
          <a:p>
            <a:pPr algn="ctr"/>
            <a:r>
              <a:rPr lang="en-US" altLang="zh-CN" dirty="0" smtClean="0"/>
              <a:t>Targeting on Minimizing</a:t>
            </a:r>
            <a:br>
              <a:rPr lang="en-US" altLang="zh-CN" dirty="0" smtClean="0"/>
            </a:br>
            <a:r>
              <a:rPr lang="en-US" altLang="zh-CN" dirty="0" smtClean="0"/>
              <a:t>Latency</a:t>
            </a:r>
            <a:endParaRPr lang="zh-CN" altLang="en-US" dirty="0"/>
          </a:p>
        </p:txBody>
      </p:sp>
      <p:grpSp>
        <p:nvGrpSpPr>
          <p:cNvPr id="18" name="组合 17"/>
          <p:cNvGrpSpPr/>
          <p:nvPr/>
        </p:nvGrpSpPr>
        <p:grpSpPr>
          <a:xfrm>
            <a:off x="156990" y="773431"/>
            <a:ext cx="8699492" cy="3754349"/>
            <a:chOff x="156990" y="773431"/>
            <a:chExt cx="8699492" cy="3754349"/>
          </a:xfrm>
        </p:grpSpPr>
        <p:sp>
          <p:nvSpPr>
            <p:cNvPr id="15" name="矩形 14"/>
            <p:cNvSpPr/>
            <p:nvPr/>
          </p:nvSpPr>
          <p:spPr>
            <a:xfrm>
              <a:off x="5813630" y="773431"/>
              <a:ext cx="3042852" cy="366141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p:cNvSpPr/>
            <p:nvPr/>
          </p:nvSpPr>
          <p:spPr>
            <a:xfrm>
              <a:off x="156990" y="964425"/>
              <a:ext cx="5723773" cy="122730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p:cNvSpPr/>
            <p:nvPr/>
          </p:nvSpPr>
          <p:spPr>
            <a:xfrm>
              <a:off x="3423036" y="2140248"/>
              <a:ext cx="2417280" cy="2387532"/>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70290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66049" y="2346618"/>
            <a:ext cx="7671355" cy="2025542"/>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7973" y="1687511"/>
              <a:ext cx="1143903" cy="492443"/>
            </a:xfrm>
            <a:prstGeom prst="rect">
              <a:avLst/>
            </a:prstGeom>
            <a:noFill/>
          </p:spPr>
          <p:txBody>
            <a:bodyPr wrap="none" rtlCol="0">
              <a:spAutoFit/>
            </a:bodyPr>
            <a:lstStyle/>
            <a:p>
              <a:r>
                <a:rPr lang="en-US" altLang="zh-CN" dirty="0"/>
                <a:t>FPGA 1</a:t>
              </a:r>
              <a:endParaRPr lang="zh-CN" altLang="en-US" dirty="0"/>
            </a:p>
          </p:txBody>
        </p:sp>
        <p:sp>
          <p:nvSpPr>
            <p:cNvPr id="30" name="文本框 29"/>
            <p:cNvSpPr txBox="1"/>
            <p:nvPr/>
          </p:nvSpPr>
          <p:spPr>
            <a:xfrm>
              <a:off x="9284316" y="1681442"/>
              <a:ext cx="1143903" cy="492443"/>
            </a:xfrm>
            <a:prstGeom prst="rect">
              <a:avLst/>
            </a:prstGeom>
            <a:noFill/>
          </p:spPr>
          <p:txBody>
            <a:bodyPr wrap="none" rtlCol="0">
              <a:spAutoFit/>
            </a:bodyPr>
            <a:lstStyle/>
            <a:p>
              <a:r>
                <a:rPr lang="en-US" altLang="zh-CN" dirty="0"/>
                <a:t>FPGA 2</a:t>
              </a:r>
              <a:endParaRPr lang="zh-CN" altLang="en-US" dirty="0"/>
            </a:p>
          </p:txBody>
        </p:sp>
      </p:grpSp>
      <p:sp>
        <p:nvSpPr>
          <p:cNvPr id="690" name="矩形 689"/>
          <p:cNvSpPr/>
          <p:nvPr/>
        </p:nvSpPr>
        <p:spPr>
          <a:xfrm>
            <a:off x="3406916" y="2706436"/>
            <a:ext cx="3331886" cy="14178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
        <p:nvSpPr>
          <p:cNvPr id="1287" name="矩形 1286"/>
          <p:cNvSpPr/>
          <p:nvPr/>
        </p:nvSpPr>
        <p:spPr>
          <a:xfrm>
            <a:off x="2664907" y="3325052"/>
            <a:ext cx="159896"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graphicFrame>
        <p:nvGraphicFramePr>
          <p:cNvPr id="3" name="表格 2"/>
          <p:cNvGraphicFramePr>
            <a:graphicFrameLocks noGrp="1"/>
          </p:cNvGraphicFramePr>
          <p:nvPr>
            <p:extLst/>
          </p:nvPr>
        </p:nvGraphicFramePr>
        <p:xfrm>
          <a:off x="51321" y="5136839"/>
          <a:ext cx="5420403" cy="1623060"/>
        </p:xfrm>
        <a:graphic>
          <a:graphicData uri="http://schemas.openxmlformats.org/drawingml/2006/table">
            <a:tbl>
              <a:tblPr firstRow="1" bandRow="1">
                <a:tableStyleId>{5C22544A-7EE6-4342-B048-85BDC9FD1C3A}</a:tableStyleId>
              </a:tblPr>
              <a:tblGrid>
                <a:gridCol w="1328082">
                  <a:extLst>
                    <a:ext uri="{9D8B030D-6E8A-4147-A177-3AD203B41FA5}">
                      <a16:colId xmlns:a16="http://schemas.microsoft.com/office/drawing/2014/main" val="1257454569"/>
                    </a:ext>
                  </a:extLst>
                </a:gridCol>
                <a:gridCol w="1619250">
                  <a:extLst>
                    <a:ext uri="{9D8B030D-6E8A-4147-A177-3AD203B41FA5}">
                      <a16:colId xmlns:a16="http://schemas.microsoft.com/office/drawing/2014/main" val="3617807790"/>
                    </a:ext>
                  </a:extLst>
                </a:gridCol>
                <a:gridCol w="824357">
                  <a:extLst>
                    <a:ext uri="{9D8B030D-6E8A-4147-A177-3AD203B41FA5}">
                      <a16:colId xmlns:a16="http://schemas.microsoft.com/office/drawing/2014/main" val="1498792934"/>
                    </a:ext>
                  </a:extLst>
                </a:gridCol>
                <a:gridCol w="824357">
                  <a:extLst>
                    <a:ext uri="{9D8B030D-6E8A-4147-A177-3AD203B41FA5}">
                      <a16:colId xmlns:a16="http://schemas.microsoft.com/office/drawing/2014/main" val="3540416410"/>
                    </a:ext>
                  </a:extLst>
                </a:gridCol>
                <a:gridCol w="824357">
                  <a:extLst>
                    <a:ext uri="{9D8B030D-6E8A-4147-A177-3AD203B41FA5}">
                      <a16:colId xmlns:a16="http://schemas.microsoft.com/office/drawing/2014/main" val="777583087"/>
                    </a:ext>
                  </a:extLst>
                </a:gridCol>
              </a:tblGrid>
              <a:tr h="278130">
                <a:tc>
                  <a:txBody>
                    <a:bodyPr/>
                    <a:lstStyle/>
                    <a:p>
                      <a:pPr algn="ctr"/>
                      <a:r>
                        <a:rPr lang="en-US" altLang="zh-CN" sz="1400" dirty="0" smtClean="0"/>
                        <a:t>NN</a:t>
                      </a:r>
                      <a:endParaRPr lang="zh-CN" altLang="en-US" sz="1400" dirty="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Operation</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Single</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baseline="0" dirty="0" smtClean="0"/>
                        <a:t>w/o XFER </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Note</a:t>
                      </a:r>
                      <a:endParaRPr lang="zh-CN" altLang="en-US" sz="1400" dirty="0" smtClean="0"/>
                    </a:p>
                  </a:txBody>
                  <a:tcPr marL="68580" marR="68580" marT="34290" marB="34290" anchor="ctr"/>
                </a:tc>
                <a:extLst>
                  <a:ext uri="{0D108BD9-81ED-4DB2-BD59-A6C34878D82A}">
                    <a16:rowId xmlns:a16="http://schemas.microsoft.com/office/drawing/2014/main" val="896455266"/>
                  </a:ext>
                </a:extLst>
              </a:tr>
              <a:tr h="27813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err="1" smtClean="0"/>
                        <a:t>AlexNet</a:t>
                      </a:r>
                      <a:r>
                        <a:rPr lang="en-US" altLang="zh-CN" sz="1400" dirty="0" smtClean="0"/>
                        <a:t> Layer 5</a:t>
                      </a:r>
                      <a:endParaRPr lang="zh-CN" altLang="en-US" sz="1400" dirty="0" smtClean="0"/>
                    </a:p>
                  </a:txBody>
                  <a:tcPr marL="68580" marR="68580" marT="34290" marB="3429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a:t>
                      </a:r>
                      <a:r>
                        <a:rPr lang="en-US" altLang="zh-CN" sz="1400" dirty="0" err="1" smtClean="0"/>
                        <a:t>Comm_IFM</a:t>
                      </a:r>
                      <a:endParaRPr lang="zh-CN" altLang="en-US" sz="1400" dirty="0" smtClean="0"/>
                    </a:p>
                  </a:txBody>
                  <a:tcPr marL="68580" marR="68580" marT="34290" marB="34290" anchor="ctr"/>
                </a:tc>
                <a:tc>
                  <a:txBody>
                    <a:bodyPr/>
                    <a:lstStyle/>
                    <a:p>
                      <a:pPr algn="ctr"/>
                      <a:r>
                        <a:rPr lang="en-US" altLang="zh-CN" sz="1400" dirty="0" smtClean="0"/>
                        <a:t>2,612</a:t>
                      </a:r>
                      <a:endParaRPr lang="zh-CN" altLang="en-US" sz="1400" dirty="0"/>
                    </a:p>
                  </a:txBody>
                  <a:tcPr marL="68580" marR="68580" marT="34290" marB="34290" anchor="ctr"/>
                </a:tc>
                <a:tc>
                  <a:txBody>
                    <a:bodyPr/>
                    <a:lstStyle/>
                    <a:p>
                      <a:pPr algn="ctr"/>
                      <a:endParaRPr lang="zh-CN" altLang="en-US" sz="1400" dirty="0"/>
                    </a:p>
                  </a:txBody>
                  <a:tcPr marL="68580" marR="68580" marT="34290" marB="34290" anchor="ctr"/>
                </a:tc>
                <a:tc rowSpan="4">
                  <a:txBody>
                    <a:bodyPr/>
                    <a:lstStyle/>
                    <a:p>
                      <a:pPr algn="ctr"/>
                      <a:endParaRPr lang="zh-CN" altLang="en-US" sz="1400" b="1" dirty="0">
                        <a:solidFill>
                          <a:srgbClr val="C00000"/>
                        </a:solidFill>
                      </a:endParaRPr>
                    </a:p>
                  </a:txBody>
                  <a:tcPr marL="68580" marR="68580" marT="34290" marB="34290" anchor="ctr"/>
                </a:tc>
                <a:extLst>
                  <a:ext uri="{0D108BD9-81ED-4DB2-BD59-A6C34878D82A}">
                    <a16:rowId xmlns:a16="http://schemas.microsoft.com/office/drawing/2014/main" val="3696210070"/>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a:t>
                      </a:r>
                      <a:r>
                        <a:rPr lang="en-US" altLang="zh-CN" sz="1400" dirty="0" err="1" smtClean="0"/>
                        <a:t>Comm_Weights</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b="1" dirty="0" smtClean="0">
                          <a:solidFill>
                            <a:srgbClr val="C00000"/>
                          </a:solidFill>
                        </a:rPr>
                        <a:t>5,658</a:t>
                      </a:r>
                      <a:endParaRPr lang="zh-CN" altLang="en-US" sz="1400" b="1" dirty="0" smtClean="0">
                        <a:solidFill>
                          <a:srgbClr val="C00000"/>
                        </a:solidFill>
                      </a:endParaRP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1400" b="1" dirty="0" smtClean="0">
                        <a:solidFill>
                          <a:srgbClr val="C00000"/>
                        </a:solidFill>
                      </a:endParaRPr>
                    </a:p>
                  </a:txBody>
                  <a:tcPr marL="68580" marR="68580" marT="34290" marB="34290" anchor="ct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extLst>
                  <a:ext uri="{0D108BD9-81ED-4DB2-BD59-A6C34878D82A}">
                    <a16:rowId xmlns:a16="http://schemas.microsoft.com/office/drawing/2014/main" val="102958128"/>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a:t>
                      </a:r>
                      <a:r>
                        <a:rPr lang="en-US" altLang="zh-CN" sz="1400" dirty="0" err="1" smtClean="0"/>
                        <a:t>Comm_OFM</a:t>
                      </a:r>
                      <a:endParaRPr lang="zh-CN" altLang="en-US" sz="1400" dirty="0" smtClean="0"/>
                    </a:p>
                  </a:txBody>
                  <a:tcPr marL="68580" marR="68580" marT="34290" marB="34290" anchor="ctr"/>
                </a:tc>
                <a:tc>
                  <a:txBody>
                    <a:bodyPr/>
                    <a:lstStyle/>
                    <a:p>
                      <a:pPr algn="ctr"/>
                      <a:r>
                        <a:rPr lang="en-US" altLang="zh-CN" sz="1400" dirty="0" smtClean="0"/>
                        <a:t>368</a:t>
                      </a:r>
                      <a:endParaRPr lang="zh-CN" altLang="en-US" sz="1400" dirty="0"/>
                    </a:p>
                  </a:txBody>
                  <a:tcPr marL="68580" marR="68580" marT="34290" marB="34290" anchor="ctr"/>
                </a:tc>
                <a:tc>
                  <a:txBody>
                    <a:bodyPr/>
                    <a:lstStyle/>
                    <a:p>
                      <a:pPr algn="ctr"/>
                      <a:endParaRPr lang="zh-CN" altLang="en-US" sz="1400" dirty="0"/>
                    </a:p>
                  </a:txBody>
                  <a:tcPr marL="68580" marR="68580" marT="34290" marB="34290"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Computation</a:t>
                      </a:r>
                      <a:endParaRPr lang="zh-CN" altLang="en-US" sz="1400" dirty="0" smtClean="0"/>
                    </a:p>
                  </a:txBody>
                  <a:tcPr marL="68580" marR="68580" marT="34290" marB="34290" anchor="ctr"/>
                </a:tc>
                <a:tc>
                  <a:txBody>
                    <a:bodyPr/>
                    <a:lstStyle/>
                    <a:p>
                      <a:pPr algn="ctr"/>
                      <a:r>
                        <a:rPr lang="en-US" altLang="zh-CN" sz="1400" b="0" dirty="0" smtClean="0">
                          <a:solidFill>
                            <a:schemeClr val="tx1"/>
                          </a:solidFill>
                        </a:rPr>
                        <a:t>3,326</a:t>
                      </a:r>
                      <a:endParaRPr lang="zh-CN" altLang="en-US" sz="1400" b="0" dirty="0">
                        <a:solidFill>
                          <a:schemeClr val="tx1"/>
                        </a:solidFill>
                      </a:endParaRPr>
                    </a:p>
                  </a:txBody>
                  <a:tcPr marL="68580" marR="68580" marT="34290" marB="34290" anchor="ctr"/>
                </a:tc>
                <a:tc>
                  <a:txBody>
                    <a:bodyPr/>
                    <a:lstStyle/>
                    <a:p>
                      <a:pPr algn="ctr"/>
                      <a:endParaRPr lang="zh-CN" altLang="en-US" sz="1400" b="0" dirty="0">
                        <a:solidFill>
                          <a:schemeClr val="tx1"/>
                        </a:solidFill>
                      </a:endParaRPr>
                    </a:p>
                  </a:txBody>
                  <a:tcPr marL="68580" marR="68580" marT="34290" marB="34290" anchor="ctr"/>
                </a:tc>
                <a:tc vMerge="1">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1467917" y="5704670"/>
            <a:ext cx="159896" cy="1598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91" name="矩形 1290"/>
          <p:cNvSpPr/>
          <p:nvPr/>
        </p:nvSpPr>
        <p:spPr>
          <a:xfrm>
            <a:off x="1477217" y="6011186"/>
            <a:ext cx="159896"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92" name="矩形 1291"/>
          <p:cNvSpPr/>
          <p:nvPr/>
        </p:nvSpPr>
        <p:spPr>
          <a:xfrm>
            <a:off x="1482229" y="6295204"/>
            <a:ext cx="159896" cy="159896"/>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93" name="矩形 1292"/>
          <p:cNvSpPr/>
          <p:nvPr/>
        </p:nvSpPr>
        <p:spPr>
          <a:xfrm>
            <a:off x="1467917" y="6549297"/>
            <a:ext cx="159896" cy="15989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84" name="文本框 683"/>
          <p:cNvSpPr txBox="1"/>
          <p:nvPr/>
        </p:nvSpPr>
        <p:spPr>
          <a:xfrm>
            <a:off x="4153517" y="681371"/>
            <a:ext cx="1414170" cy="646331"/>
          </a:xfrm>
          <a:prstGeom prst="rect">
            <a:avLst/>
          </a:prstGeom>
          <a:noFill/>
        </p:spPr>
        <p:txBody>
          <a:bodyPr wrap="none" rtlCol="0">
            <a:spAutoFit/>
          </a:bodyPr>
          <a:lstStyle/>
          <a:p>
            <a:pPr algn="ctr"/>
            <a:r>
              <a:rPr lang="en-US" altLang="zh-CN" dirty="0" smtClean="0">
                <a:solidFill>
                  <a:srgbClr val="7030A0"/>
                </a:solidFill>
              </a:rPr>
              <a:t>loop tiling +</a:t>
            </a:r>
          </a:p>
          <a:p>
            <a:pPr algn="ctr"/>
            <a:r>
              <a:rPr lang="en-US" altLang="zh-CN" dirty="0">
                <a:solidFill>
                  <a:srgbClr val="7030A0"/>
                </a:solidFill>
              </a:rPr>
              <a:t>p</a:t>
            </a:r>
            <a:r>
              <a:rPr lang="en-US" altLang="zh-CN" dirty="0" smtClean="0">
                <a:solidFill>
                  <a:srgbClr val="7030A0"/>
                </a:solidFill>
              </a:rPr>
              <a:t>artition IFM</a:t>
            </a:r>
            <a:endParaRPr lang="en-US" altLang="zh-CN" dirty="0">
              <a:solidFill>
                <a:srgbClr val="7030A0"/>
              </a:solidFill>
            </a:endParaRPr>
          </a:p>
        </p:txBody>
      </p:sp>
      <p:sp>
        <p:nvSpPr>
          <p:cNvPr id="685" name="矩形 684"/>
          <p:cNvSpPr/>
          <p:nvPr/>
        </p:nvSpPr>
        <p:spPr>
          <a:xfrm>
            <a:off x="2045270" y="4073589"/>
            <a:ext cx="156362" cy="159896"/>
          </a:xfrm>
          <a:prstGeom prst="rect">
            <a:avLst/>
          </a:prstGeom>
          <a:solidFill>
            <a:schemeClr val="accent1">
              <a:lumMod val="40000"/>
              <a:lumOff val="60000"/>
            </a:schemeClr>
          </a:solidFill>
          <a:ln>
            <a:solidFill>
              <a:schemeClr val="accent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87" name="矩形 686"/>
          <p:cNvSpPr/>
          <p:nvPr/>
        </p:nvSpPr>
        <p:spPr>
          <a:xfrm>
            <a:off x="2878099" y="3325052"/>
            <a:ext cx="156362" cy="159896"/>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89" name="矩形 688"/>
          <p:cNvSpPr/>
          <p:nvPr/>
        </p:nvSpPr>
        <p:spPr>
          <a:xfrm>
            <a:off x="2861138" y="3540379"/>
            <a:ext cx="156362" cy="159896"/>
          </a:xfrm>
          <a:prstGeom prst="rect">
            <a:avLst/>
          </a:prstGeom>
          <a:solidFill>
            <a:schemeClr val="accent6">
              <a:lumMod val="40000"/>
              <a:lumOff val="6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15" name="图片 14"/>
          <p:cNvPicPr>
            <a:picLocks noChangeAspect="1"/>
          </p:cNvPicPr>
          <p:nvPr/>
        </p:nvPicPr>
        <p:blipFill>
          <a:blip r:embed="rId4"/>
          <a:stretch>
            <a:fillRect/>
          </a:stretch>
        </p:blipFill>
        <p:spPr>
          <a:xfrm>
            <a:off x="1692138" y="1055819"/>
            <a:ext cx="2001784" cy="671101"/>
          </a:xfrm>
          <a:prstGeom prst="rect">
            <a:avLst/>
          </a:prstGeom>
        </p:spPr>
      </p:pic>
      <p:pic>
        <p:nvPicPr>
          <p:cNvPr id="16" name="图片 15"/>
          <p:cNvPicPr>
            <a:picLocks noChangeAspect="1"/>
          </p:cNvPicPr>
          <p:nvPr/>
        </p:nvPicPr>
        <p:blipFill>
          <a:blip r:embed="rId5"/>
          <a:stretch>
            <a:fillRect/>
          </a:stretch>
        </p:blipFill>
        <p:spPr>
          <a:xfrm>
            <a:off x="6027284" y="1110328"/>
            <a:ext cx="2211284" cy="565646"/>
          </a:xfrm>
          <a:prstGeom prst="rect">
            <a:avLst/>
          </a:prstGeom>
        </p:spPr>
      </p:pic>
      <p:sp>
        <p:nvSpPr>
          <p:cNvPr id="691" name="矩形 690"/>
          <p:cNvSpPr/>
          <p:nvPr/>
        </p:nvSpPr>
        <p:spPr>
          <a:xfrm>
            <a:off x="2658944" y="3325051"/>
            <a:ext cx="159896"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95" name="矩形 694"/>
          <p:cNvSpPr/>
          <p:nvPr/>
        </p:nvSpPr>
        <p:spPr>
          <a:xfrm>
            <a:off x="5788250" y="2351171"/>
            <a:ext cx="3331886" cy="20828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graphicFrame>
        <p:nvGraphicFramePr>
          <p:cNvPr id="18" name="表格 17"/>
          <p:cNvGraphicFramePr>
            <a:graphicFrameLocks noGrp="1"/>
          </p:cNvGraphicFramePr>
          <p:nvPr>
            <p:extLst/>
          </p:nvPr>
        </p:nvGraphicFramePr>
        <p:xfrm>
          <a:off x="3817882" y="5136839"/>
          <a:ext cx="824357" cy="1623060"/>
        </p:xfrm>
        <a:graphic>
          <a:graphicData uri="http://schemas.openxmlformats.org/drawingml/2006/table">
            <a:tbl>
              <a:tblPr firstRow="1" bandRow="1">
                <a:tableStyleId>{5C22544A-7EE6-4342-B048-85BDC9FD1C3A}</a:tableStyleId>
              </a:tblPr>
              <a:tblGrid>
                <a:gridCol w="824357">
                  <a:extLst>
                    <a:ext uri="{9D8B030D-6E8A-4147-A177-3AD203B41FA5}">
                      <a16:colId xmlns:a16="http://schemas.microsoft.com/office/drawing/2014/main" val="2997169191"/>
                    </a:ext>
                  </a:extLst>
                </a:gridCol>
              </a:tblGrid>
              <a:tr h="27813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baseline="0" dirty="0" smtClean="0"/>
                        <a:t>w/o XFER </a:t>
                      </a:r>
                      <a:endParaRPr lang="zh-CN" altLang="en-US" sz="1400" dirty="0" smtClean="0"/>
                    </a:p>
                  </a:txBody>
                  <a:tcPr marL="68580" marR="68580" marT="34290" marB="34290" anchor="ctr"/>
                </a:tc>
                <a:extLst>
                  <a:ext uri="{0D108BD9-81ED-4DB2-BD59-A6C34878D82A}">
                    <a16:rowId xmlns:a16="http://schemas.microsoft.com/office/drawing/2014/main" val="54781529"/>
                  </a:ext>
                </a:extLst>
              </a:tr>
              <a:tr h="278130">
                <a:tc>
                  <a:txBody>
                    <a:bodyPr/>
                    <a:lstStyle/>
                    <a:p>
                      <a:pPr algn="ctr"/>
                      <a:r>
                        <a:rPr lang="en-US" altLang="zh-CN" sz="1400" dirty="0" smtClean="0"/>
                        <a:t>1,412</a:t>
                      </a:r>
                      <a:endParaRPr lang="zh-CN" altLang="en-US" sz="1400" dirty="0"/>
                    </a:p>
                  </a:txBody>
                  <a:tcPr marL="68580" marR="68580" marT="34290" marB="34290" anchor="ctr"/>
                </a:tc>
                <a:extLst>
                  <a:ext uri="{0D108BD9-81ED-4DB2-BD59-A6C34878D82A}">
                    <a16:rowId xmlns:a16="http://schemas.microsoft.com/office/drawing/2014/main" val="3350895220"/>
                  </a:ext>
                </a:extLst>
              </a:tr>
              <a:tr h="27813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b="1" dirty="0" smtClean="0">
                          <a:solidFill>
                            <a:srgbClr val="C00000"/>
                          </a:solidFill>
                        </a:rPr>
                        <a:t>2,953</a:t>
                      </a:r>
                      <a:endParaRPr lang="zh-CN" altLang="en-US" sz="1400" b="1" dirty="0" smtClean="0">
                        <a:solidFill>
                          <a:srgbClr val="C00000"/>
                        </a:solidFill>
                      </a:endParaRPr>
                    </a:p>
                  </a:txBody>
                  <a:tcPr marL="68580" marR="68580" marT="34290" marB="34290" anchor="ctr"/>
                </a:tc>
                <a:extLst>
                  <a:ext uri="{0D108BD9-81ED-4DB2-BD59-A6C34878D82A}">
                    <a16:rowId xmlns:a16="http://schemas.microsoft.com/office/drawing/2014/main" val="2058867390"/>
                  </a:ext>
                </a:extLst>
              </a:tr>
              <a:tr h="278130">
                <a:tc>
                  <a:txBody>
                    <a:bodyPr/>
                    <a:lstStyle/>
                    <a:p>
                      <a:pPr algn="ctr"/>
                      <a:r>
                        <a:rPr lang="en-US" altLang="zh-CN" sz="1400" dirty="0" smtClean="0"/>
                        <a:t>234</a:t>
                      </a:r>
                      <a:endParaRPr lang="zh-CN" altLang="en-US" sz="1400" dirty="0"/>
                    </a:p>
                  </a:txBody>
                  <a:tcPr marL="68580" marR="68580" marT="34290" marB="34290" anchor="ctr"/>
                </a:tc>
                <a:extLst>
                  <a:ext uri="{0D108BD9-81ED-4DB2-BD59-A6C34878D82A}">
                    <a16:rowId xmlns:a16="http://schemas.microsoft.com/office/drawing/2014/main" val="716785447"/>
                  </a:ext>
                </a:extLst>
              </a:tr>
              <a:tr h="278130">
                <a:tc>
                  <a:txBody>
                    <a:bodyPr/>
                    <a:lstStyle/>
                    <a:p>
                      <a:pPr algn="ctr"/>
                      <a:r>
                        <a:rPr lang="en-US" altLang="zh-CN" sz="1400" b="0" dirty="0" smtClean="0">
                          <a:solidFill>
                            <a:schemeClr val="tx1"/>
                          </a:solidFill>
                        </a:rPr>
                        <a:t>1,782</a:t>
                      </a:r>
                      <a:endParaRPr lang="zh-CN" altLang="en-US" sz="1400" b="0" dirty="0">
                        <a:solidFill>
                          <a:schemeClr val="tx1"/>
                        </a:solidFill>
                      </a:endParaRPr>
                    </a:p>
                  </a:txBody>
                  <a:tcPr marL="68580" marR="68580" marT="34290" marB="34290" anchor="ctr"/>
                </a:tc>
                <a:extLst>
                  <a:ext uri="{0D108BD9-81ED-4DB2-BD59-A6C34878D82A}">
                    <a16:rowId xmlns:a16="http://schemas.microsoft.com/office/drawing/2014/main" val="4013892236"/>
                  </a:ext>
                </a:extLst>
              </a:tr>
            </a:tbl>
          </a:graphicData>
        </a:graphic>
      </p:graphicFrame>
      <p:sp>
        <p:nvSpPr>
          <p:cNvPr id="686" name="矩形 685"/>
          <p:cNvSpPr/>
          <p:nvPr/>
        </p:nvSpPr>
        <p:spPr>
          <a:xfrm>
            <a:off x="2880038" y="3325052"/>
            <a:ext cx="150412" cy="159896"/>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88" name="矩形 687"/>
          <p:cNvSpPr/>
          <p:nvPr/>
        </p:nvSpPr>
        <p:spPr>
          <a:xfrm>
            <a:off x="2877535" y="3536956"/>
            <a:ext cx="150412" cy="15989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88" name="矩形 1287"/>
          <p:cNvSpPr/>
          <p:nvPr/>
        </p:nvSpPr>
        <p:spPr>
          <a:xfrm>
            <a:off x="2045270" y="4073590"/>
            <a:ext cx="150412" cy="159896"/>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702" name="文本框 1701"/>
          <p:cNvSpPr txBox="1"/>
          <p:nvPr/>
        </p:nvSpPr>
        <p:spPr>
          <a:xfrm>
            <a:off x="2406199" y="4012707"/>
            <a:ext cx="2050241" cy="553998"/>
          </a:xfrm>
          <a:prstGeom prst="rect">
            <a:avLst/>
          </a:prstGeom>
          <a:noFill/>
        </p:spPr>
        <p:txBody>
          <a:bodyPr wrap="none" rtlCol="0">
            <a:spAutoFit/>
          </a:bodyPr>
          <a:lstStyle/>
          <a:p>
            <a:r>
              <a:rPr lang="en-US" altLang="zh-CN" dirty="0"/>
              <a:t>K times </a:t>
            </a:r>
          </a:p>
          <a:p>
            <a:r>
              <a:rPr lang="en-US" altLang="zh-CN" sz="1200" dirty="0"/>
              <a:t>(in terms of tiling parameters)</a:t>
            </a:r>
            <a:endParaRPr lang="zh-CN" altLang="en-US" sz="1200" dirty="0"/>
          </a:p>
        </p:txBody>
      </p:sp>
      <p:graphicFrame>
        <p:nvGraphicFramePr>
          <p:cNvPr id="21" name="表格 20"/>
          <p:cNvGraphicFramePr>
            <a:graphicFrameLocks noGrp="1"/>
          </p:cNvGraphicFramePr>
          <p:nvPr>
            <p:extLst/>
          </p:nvPr>
        </p:nvGraphicFramePr>
        <p:xfrm>
          <a:off x="4651741" y="5136839"/>
          <a:ext cx="824357" cy="1604956"/>
        </p:xfrm>
        <a:graphic>
          <a:graphicData uri="http://schemas.openxmlformats.org/drawingml/2006/table">
            <a:tbl>
              <a:tblPr firstRow="1" bandRow="1">
                <a:tableStyleId>{5C22544A-7EE6-4342-B048-85BDC9FD1C3A}</a:tableStyleId>
              </a:tblPr>
              <a:tblGrid>
                <a:gridCol w="824357">
                  <a:extLst>
                    <a:ext uri="{9D8B030D-6E8A-4147-A177-3AD203B41FA5}">
                      <a16:colId xmlns:a16="http://schemas.microsoft.com/office/drawing/2014/main" val="2410704246"/>
                    </a:ext>
                  </a:extLst>
                </a:gridCol>
              </a:tblGrid>
              <a:tr h="49243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Note</a:t>
                      </a:r>
                      <a:endParaRPr lang="zh-CN" altLang="en-US" sz="1400" dirty="0" smtClean="0"/>
                    </a:p>
                  </a:txBody>
                  <a:tcPr marL="68580" marR="68580" marT="34290" marB="34290" anchor="ctr"/>
                </a:tc>
                <a:extLst>
                  <a:ext uri="{0D108BD9-81ED-4DB2-BD59-A6C34878D82A}">
                    <a16:rowId xmlns:a16="http://schemas.microsoft.com/office/drawing/2014/main" val="2868519451"/>
                  </a:ext>
                </a:extLst>
              </a:tr>
              <a:tr h="1112520">
                <a:tc>
                  <a:txBody>
                    <a:bodyPr/>
                    <a:lstStyle/>
                    <a:p>
                      <a:pPr algn="ctr"/>
                      <a:r>
                        <a:rPr lang="en-US" altLang="zh-CN" sz="1400" b="1" dirty="0" smtClean="0">
                          <a:solidFill>
                            <a:srgbClr val="C00000"/>
                          </a:solidFill>
                        </a:rPr>
                        <a:t>1.91X</a:t>
                      </a:r>
                    </a:p>
                    <a:p>
                      <a:pPr algn="ctr"/>
                      <a:r>
                        <a:rPr lang="en-US" altLang="zh-CN" sz="1400" b="1" dirty="0" smtClean="0">
                          <a:solidFill>
                            <a:srgbClr val="C00000"/>
                          </a:solidFill>
                        </a:rPr>
                        <a:t>Speedup</a:t>
                      </a:r>
                      <a:endParaRPr lang="zh-CN" altLang="en-US" sz="1400" b="1" dirty="0">
                        <a:solidFill>
                          <a:srgbClr val="C00000"/>
                        </a:solidFill>
                      </a:endParaRPr>
                    </a:p>
                  </a:txBody>
                  <a:tcPr marL="68580" marR="68580" marT="34290" marB="34290" anchor="ctr"/>
                </a:tc>
                <a:extLst>
                  <a:ext uri="{0D108BD9-81ED-4DB2-BD59-A6C34878D82A}">
                    <a16:rowId xmlns:a16="http://schemas.microsoft.com/office/drawing/2014/main" val="1663228717"/>
                  </a:ext>
                </a:extLst>
              </a:tr>
            </a:tbl>
          </a:graphicData>
        </a:graphic>
      </p:graphicFrame>
      <mc:AlternateContent xmlns:mc="http://schemas.openxmlformats.org/markup-compatibility/2006" xmlns:a14="http://schemas.microsoft.com/office/drawing/2010/main">
        <mc:Choice Requires="a14">
          <p:sp>
            <p:nvSpPr>
              <p:cNvPr id="1705" name="文本框 1704"/>
              <p:cNvSpPr txBox="1"/>
              <p:nvPr/>
            </p:nvSpPr>
            <p:spPr>
              <a:xfrm>
                <a:off x="2462143" y="4080171"/>
                <a:ext cx="2443105" cy="874150"/>
              </a:xfrm>
              <a:prstGeom prst="rect">
                <a:avLst/>
              </a:prstGeom>
              <a:noFill/>
            </p:spPr>
            <p:txBody>
              <a:bodyPr wrap="none" rtlCol="0">
                <a:spAutoFit/>
              </a:bodyPr>
              <a:lstStyle/>
              <a:p>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𝐾</m:t>
                            </m:r>
                          </m:num>
                          <m:den>
                            <m:r>
                              <a:rPr lang="en-US" altLang="zh-CN" i="1">
                                <a:latin typeface="Cambria Math" panose="02040503050406030204" pitchFamily="18" charset="0"/>
                              </a:rPr>
                              <m:t>2</m:t>
                            </m:r>
                          </m:den>
                        </m:f>
                      </m:e>
                    </m:d>
                    <m:r>
                      <a:rPr lang="en-US" altLang="zh-CN" i="1">
                        <a:latin typeface="Cambria Math" panose="02040503050406030204" pitchFamily="18" charset="0"/>
                      </a:rPr>
                      <m:t>+</m:t>
                    </m:r>
                    <m:r>
                      <a:rPr lang="en-US" altLang="zh-CN" i="1">
                        <a:latin typeface="Cambria Math" panose="02040503050406030204" pitchFamily="18" charset="0"/>
                      </a:rPr>
                      <m:t>𝑚</m:t>
                    </m:r>
                  </m:oMath>
                </a14:m>
                <a:r>
                  <a:rPr lang="en-US" altLang="zh-CN" dirty="0"/>
                  <a:t> times </a:t>
                </a:r>
              </a:p>
              <a:p>
                <a:r>
                  <a:rPr lang="en-US" altLang="zh-CN" sz="1200" dirty="0"/>
                  <a:t>(K is in terms of tiling parameters)</a:t>
                </a:r>
              </a:p>
              <a:p>
                <a:r>
                  <a:rPr lang="en-US" altLang="zh-CN" sz="1200" dirty="0"/>
                  <a:t>(m is in terms of stride and padding)</a:t>
                </a:r>
                <a:endParaRPr lang="zh-CN" altLang="en-US" sz="1200" dirty="0"/>
              </a:p>
            </p:txBody>
          </p:sp>
        </mc:Choice>
        <mc:Fallback xmlns="">
          <p:sp>
            <p:nvSpPr>
              <p:cNvPr id="1705" name="文本框 1704"/>
              <p:cNvSpPr txBox="1">
                <a:spLocks noRot="1" noChangeAspect="1" noMove="1" noResize="1" noEditPoints="1" noAdjustHandles="1" noChangeArrowheads="1" noChangeShapeType="1" noTextEdit="1"/>
              </p:cNvSpPr>
              <p:nvPr/>
            </p:nvSpPr>
            <p:spPr>
              <a:xfrm>
                <a:off x="2462143" y="4080171"/>
                <a:ext cx="2443105" cy="874150"/>
              </a:xfrm>
              <a:prstGeom prst="rect">
                <a:avLst/>
              </a:prstGeom>
              <a:blipFill>
                <a:blip r:embed="rId6"/>
                <a:stretch>
                  <a:fillRect l="-249" b="-4167"/>
                </a:stretch>
              </a:blipFill>
            </p:spPr>
            <p:txBody>
              <a:bodyPr/>
              <a:lstStyle/>
              <a:p>
                <a:r>
                  <a:rPr lang="zh-CN" altLang="en-US">
                    <a:noFill/>
                  </a:rPr>
                  <a:t> </a:t>
                </a:r>
              </a:p>
            </p:txBody>
          </p:sp>
        </mc:Fallback>
      </mc:AlternateContent>
      <p:sp>
        <p:nvSpPr>
          <p:cNvPr id="64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Double Computation Resource </a:t>
            </a:r>
            <a:r>
              <a:rPr lang="en-US" altLang="zh-CN" sz="2400" dirty="0" smtClean="0"/>
              <a:t>Cannot </a:t>
            </a:r>
            <a:r>
              <a:rPr lang="en-US" altLang="zh-CN" sz="2400" dirty="0"/>
              <a:t>Double Performance</a:t>
            </a:r>
          </a:p>
        </p:txBody>
      </p:sp>
      <p:sp>
        <p:nvSpPr>
          <p:cNvPr id="646" name="矩形 645"/>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sp>
        <p:nvSpPr>
          <p:cNvPr id="647" name="灯片编号占位符 3"/>
          <p:cNvSpPr>
            <a:spLocks noGrp="1"/>
          </p:cNvSpPr>
          <p:nvPr>
            <p:ph type="sldNum" sz="quarter" idx="12"/>
          </p:nvPr>
        </p:nvSpPr>
        <p:spPr>
          <a:xfrm>
            <a:off x="8686800" y="6448087"/>
            <a:ext cx="387616" cy="365125"/>
          </a:xfrm>
        </p:spPr>
        <p:txBody>
          <a:bodyPr/>
          <a:lstStyle/>
          <a:p>
            <a:r>
              <a:rPr lang="en-US" dirty="0" smtClean="0"/>
              <a:t>23</a:t>
            </a:r>
            <a:endParaRPr lang="en-US" dirty="0"/>
          </a:p>
        </p:txBody>
      </p:sp>
      <p:sp>
        <p:nvSpPr>
          <p:cNvPr id="648" name="矩形 647"/>
          <p:cNvSpPr/>
          <p:nvPr/>
        </p:nvSpPr>
        <p:spPr>
          <a:xfrm>
            <a:off x="-37483" y="1097797"/>
            <a:ext cx="1128258" cy="523220"/>
          </a:xfrm>
          <a:prstGeom prst="rect">
            <a:avLst/>
          </a:prstGeom>
        </p:spPr>
        <p:txBody>
          <a:bodyPr wrap="none">
            <a:spAutoFit/>
          </a:bodyPr>
          <a:lstStyle/>
          <a:p>
            <a:pPr algn="ctr"/>
            <a:r>
              <a:rPr lang="en-US" altLang="zh-CN" sz="1400" dirty="0" smtClean="0"/>
              <a:t>Application</a:t>
            </a:r>
          </a:p>
          <a:p>
            <a:pPr algn="ctr"/>
            <a:r>
              <a:rPr lang="en-US" altLang="zh-CN" sz="1400" dirty="0" smtClean="0"/>
              <a:t>Optimization</a:t>
            </a:r>
            <a:endParaRPr lang="en-US" altLang="zh-CN" sz="1400" dirty="0"/>
          </a:p>
        </p:txBody>
      </p:sp>
      <p:sp>
        <p:nvSpPr>
          <p:cNvPr id="649" name="矩形 648"/>
          <p:cNvSpPr/>
          <p:nvPr/>
        </p:nvSpPr>
        <p:spPr>
          <a:xfrm>
            <a:off x="-15760" y="3253124"/>
            <a:ext cx="1109598" cy="307777"/>
          </a:xfrm>
          <a:prstGeom prst="rect">
            <a:avLst/>
          </a:prstGeom>
        </p:spPr>
        <p:txBody>
          <a:bodyPr wrap="none">
            <a:spAutoFit/>
          </a:bodyPr>
          <a:lstStyle/>
          <a:p>
            <a:pPr algn="ctr"/>
            <a:r>
              <a:rPr lang="en-US" altLang="zh-CN" sz="1400" dirty="0" smtClean="0"/>
              <a:t>FPGA Design</a:t>
            </a:r>
          </a:p>
        </p:txBody>
      </p:sp>
      <p:cxnSp>
        <p:nvCxnSpPr>
          <p:cNvPr id="4" name="直接箭头连接符 3"/>
          <p:cNvCxnSpPr/>
          <p:nvPr/>
        </p:nvCxnSpPr>
        <p:spPr>
          <a:xfrm>
            <a:off x="3817882" y="1442720"/>
            <a:ext cx="2049518" cy="0"/>
          </a:xfrm>
          <a:prstGeom prst="straightConnector1">
            <a:avLst/>
          </a:prstGeom>
          <a:ln>
            <a:tailEnd type="triangle" w="lg" len="lg"/>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96739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1.94444E-6 4.44444E-6 L 0.68368 0.00185 " pathEditMode="relative" rAng="0" ptsTypes="AA">
                                      <p:cBhvr>
                                        <p:cTn id="18" dur="2000" fill="hold"/>
                                        <p:tgtEl>
                                          <p:spTgt spid="685"/>
                                        </p:tgtEl>
                                        <p:attrNameLst>
                                          <p:attrName>ppt_x</p:attrName>
                                          <p:attrName>ppt_y</p:attrName>
                                        </p:attrNameLst>
                                      </p:cBhvr>
                                      <p:rCtr x="34184" y="93"/>
                                    </p:animMotion>
                                  </p:childTnLst>
                                </p:cTn>
                              </p:par>
                              <p:par>
                                <p:cTn id="19" presetID="42" presetClass="path" presetSubtype="0" accel="50000" decel="50000" fill="hold" grpId="0" nodeType="withEffect">
                                  <p:stCondLst>
                                    <p:cond delay="0"/>
                                  </p:stCondLst>
                                  <p:childTnLst>
                                    <p:animMotion origin="layout" path="M -4.16667E-6 2.22222E-6 L 0.46841 0.00509 " pathEditMode="relative" rAng="0" ptsTypes="AA">
                                      <p:cBhvr>
                                        <p:cTn id="20" dur="2000" fill="hold"/>
                                        <p:tgtEl>
                                          <p:spTgt spid="689"/>
                                        </p:tgtEl>
                                        <p:attrNameLst>
                                          <p:attrName>ppt_x</p:attrName>
                                          <p:attrName>ppt_y</p:attrName>
                                        </p:attrNameLst>
                                      </p:cBhvr>
                                      <p:rCtr x="23420" y="255"/>
                                    </p:animMotion>
                                  </p:childTnLst>
                                </p:cTn>
                              </p:par>
                              <p:par>
                                <p:cTn id="21" presetID="42" presetClass="path" presetSubtype="0" accel="50000" decel="50000" fill="hold" grpId="0" nodeType="withEffect">
                                  <p:stCondLst>
                                    <p:cond delay="0"/>
                                  </p:stCondLst>
                                  <p:childTnLst>
                                    <p:animMotion origin="layout" path="M -3.88889E-6 2.22222E-6 L 0.46268 0.00278 " pathEditMode="relative" rAng="0" ptsTypes="AA">
                                      <p:cBhvr>
                                        <p:cTn id="22" dur="2000" fill="hold"/>
                                        <p:tgtEl>
                                          <p:spTgt spid="687"/>
                                        </p:tgtEl>
                                        <p:attrNameLst>
                                          <p:attrName>ppt_x</p:attrName>
                                          <p:attrName>ppt_y</p:attrName>
                                        </p:attrNameLst>
                                      </p:cBhvr>
                                      <p:rCtr x="23125" y="139"/>
                                    </p:animMotion>
                                  </p:childTnLst>
                                </p:cTn>
                              </p:par>
                              <p:par>
                                <p:cTn id="23" presetID="42" presetClass="path" presetSubtype="0" accel="50000" decel="50000" fill="hold" grpId="0" nodeType="withEffect">
                                  <p:stCondLst>
                                    <p:cond delay="0"/>
                                  </p:stCondLst>
                                  <p:childTnLst>
                                    <p:animMotion origin="layout" path="M 8.33333E-7 2.22222E-6 L 0.4651 0.00278 " pathEditMode="relative" rAng="0" ptsTypes="AA">
                                      <p:cBhvr>
                                        <p:cTn id="24" dur="2000" fill="hold"/>
                                        <p:tgtEl>
                                          <p:spTgt spid="691"/>
                                        </p:tgtEl>
                                        <p:attrNameLst>
                                          <p:attrName>ppt_x</p:attrName>
                                          <p:attrName>ppt_y</p:attrName>
                                        </p:attrNameLst>
                                      </p:cBhvr>
                                      <p:rCtr x="23247" y="139"/>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1702"/>
                                        </p:tgtEl>
                                      </p:cBhvr>
                                    </p:animEffect>
                                    <p:set>
                                      <p:cBhvr>
                                        <p:cTn id="29" dur="1" fill="hold">
                                          <p:stCondLst>
                                            <p:cond delay="499"/>
                                          </p:stCondLst>
                                        </p:cTn>
                                        <p:tgtEl>
                                          <p:spTgt spid="1702"/>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p:bldP spid="685" grpId="0" animBg="1"/>
      <p:bldP spid="687" grpId="0" animBg="1"/>
      <p:bldP spid="689" grpId="0" animBg="1"/>
      <p:bldP spid="691" grpId="0" animBg="1"/>
      <p:bldP spid="695" grpId="0" animBg="1"/>
      <p:bldP spid="1702" grpId="0"/>
      <p:bldP spid="170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327287" y="2723767"/>
            <a:ext cx="7671355" cy="2025542"/>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7973" y="1687511"/>
              <a:ext cx="1143903" cy="492443"/>
            </a:xfrm>
            <a:prstGeom prst="rect">
              <a:avLst/>
            </a:prstGeom>
            <a:noFill/>
          </p:spPr>
          <p:txBody>
            <a:bodyPr wrap="none" rtlCol="0">
              <a:spAutoFit/>
            </a:bodyPr>
            <a:lstStyle/>
            <a:p>
              <a:r>
                <a:rPr lang="en-US" altLang="zh-CN" dirty="0"/>
                <a:t>FPGA 1</a:t>
              </a:r>
              <a:endParaRPr lang="zh-CN" altLang="en-US" dirty="0"/>
            </a:p>
          </p:txBody>
        </p:sp>
        <p:sp>
          <p:nvSpPr>
            <p:cNvPr id="30" name="文本框 29"/>
            <p:cNvSpPr txBox="1"/>
            <p:nvPr/>
          </p:nvSpPr>
          <p:spPr>
            <a:xfrm>
              <a:off x="9284316" y="1681442"/>
              <a:ext cx="1143903" cy="492443"/>
            </a:xfrm>
            <a:prstGeom prst="rect">
              <a:avLst/>
            </a:prstGeom>
            <a:noFill/>
          </p:spPr>
          <p:txBody>
            <a:bodyPr wrap="none" rtlCol="0">
              <a:spAutoFit/>
            </a:bodyPr>
            <a:lstStyle/>
            <a:p>
              <a:r>
                <a:rPr lang="en-US" altLang="zh-CN" dirty="0"/>
                <a:t>FPGA 2</a:t>
              </a:r>
              <a:endParaRPr lang="zh-CN" altLang="en-US" dirty="0"/>
            </a:p>
          </p:txBody>
        </p:sp>
      </p:grpSp>
      <p:sp>
        <p:nvSpPr>
          <p:cNvPr id="1287" name="矩形 1286"/>
          <p:cNvSpPr/>
          <p:nvPr/>
        </p:nvSpPr>
        <p:spPr>
          <a:xfrm>
            <a:off x="2726145" y="3702201"/>
            <a:ext cx="80540"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88" name="矩形 1287"/>
          <p:cNvSpPr/>
          <p:nvPr/>
        </p:nvSpPr>
        <p:spPr>
          <a:xfrm>
            <a:off x="2106508" y="4450739"/>
            <a:ext cx="154492" cy="159896"/>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graphicFrame>
        <p:nvGraphicFramePr>
          <p:cNvPr id="3" name="表格 2"/>
          <p:cNvGraphicFramePr>
            <a:graphicFrameLocks noGrp="1"/>
          </p:cNvGraphicFramePr>
          <p:nvPr>
            <p:extLst/>
          </p:nvPr>
        </p:nvGraphicFramePr>
        <p:xfrm>
          <a:off x="83911" y="5209792"/>
          <a:ext cx="6366691" cy="1409700"/>
        </p:xfrm>
        <a:graphic>
          <a:graphicData uri="http://schemas.openxmlformats.org/drawingml/2006/table">
            <a:tbl>
              <a:tblPr firstRow="1" bandRow="1">
                <a:tableStyleId>{5C22544A-7EE6-4342-B048-85BDC9FD1C3A}</a:tableStyleId>
              </a:tblPr>
              <a:tblGrid>
                <a:gridCol w="1354012">
                  <a:extLst>
                    <a:ext uri="{9D8B030D-6E8A-4147-A177-3AD203B41FA5}">
                      <a16:colId xmlns:a16="http://schemas.microsoft.com/office/drawing/2014/main" val="1257454569"/>
                    </a:ext>
                  </a:extLst>
                </a:gridCol>
                <a:gridCol w="1650864">
                  <a:extLst>
                    <a:ext uri="{9D8B030D-6E8A-4147-A177-3AD203B41FA5}">
                      <a16:colId xmlns:a16="http://schemas.microsoft.com/office/drawing/2014/main" val="3617807790"/>
                    </a:ext>
                  </a:extLst>
                </a:gridCol>
                <a:gridCol w="741896">
                  <a:extLst>
                    <a:ext uri="{9D8B030D-6E8A-4147-A177-3AD203B41FA5}">
                      <a16:colId xmlns:a16="http://schemas.microsoft.com/office/drawing/2014/main" val="1498792934"/>
                    </a:ext>
                  </a:extLst>
                </a:gridCol>
                <a:gridCol w="847453">
                  <a:extLst>
                    <a:ext uri="{9D8B030D-6E8A-4147-A177-3AD203B41FA5}">
                      <a16:colId xmlns:a16="http://schemas.microsoft.com/office/drawing/2014/main" val="3540416410"/>
                    </a:ext>
                  </a:extLst>
                </a:gridCol>
                <a:gridCol w="832757">
                  <a:extLst>
                    <a:ext uri="{9D8B030D-6E8A-4147-A177-3AD203B41FA5}">
                      <a16:colId xmlns:a16="http://schemas.microsoft.com/office/drawing/2014/main" val="777583087"/>
                    </a:ext>
                  </a:extLst>
                </a:gridCol>
                <a:gridCol w="939709">
                  <a:extLst>
                    <a:ext uri="{9D8B030D-6E8A-4147-A177-3AD203B41FA5}">
                      <a16:colId xmlns:a16="http://schemas.microsoft.com/office/drawing/2014/main" val="2939310588"/>
                    </a:ext>
                  </a:extLst>
                </a:gridCol>
              </a:tblGrid>
              <a:tr h="278130">
                <a:tc>
                  <a:txBody>
                    <a:bodyPr/>
                    <a:lstStyle/>
                    <a:p>
                      <a:pPr algn="ctr"/>
                      <a:r>
                        <a:rPr lang="en-US" altLang="zh-CN" sz="1400" dirty="0" smtClean="0"/>
                        <a:t>NN</a:t>
                      </a:r>
                      <a:endParaRPr lang="zh-CN" altLang="en-US" sz="1400" dirty="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Operation</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Single</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baseline="0" dirty="0" smtClean="0"/>
                        <a:t>w/o XFER </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w/ XFER</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Note</a:t>
                      </a:r>
                      <a:endParaRPr lang="zh-CN" altLang="en-US" sz="1400" dirty="0" smtClean="0"/>
                    </a:p>
                  </a:txBody>
                  <a:tcPr marL="68580" marR="68580" marT="34290" marB="34290" anchor="ctr"/>
                </a:tc>
                <a:extLst>
                  <a:ext uri="{0D108BD9-81ED-4DB2-BD59-A6C34878D82A}">
                    <a16:rowId xmlns:a16="http://schemas.microsoft.com/office/drawing/2014/main" val="896455266"/>
                  </a:ext>
                </a:extLst>
              </a:tr>
              <a:tr h="27813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err="1" smtClean="0"/>
                        <a:t>AlexNet</a:t>
                      </a:r>
                      <a:r>
                        <a:rPr lang="en-US" altLang="zh-CN" sz="1400" dirty="0" smtClean="0"/>
                        <a:t> Layer 5</a:t>
                      </a:r>
                      <a:endParaRPr lang="zh-CN" altLang="en-US" sz="1400" dirty="0" smtClean="0"/>
                    </a:p>
                  </a:txBody>
                  <a:tcPr marL="68580" marR="68580" marT="34290" marB="3429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a:t>
                      </a:r>
                      <a:r>
                        <a:rPr lang="en-US" altLang="zh-CN" sz="1400" dirty="0" err="1" smtClean="0"/>
                        <a:t>Comm_IFM</a:t>
                      </a:r>
                      <a:endParaRPr lang="zh-CN" altLang="en-US" sz="1400" dirty="0" smtClean="0"/>
                    </a:p>
                  </a:txBody>
                  <a:tcPr marL="68580" marR="68580" marT="34290" marB="34290" anchor="ctr"/>
                </a:tc>
                <a:tc>
                  <a:txBody>
                    <a:bodyPr/>
                    <a:lstStyle/>
                    <a:p>
                      <a:pPr algn="ctr"/>
                      <a:r>
                        <a:rPr lang="en-US" altLang="zh-CN" sz="1400" dirty="0" smtClean="0"/>
                        <a:t>2,612</a:t>
                      </a:r>
                      <a:endParaRPr lang="zh-CN" altLang="en-US" sz="1400" dirty="0"/>
                    </a:p>
                  </a:txBody>
                  <a:tcPr marL="68580" marR="68580" marT="34290" marB="34290" anchor="ctr"/>
                </a:tc>
                <a:tc>
                  <a:txBody>
                    <a:bodyPr/>
                    <a:lstStyle/>
                    <a:p>
                      <a:pPr algn="ctr"/>
                      <a:r>
                        <a:rPr lang="en-US" altLang="zh-CN" sz="1400" dirty="0" smtClean="0"/>
                        <a:t>1,412</a:t>
                      </a:r>
                      <a:endParaRPr lang="zh-CN" altLang="en-US" sz="1400" dirty="0"/>
                    </a:p>
                  </a:txBody>
                  <a:tcPr marL="68580" marR="68580" marT="34290" marB="34290" anchor="ctr"/>
                </a:tc>
                <a:tc>
                  <a:txBody>
                    <a:bodyPr/>
                    <a:lstStyle/>
                    <a:p>
                      <a:pPr algn="ctr"/>
                      <a:endParaRPr lang="zh-CN" altLang="en-US" sz="1400" dirty="0"/>
                    </a:p>
                  </a:txBody>
                  <a:tcPr marL="68580" marR="68580" marT="34290" marB="34290" anchor="ctr"/>
                </a:tc>
                <a:tc rowSpan="4">
                  <a:txBody>
                    <a:bodyPr/>
                    <a:lstStyle/>
                    <a:p>
                      <a:pPr algn="ctr"/>
                      <a:endParaRPr lang="zh-CN" altLang="en-US" sz="1400" b="1" dirty="0">
                        <a:solidFill>
                          <a:srgbClr val="C00000"/>
                        </a:solidFill>
                      </a:endParaRPr>
                    </a:p>
                  </a:txBody>
                  <a:tcPr marL="68580" marR="68580" marT="34290" marB="34290" anchor="ctr"/>
                </a:tc>
                <a:extLst>
                  <a:ext uri="{0D108BD9-81ED-4DB2-BD59-A6C34878D82A}">
                    <a16:rowId xmlns:a16="http://schemas.microsoft.com/office/drawing/2014/main" val="3696210070"/>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a:t>
                      </a:r>
                      <a:r>
                        <a:rPr lang="en-US" altLang="zh-CN" sz="1400" dirty="0" err="1" smtClean="0"/>
                        <a:t>Comm_Weights</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b="1" dirty="0" smtClean="0">
                          <a:solidFill>
                            <a:srgbClr val="C00000"/>
                          </a:solidFill>
                        </a:rPr>
                        <a:t>5,658</a:t>
                      </a:r>
                      <a:endParaRPr lang="zh-CN" altLang="en-US" sz="1400" b="1" dirty="0" smtClean="0">
                        <a:solidFill>
                          <a:srgbClr val="C00000"/>
                        </a:solidFill>
                      </a:endParaRP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b="1" dirty="0" smtClean="0">
                          <a:solidFill>
                            <a:srgbClr val="C00000"/>
                          </a:solidFill>
                        </a:rPr>
                        <a:t>2,953</a:t>
                      </a:r>
                      <a:endParaRPr lang="zh-CN" altLang="en-US" sz="1400" b="1" dirty="0" smtClean="0">
                        <a:solidFill>
                          <a:srgbClr val="C00000"/>
                        </a:solidFill>
                      </a:endParaRP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p>
                  </a:txBody>
                  <a:tcPr marL="68580" marR="68580" marT="34290" marB="34290" anchor="ct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extLst>
                  <a:ext uri="{0D108BD9-81ED-4DB2-BD59-A6C34878D82A}">
                    <a16:rowId xmlns:a16="http://schemas.microsoft.com/office/drawing/2014/main" val="102958128"/>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a:t>
                      </a:r>
                      <a:r>
                        <a:rPr lang="en-US" altLang="zh-CN" sz="1400" dirty="0" err="1" smtClean="0"/>
                        <a:t>Comm_OFM</a:t>
                      </a:r>
                      <a:endParaRPr lang="zh-CN" altLang="en-US" sz="1400" dirty="0" smtClean="0"/>
                    </a:p>
                  </a:txBody>
                  <a:tcPr marL="68580" marR="68580" marT="34290" marB="34290" anchor="ctr"/>
                </a:tc>
                <a:tc>
                  <a:txBody>
                    <a:bodyPr/>
                    <a:lstStyle/>
                    <a:p>
                      <a:pPr algn="ctr"/>
                      <a:r>
                        <a:rPr lang="en-US" altLang="zh-CN" sz="1400" dirty="0" smtClean="0"/>
                        <a:t>368</a:t>
                      </a:r>
                      <a:endParaRPr lang="zh-CN" altLang="en-US" sz="1400" dirty="0"/>
                    </a:p>
                  </a:txBody>
                  <a:tcPr marL="68580" marR="68580" marT="34290" marB="34290" anchor="ctr"/>
                </a:tc>
                <a:tc>
                  <a:txBody>
                    <a:bodyPr/>
                    <a:lstStyle/>
                    <a:p>
                      <a:pPr algn="ctr"/>
                      <a:r>
                        <a:rPr lang="en-US" altLang="zh-CN" sz="1400" dirty="0" smtClean="0"/>
                        <a:t>234</a:t>
                      </a:r>
                      <a:endParaRPr lang="zh-CN" altLang="en-US" sz="1400" dirty="0"/>
                    </a:p>
                  </a:txBody>
                  <a:tcPr marL="68580" marR="68580" marT="34290" marB="34290" anchor="ctr"/>
                </a:tc>
                <a:tc>
                  <a:txBody>
                    <a:bodyPr/>
                    <a:lstStyle/>
                    <a:p>
                      <a:pPr algn="ctr"/>
                      <a:endParaRPr lang="zh-CN" altLang="en-US" sz="1400" dirty="0"/>
                    </a:p>
                  </a:txBody>
                  <a:tcPr marL="68580" marR="68580" marT="34290" marB="34290"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Computation</a:t>
                      </a:r>
                      <a:endParaRPr lang="zh-CN" altLang="en-US" sz="1400" dirty="0" smtClean="0"/>
                    </a:p>
                  </a:txBody>
                  <a:tcPr marL="68580" marR="68580" marT="34290" marB="34290" anchor="ctr"/>
                </a:tc>
                <a:tc>
                  <a:txBody>
                    <a:bodyPr/>
                    <a:lstStyle/>
                    <a:p>
                      <a:pPr algn="ctr"/>
                      <a:r>
                        <a:rPr lang="en-US" altLang="zh-CN" sz="1400" b="0" dirty="0" smtClean="0">
                          <a:solidFill>
                            <a:schemeClr val="tx1"/>
                          </a:solidFill>
                        </a:rPr>
                        <a:t>3,326</a:t>
                      </a:r>
                      <a:endParaRPr lang="zh-CN" altLang="en-US" sz="1400" b="0" dirty="0">
                        <a:solidFill>
                          <a:schemeClr val="tx1"/>
                        </a:solidFill>
                      </a:endParaRPr>
                    </a:p>
                  </a:txBody>
                  <a:tcPr marL="68580" marR="68580" marT="34290" marB="34290" anchor="ctr"/>
                </a:tc>
                <a:tc>
                  <a:txBody>
                    <a:bodyPr/>
                    <a:lstStyle/>
                    <a:p>
                      <a:pPr algn="ctr"/>
                      <a:r>
                        <a:rPr lang="en-US" altLang="zh-CN" sz="1400" b="0" dirty="0" smtClean="0">
                          <a:solidFill>
                            <a:schemeClr val="tx1"/>
                          </a:solidFill>
                        </a:rPr>
                        <a:t>1,782</a:t>
                      </a:r>
                      <a:endParaRPr lang="zh-CN" altLang="en-US" sz="1400" b="0" dirty="0">
                        <a:solidFill>
                          <a:schemeClr val="tx1"/>
                        </a:solidFill>
                      </a:endParaRPr>
                    </a:p>
                  </a:txBody>
                  <a:tcPr marL="68580" marR="68580" marT="34290" marB="34290" anchor="ctr"/>
                </a:tc>
                <a:tc>
                  <a:txBody>
                    <a:bodyPr/>
                    <a:lstStyle/>
                    <a:p>
                      <a:pPr algn="ctr"/>
                      <a:endParaRPr lang="zh-CN" altLang="en-US" sz="1400" b="1" dirty="0">
                        <a:solidFill>
                          <a:srgbClr val="C00000"/>
                        </a:solidFill>
                      </a:endParaRPr>
                    </a:p>
                  </a:txBody>
                  <a:tcPr marL="68580" marR="68580" marT="34290" marB="34290" anchor="ctr"/>
                </a:tc>
                <a:tc vMerge="1">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1509809" y="5569219"/>
            <a:ext cx="159896" cy="1598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91" name="矩形 1290"/>
          <p:cNvSpPr/>
          <p:nvPr/>
        </p:nvSpPr>
        <p:spPr>
          <a:xfrm>
            <a:off x="1509809" y="5826679"/>
            <a:ext cx="159896"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92" name="矩形 1291"/>
          <p:cNvSpPr/>
          <p:nvPr/>
        </p:nvSpPr>
        <p:spPr>
          <a:xfrm>
            <a:off x="1514821" y="6110697"/>
            <a:ext cx="159896" cy="159896"/>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93" name="矩形 1292"/>
          <p:cNvSpPr/>
          <p:nvPr/>
        </p:nvSpPr>
        <p:spPr>
          <a:xfrm>
            <a:off x="1500509" y="6364790"/>
            <a:ext cx="159896" cy="15989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84" name="文本框 683"/>
          <p:cNvSpPr txBox="1"/>
          <p:nvPr/>
        </p:nvSpPr>
        <p:spPr>
          <a:xfrm>
            <a:off x="4838996" y="4448884"/>
            <a:ext cx="647934" cy="369332"/>
          </a:xfrm>
          <a:prstGeom prst="rect">
            <a:avLst/>
          </a:prstGeom>
          <a:noFill/>
        </p:spPr>
        <p:txBody>
          <a:bodyPr wrap="none" rtlCol="0">
            <a:spAutoFit/>
          </a:bodyPr>
          <a:lstStyle/>
          <a:p>
            <a:pPr algn="ctr"/>
            <a:r>
              <a:rPr lang="en-US" altLang="zh-CN" dirty="0"/>
              <a:t>XFER</a:t>
            </a:r>
            <a:endParaRPr lang="zh-CN" altLang="en-US" dirty="0"/>
          </a:p>
        </p:txBody>
      </p:sp>
      <p:sp>
        <p:nvSpPr>
          <p:cNvPr id="685" name="矩形 684"/>
          <p:cNvSpPr/>
          <p:nvPr/>
        </p:nvSpPr>
        <p:spPr>
          <a:xfrm>
            <a:off x="8421760" y="4455957"/>
            <a:ext cx="154492" cy="159896"/>
          </a:xfrm>
          <a:prstGeom prst="rect">
            <a:avLst/>
          </a:prstGeom>
          <a:solidFill>
            <a:schemeClr val="accent1">
              <a:lumMod val="40000"/>
              <a:lumOff val="60000"/>
            </a:schemeClr>
          </a:solidFill>
          <a:ln>
            <a:solidFill>
              <a:schemeClr val="accent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86" name="矩形 685"/>
          <p:cNvSpPr/>
          <p:nvPr/>
        </p:nvSpPr>
        <p:spPr>
          <a:xfrm>
            <a:off x="2941276" y="3702201"/>
            <a:ext cx="154492" cy="159896"/>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87" name="矩形 686"/>
          <p:cNvSpPr/>
          <p:nvPr/>
        </p:nvSpPr>
        <p:spPr>
          <a:xfrm>
            <a:off x="7209378" y="3715411"/>
            <a:ext cx="154492" cy="159896"/>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88" name="矩形 687"/>
          <p:cNvSpPr/>
          <p:nvPr/>
        </p:nvSpPr>
        <p:spPr>
          <a:xfrm>
            <a:off x="2941276" y="3914208"/>
            <a:ext cx="154492" cy="15989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89" name="矩形 688"/>
          <p:cNvSpPr/>
          <p:nvPr/>
        </p:nvSpPr>
        <p:spPr>
          <a:xfrm>
            <a:off x="7192657" y="3930301"/>
            <a:ext cx="154492" cy="159896"/>
          </a:xfrm>
          <a:prstGeom prst="rect">
            <a:avLst/>
          </a:prstGeom>
          <a:solidFill>
            <a:schemeClr val="accent6">
              <a:lumMod val="40000"/>
              <a:lumOff val="6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16" name="图片 15"/>
          <p:cNvPicPr>
            <a:picLocks noChangeAspect="1"/>
          </p:cNvPicPr>
          <p:nvPr/>
        </p:nvPicPr>
        <p:blipFill>
          <a:blip r:embed="rId4"/>
          <a:stretch>
            <a:fillRect/>
          </a:stretch>
        </p:blipFill>
        <p:spPr>
          <a:xfrm>
            <a:off x="1571905" y="1664331"/>
            <a:ext cx="2211284" cy="565646"/>
          </a:xfrm>
          <a:prstGeom prst="rect">
            <a:avLst/>
          </a:prstGeom>
        </p:spPr>
      </p:pic>
      <p:sp>
        <p:nvSpPr>
          <p:cNvPr id="691" name="矩形 690"/>
          <p:cNvSpPr/>
          <p:nvPr/>
        </p:nvSpPr>
        <p:spPr>
          <a:xfrm>
            <a:off x="7038165" y="3721251"/>
            <a:ext cx="82939" cy="159896"/>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5"/>
          <a:stretch>
            <a:fillRect/>
          </a:stretch>
        </p:blipFill>
        <p:spPr>
          <a:xfrm>
            <a:off x="6291788" y="1638163"/>
            <a:ext cx="2269466" cy="580529"/>
          </a:xfrm>
          <a:prstGeom prst="rect">
            <a:avLst/>
          </a:prstGeom>
        </p:spPr>
      </p:pic>
      <p:sp>
        <p:nvSpPr>
          <p:cNvPr id="40" name="矩形 39"/>
          <p:cNvSpPr/>
          <p:nvPr/>
        </p:nvSpPr>
        <p:spPr>
          <a:xfrm>
            <a:off x="7038165" y="3721251"/>
            <a:ext cx="82939" cy="159896"/>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1" name="矩形 40"/>
          <p:cNvSpPr/>
          <p:nvPr/>
        </p:nvSpPr>
        <p:spPr>
          <a:xfrm>
            <a:off x="2725729" y="3702201"/>
            <a:ext cx="80540"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2" name="矩形 41"/>
          <p:cNvSpPr/>
          <p:nvPr/>
        </p:nvSpPr>
        <p:spPr>
          <a:xfrm>
            <a:off x="6954618" y="3724445"/>
            <a:ext cx="166264" cy="159896"/>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3" name="矩形 42"/>
          <p:cNvSpPr/>
          <p:nvPr/>
        </p:nvSpPr>
        <p:spPr>
          <a:xfrm>
            <a:off x="6955033" y="3724445"/>
            <a:ext cx="166264"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7" name="矩形 36"/>
          <p:cNvSpPr/>
          <p:nvPr/>
        </p:nvSpPr>
        <p:spPr>
          <a:xfrm>
            <a:off x="2727671" y="3702201"/>
            <a:ext cx="166264" cy="159896"/>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6" name="矩形 35"/>
          <p:cNvSpPr/>
          <p:nvPr/>
        </p:nvSpPr>
        <p:spPr>
          <a:xfrm>
            <a:off x="2726145" y="3703987"/>
            <a:ext cx="166264"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cxnSp>
        <p:nvCxnSpPr>
          <p:cNvPr id="14" name="直接箭头连接符 13"/>
          <p:cNvCxnSpPr/>
          <p:nvPr/>
        </p:nvCxnSpPr>
        <p:spPr>
          <a:xfrm flipH="1">
            <a:off x="2766000" y="1987901"/>
            <a:ext cx="4339537" cy="1714300"/>
          </a:xfrm>
          <a:prstGeom prst="straightConnector1">
            <a:avLst/>
          </a:prstGeom>
          <a:ln>
            <a:headEnd type="none" w="lg" len="lg"/>
            <a:tailEnd type="arrow" w="lg" len="lg"/>
          </a:ln>
        </p:spPr>
        <p:style>
          <a:lnRef idx="3">
            <a:schemeClr val="accent2"/>
          </a:lnRef>
          <a:fillRef idx="0">
            <a:schemeClr val="accent2"/>
          </a:fillRef>
          <a:effectRef idx="2">
            <a:schemeClr val="accent2"/>
          </a:effectRef>
          <a:fontRef idx="minor">
            <a:schemeClr val="tx1"/>
          </a:fontRef>
        </p:style>
      </p:cxnSp>
      <p:cxnSp>
        <p:nvCxnSpPr>
          <p:cNvPr id="48" name="直接箭头连接符 47"/>
          <p:cNvCxnSpPr/>
          <p:nvPr/>
        </p:nvCxnSpPr>
        <p:spPr>
          <a:xfrm flipH="1">
            <a:off x="7105537" y="1928427"/>
            <a:ext cx="92446" cy="1773774"/>
          </a:xfrm>
          <a:prstGeom prst="straightConnector1">
            <a:avLst/>
          </a:prstGeom>
          <a:ln>
            <a:headEnd type="none" w="lg" len="lg"/>
            <a:tailEnd type="arrow" w="lg" len="lg"/>
          </a:ln>
        </p:spPr>
        <p:style>
          <a:lnRef idx="3">
            <a:schemeClr val="accent4"/>
          </a:lnRef>
          <a:fillRef idx="0">
            <a:schemeClr val="accent4"/>
          </a:fillRef>
          <a:effectRef idx="2">
            <a:schemeClr val="accent4"/>
          </a:effectRef>
          <a:fontRef idx="minor">
            <a:schemeClr val="tx1"/>
          </a:fontRef>
        </p:style>
      </p:cxnSp>
      <p:graphicFrame>
        <p:nvGraphicFramePr>
          <p:cNvPr id="10" name="表格 9"/>
          <p:cNvGraphicFramePr>
            <a:graphicFrameLocks noGrp="1"/>
          </p:cNvGraphicFramePr>
          <p:nvPr>
            <p:extLst/>
          </p:nvPr>
        </p:nvGraphicFramePr>
        <p:xfrm>
          <a:off x="5511309" y="5217854"/>
          <a:ext cx="939709" cy="1417320"/>
        </p:xfrm>
        <a:graphic>
          <a:graphicData uri="http://schemas.openxmlformats.org/drawingml/2006/table">
            <a:tbl>
              <a:tblPr firstRow="1" bandRow="1">
                <a:tableStyleId>{5C22544A-7EE6-4342-B048-85BDC9FD1C3A}</a:tableStyleId>
              </a:tblPr>
              <a:tblGrid>
                <a:gridCol w="939709">
                  <a:extLst>
                    <a:ext uri="{9D8B030D-6E8A-4147-A177-3AD203B41FA5}">
                      <a16:colId xmlns:a16="http://schemas.microsoft.com/office/drawing/2014/main" val="1111332607"/>
                    </a:ext>
                  </a:extLst>
                </a:gridCol>
              </a:tblGrid>
              <a:tr h="27813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Note</a:t>
                      </a:r>
                      <a:endParaRPr lang="zh-CN" altLang="en-US" sz="1400" dirty="0" smtClean="0"/>
                    </a:p>
                  </a:txBody>
                  <a:tcPr marL="68580" marR="68580" marT="34290" marB="34290" anchor="ctr"/>
                </a:tc>
                <a:extLst>
                  <a:ext uri="{0D108BD9-81ED-4DB2-BD59-A6C34878D82A}">
                    <a16:rowId xmlns:a16="http://schemas.microsoft.com/office/drawing/2014/main" val="1705405196"/>
                  </a:ext>
                </a:extLst>
              </a:tr>
              <a:tr h="1112520">
                <a:tc>
                  <a:txBody>
                    <a:bodyPr/>
                    <a:lstStyle/>
                    <a:p>
                      <a:pPr algn="ctr"/>
                      <a:r>
                        <a:rPr lang="en-US" altLang="zh-CN" sz="1400" dirty="0" smtClean="0"/>
                        <a:t>Bottleneck</a:t>
                      </a:r>
                    </a:p>
                    <a:p>
                      <a:pPr algn="ctr"/>
                      <a:r>
                        <a:rPr lang="en-US" altLang="zh-CN" sz="1400" dirty="0" smtClean="0"/>
                        <a:t>Moves to </a:t>
                      </a:r>
                      <a:r>
                        <a:rPr lang="en-US" altLang="zh-CN" sz="1400" b="1" dirty="0" smtClean="0">
                          <a:solidFill>
                            <a:schemeClr val="accent1"/>
                          </a:solidFill>
                        </a:rPr>
                        <a:t>Comp.</a:t>
                      </a:r>
                    </a:p>
                    <a:p>
                      <a:pPr algn="ctr"/>
                      <a:r>
                        <a:rPr lang="en-US" altLang="zh-CN" sz="1400" b="1" dirty="0" smtClean="0">
                          <a:solidFill>
                            <a:srgbClr val="C00000"/>
                          </a:solidFill>
                        </a:rPr>
                        <a:t>3.18X</a:t>
                      </a:r>
                    </a:p>
                    <a:p>
                      <a:pPr algn="ctr"/>
                      <a:r>
                        <a:rPr lang="en-US" altLang="zh-CN" sz="1400" b="1" dirty="0" smtClean="0">
                          <a:solidFill>
                            <a:srgbClr val="C00000"/>
                          </a:solidFill>
                        </a:rPr>
                        <a:t>Speedup</a:t>
                      </a:r>
                      <a:endParaRPr lang="zh-CN" altLang="en-US" sz="1400" b="1" dirty="0">
                        <a:solidFill>
                          <a:srgbClr val="C00000"/>
                        </a:solidFill>
                      </a:endParaRPr>
                    </a:p>
                  </a:txBody>
                  <a:tcPr marL="68580" marR="68580" marT="34290" marB="34290" anchor="ctr"/>
                </a:tc>
                <a:extLst>
                  <a:ext uri="{0D108BD9-81ED-4DB2-BD59-A6C34878D82A}">
                    <a16:rowId xmlns:a16="http://schemas.microsoft.com/office/drawing/2014/main" val="664072936"/>
                  </a:ext>
                </a:extLst>
              </a:tr>
            </a:tbl>
          </a:graphicData>
        </a:graphic>
      </p:graphicFrame>
      <p:graphicFrame>
        <p:nvGraphicFramePr>
          <p:cNvPr id="6" name="表格 5"/>
          <p:cNvGraphicFramePr>
            <a:graphicFrameLocks noGrp="1"/>
          </p:cNvGraphicFramePr>
          <p:nvPr>
            <p:extLst/>
          </p:nvPr>
        </p:nvGraphicFramePr>
        <p:xfrm>
          <a:off x="4679960" y="5209792"/>
          <a:ext cx="824357" cy="1409700"/>
        </p:xfrm>
        <a:graphic>
          <a:graphicData uri="http://schemas.openxmlformats.org/drawingml/2006/table">
            <a:tbl>
              <a:tblPr firstRow="1" bandRow="1">
                <a:tableStyleId>{5C22544A-7EE6-4342-B048-85BDC9FD1C3A}</a:tableStyleId>
              </a:tblPr>
              <a:tblGrid>
                <a:gridCol w="824357">
                  <a:extLst>
                    <a:ext uri="{9D8B030D-6E8A-4147-A177-3AD203B41FA5}">
                      <a16:colId xmlns:a16="http://schemas.microsoft.com/office/drawing/2014/main" val="1808696203"/>
                    </a:ext>
                  </a:extLst>
                </a:gridCol>
              </a:tblGrid>
              <a:tr h="27813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w/ XFER</a:t>
                      </a:r>
                      <a:endParaRPr lang="zh-CN" altLang="en-US" sz="1400" dirty="0" smtClean="0"/>
                    </a:p>
                  </a:txBody>
                  <a:tcPr marL="68580" marR="68580" marT="34290" marB="34290" anchor="ctr"/>
                </a:tc>
                <a:extLst>
                  <a:ext uri="{0D108BD9-81ED-4DB2-BD59-A6C34878D82A}">
                    <a16:rowId xmlns:a16="http://schemas.microsoft.com/office/drawing/2014/main" val="867939718"/>
                  </a:ext>
                </a:extLst>
              </a:tr>
              <a:tr h="278130">
                <a:tc>
                  <a:txBody>
                    <a:bodyPr/>
                    <a:lstStyle/>
                    <a:p>
                      <a:pPr algn="ctr"/>
                      <a:r>
                        <a:rPr lang="en-US" altLang="zh-CN" sz="1400" dirty="0" smtClean="0"/>
                        <a:t>1,412</a:t>
                      </a:r>
                      <a:endParaRPr lang="zh-CN" altLang="en-US" sz="1400" dirty="0"/>
                    </a:p>
                  </a:txBody>
                  <a:tcPr marL="68580" marR="68580" marT="34290" marB="34290" anchor="ctr"/>
                </a:tc>
                <a:extLst>
                  <a:ext uri="{0D108BD9-81ED-4DB2-BD59-A6C34878D82A}">
                    <a16:rowId xmlns:a16="http://schemas.microsoft.com/office/drawing/2014/main" val="899029282"/>
                  </a:ext>
                </a:extLst>
              </a:tr>
              <a:tr h="27813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1,695</a:t>
                      </a:r>
                      <a:endParaRPr lang="zh-CN" altLang="en-US" sz="1400" dirty="0" smtClean="0"/>
                    </a:p>
                  </a:txBody>
                  <a:tcPr marL="68580" marR="68580" marT="34290" marB="34290" anchor="ctr"/>
                </a:tc>
                <a:extLst>
                  <a:ext uri="{0D108BD9-81ED-4DB2-BD59-A6C34878D82A}">
                    <a16:rowId xmlns:a16="http://schemas.microsoft.com/office/drawing/2014/main" val="1650557592"/>
                  </a:ext>
                </a:extLst>
              </a:tr>
              <a:tr h="278130">
                <a:tc>
                  <a:txBody>
                    <a:bodyPr/>
                    <a:lstStyle/>
                    <a:p>
                      <a:pPr algn="ctr"/>
                      <a:r>
                        <a:rPr lang="en-US" altLang="zh-CN" sz="1400" dirty="0" smtClean="0"/>
                        <a:t>234</a:t>
                      </a:r>
                      <a:endParaRPr lang="zh-CN" altLang="en-US" sz="1400" dirty="0"/>
                    </a:p>
                  </a:txBody>
                  <a:tcPr marL="68580" marR="68580" marT="34290" marB="34290" anchor="ctr"/>
                </a:tc>
                <a:extLst>
                  <a:ext uri="{0D108BD9-81ED-4DB2-BD59-A6C34878D82A}">
                    <a16:rowId xmlns:a16="http://schemas.microsoft.com/office/drawing/2014/main" val="3513771713"/>
                  </a:ext>
                </a:extLst>
              </a:tr>
              <a:tr h="278130">
                <a:tc>
                  <a:txBody>
                    <a:bodyPr/>
                    <a:lstStyle/>
                    <a:p>
                      <a:pPr algn="ctr"/>
                      <a:r>
                        <a:rPr lang="en-US" altLang="zh-CN" sz="1400" b="1" dirty="0" smtClean="0">
                          <a:solidFill>
                            <a:srgbClr val="C00000"/>
                          </a:solidFill>
                        </a:rPr>
                        <a:t>1,782</a:t>
                      </a:r>
                      <a:endParaRPr lang="zh-CN" altLang="en-US" sz="1400" b="1" dirty="0">
                        <a:solidFill>
                          <a:srgbClr val="C00000"/>
                        </a:solidFill>
                      </a:endParaRPr>
                    </a:p>
                  </a:txBody>
                  <a:tcPr marL="68580" marR="68580" marT="34290" marB="34290" anchor="ctr"/>
                </a:tc>
                <a:extLst>
                  <a:ext uri="{0D108BD9-81ED-4DB2-BD59-A6C34878D82A}">
                    <a16:rowId xmlns:a16="http://schemas.microsoft.com/office/drawing/2014/main" val="1881543088"/>
                  </a:ext>
                </a:extLst>
              </a:tr>
            </a:tbl>
          </a:graphicData>
        </a:graphic>
      </p:graphicFrame>
      <p:sp>
        <p:nvSpPr>
          <p:cNvPr id="38" name="矩形 37"/>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sp>
        <p:nvSpPr>
          <p:cNvPr id="39" name="灯片编号占位符 3"/>
          <p:cNvSpPr>
            <a:spLocks noGrp="1"/>
          </p:cNvSpPr>
          <p:nvPr>
            <p:ph type="sldNum" sz="quarter" idx="12"/>
          </p:nvPr>
        </p:nvSpPr>
        <p:spPr>
          <a:xfrm>
            <a:off x="8686800" y="6448087"/>
            <a:ext cx="387616" cy="365125"/>
          </a:xfrm>
        </p:spPr>
        <p:txBody>
          <a:bodyPr/>
          <a:lstStyle/>
          <a:p>
            <a:r>
              <a:rPr lang="en-US" dirty="0" smtClean="0"/>
              <a:t>24</a:t>
            </a:r>
            <a:endParaRPr lang="en-US" dirty="0"/>
          </a:p>
        </p:txBody>
      </p:sp>
      <p:sp>
        <p:nvSpPr>
          <p:cNvPr id="44" name="矩形 43"/>
          <p:cNvSpPr/>
          <p:nvPr/>
        </p:nvSpPr>
        <p:spPr>
          <a:xfrm>
            <a:off x="-37483" y="1610483"/>
            <a:ext cx="1128258" cy="523220"/>
          </a:xfrm>
          <a:prstGeom prst="rect">
            <a:avLst/>
          </a:prstGeom>
        </p:spPr>
        <p:txBody>
          <a:bodyPr wrap="none">
            <a:spAutoFit/>
          </a:bodyPr>
          <a:lstStyle/>
          <a:p>
            <a:pPr algn="ctr"/>
            <a:r>
              <a:rPr lang="en-US" altLang="zh-CN" sz="1400" dirty="0" smtClean="0"/>
              <a:t>Application</a:t>
            </a:r>
          </a:p>
          <a:p>
            <a:pPr algn="ctr"/>
            <a:r>
              <a:rPr lang="en-US" altLang="zh-CN" sz="1400" dirty="0" smtClean="0"/>
              <a:t>Optimization</a:t>
            </a:r>
            <a:endParaRPr lang="en-US" altLang="zh-CN" sz="1400" dirty="0"/>
          </a:p>
        </p:txBody>
      </p:sp>
      <p:sp>
        <p:nvSpPr>
          <p:cNvPr id="45" name="标题 2"/>
          <p:cNvSpPr txBox="1">
            <a:spLocks/>
          </p:cNvSpPr>
          <p:nvPr/>
        </p:nvSpPr>
        <p:spPr>
          <a:xfrm>
            <a:off x="146608" y="185659"/>
            <a:ext cx="8997391" cy="100520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nSpc>
                <a:spcPct val="130000"/>
              </a:lnSpc>
              <a:spcBef>
                <a:spcPts val="1350"/>
              </a:spcBef>
            </a:pPr>
            <a:r>
              <a:rPr lang="en-US" altLang="zh-CN" sz="2000" dirty="0"/>
              <a:t>XFER: Achieve Super-Linear Speedup by </a:t>
            </a:r>
            <a:r>
              <a:rPr lang="en-US" altLang="zh-CN" sz="2000" u="sng" dirty="0"/>
              <a:t>Transferring</a:t>
            </a:r>
            <a:r>
              <a:rPr lang="en-US" altLang="zh-CN" sz="2000" dirty="0"/>
              <a:t> </a:t>
            </a:r>
            <a:r>
              <a:rPr lang="en-US" altLang="zh-CN" sz="2000" dirty="0" smtClean="0"/>
              <a:t>Accesses from Off-Chip Memory to Inter-FPGA Connections</a:t>
            </a:r>
            <a:endParaRPr lang="en-US" altLang="zh-CN" sz="1600" dirty="0"/>
          </a:p>
        </p:txBody>
      </p:sp>
      <p:sp>
        <p:nvSpPr>
          <p:cNvPr id="46" name="文本框 45"/>
          <p:cNvSpPr txBox="1"/>
          <p:nvPr/>
        </p:nvSpPr>
        <p:spPr>
          <a:xfrm>
            <a:off x="3970455" y="1194057"/>
            <a:ext cx="1780296" cy="1200329"/>
          </a:xfrm>
          <a:prstGeom prst="rect">
            <a:avLst/>
          </a:prstGeom>
          <a:noFill/>
        </p:spPr>
        <p:txBody>
          <a:bodyPr wrap="none" rtlCol="0">
            <a:spAutoFit/>
          </a:bodyPr>
          <a:lstStyle/>
          <a:p>
            <a:pPr algn="ctr"/>
            <a:r>
              <a:rPr lang="en-US" altLang="zh-CN" dirty="0" smtClean="0">
                <a:solidFill>
                  <a:srgbClr val="7030A0"/>
                </a:solidFill>
              </a:rPr>
              <a:t>loop tiling +</a:t>
            </a:r>
          </a:p>
          <a:p>
            <a:pPr algn="ctr"/>
            <a:r>
              <a:rPr lang="en-US" altLang="zh-CN" dirty="0">
                <a:solidFill>
                  <a:srgbClr val="7030A0"/>
                </a:solidFill>
              </a:rPr>
              <a:t>p</a:t>
            </a:r>
            <a:r>
              <a:rPr lang="en-US" altLang="zh-CN" dirty="0" smtClean="0">
                <a:solidFill>
                  <a:srgbClr val="7030A0"/>
                </a:solidFill>
              </a:rPr>
              <a:t>artition IFM</a:t>
            </a:r>
            <a:r>
              <a:rPr lang="en-US" altLang="zh-CN" dirty="0">
                <a:solidFill>
                  <a:srgbClr val="7030A0"/>
                </a:solidFill>
              </a:rPr>
              <a:t> </a:t>
            </a:r>
            <a:r>
              <a:rPr lang="en-US" altLang="zh-CN" dirty="0" smtClean="0">
                <a:solidFill>
                  <a:srgbClr val="7030A0"/>
                </a:solidFill>
              </a:rPr>
              <a:t>+</a:t>
            </a:r>
          </a:p>
          <a:p>
            <a:pPr algn="ctr"/>
            <a:endParaRPr lang="en-US" altLang="zh-CN" dirty="0" smtClean="0">
              <a:solidFill>
                <a:srgbClr val="7030A0"/>
              </a:solidFill>
            </a:endParaRPr>
          </a:p>
          <a:p>
            <a:pPr algn="ctr"/>
            <a:r>
              <a:rPr lang="en-US" altLang="zh-CN" dirty="0" smtClean="0">
                <a:solidFill>
                  <a:srgbClr val="7030A0"/>
                </a:solidFill>
              </a:rPr>
              <a:t>partition weights</a:t>
            </a:r>
          </a:p>
        </p:txBody>
      </p:sp>
      <p:cxnSp>
        <p:nvCxnSpPr>
          <p:cNvPr id="50" name="直接箭头连接符 49"/>
          <p:cNvCxnSpPr/>
          <p:nvPr/>
        </p:nvCxnSpPr>
        <p:spPr>
          <a:xfrm>
            <a:off x="3817882" y="1955406"/>
            <a:ext cx="2049518" cy="0"/>
          </a:xfrm>
          <a:prstGeom prst="straightConnector1">
            <a:avLst/>
          </a:prstGeom>
          <a:ln>
            <a:tailEnd type="triangle" w="lg" len="lg"/>
          </a:ln>
        </p:spPr>
        <p:style>
          <a:lnRef idx="2">
            <a:schemeClr val="accent4"/>
          </a:lnRef>
          <a:fillRef idx="0">
            <a:schemeClr val="accent4"/>
          </a:fillRef>
          <a:effectRef idx="1">
            <a:schemeClr val="accent4"/>
          </a:effectRef>
          <a:fontRef idx="minor">
            <a:schemeClr val="tx1"/>
          </a:fontRef>
        </p:style>
      </p:cxnSp>
      <p:sp>
        <p:nvSpPr>
          <p:cNvPr id="51" name="矩形 50"/>
          <p:cNvSpPr/>
          <p:nvPr/>
        </p:nvSpPr>
        <p:spPr>
          <a:xfrm>
            <a:off x="0" y="3508492"/>
            <a:ext cx="1109598" cy="307777"/>
          </a:xfrm>
          <a:prstGeom prst="rect">
            <a:avLst/>
          </a:prstGeom>
        </p:spPr>
        <p:txBody>
          <a:bodyPr wrap="none">
            <a:spAutoFit/>
          </a:bodyPr>
          <a:lstStyle/>
          <a:p>
            <a:pPr algn="ctr"/>
            <a:r>
              <a:rPr lang="en-US" altLang="zh-CN" sz="1400" dirty="0" smtClean="0"/>
              <a:t>FPGA Design</a:t>
            </a:r>
          </a:p>
        </p:txBody>
      </p:sp>
    </p:spTree>
    <p:extLst>
      <p:ext uri="{BB962C8B-B14F-4D97-AF65-F5344CB8AC3E}">
        <p14:creationId xmlns:p14="http://schemas.microsoft.com/office/powerpoint/2010/main" val="221632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par>
                          <p:cTn id="15" fill="hold">
                            <p:stCondLst>
                              <p:cond delay="0"/>
                            </p:stCondLst>
                            <p:childTnLst>
                              <p:par>
                                <p:cTn id="16" presetID="1" presetClass="exit" presetSubtype="0" fill="hold" grpId="0" nodeType="afterEffect">
                                  <p:stCondLst>
                                    <p:cond delay="0"/>
                                  </p:stCondLst>
                                  <p:childTnLst>
                                    <p:set>
                                      <p:cBhvr>
                                        <p:cTn id="17" dur="1" fill="hold">
                                          <p:stCondLst>
                                            <p:cond delay="0"/>
                                          </p:stCondLst>
                                        </p:cTn>
                                        <p:tgtEl>
                                          <p:spTgt spid="43"/>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0.00035 0.00162 L -0.46267 -0.00278 " pathEditMode="relative" rAng="0" ptsTypes="AA">
                                      <p:cBhvr>
                                        <p:cTn id="25" dur="2000" fill="hold"/>
                                        <p:tgtEl>
                                          <p:spTgt spid="40"/>
                                        </p:tgtEl>
                                        <p:attrNameLst>
                                          <p:attrName>ppt_x</p:attrName>
                                          <p:attrName>ppt_y</p:attrName>
                                        </p:attrNameLst>
                                      </p:cBhvr>
                                      <p:rCtr x="-23125" y="-231"/>
                                    </p:animMotion>
                                  </p:childTnLst>
                                </p:cTn>
                              </p:par>
                              <p:par>
                                <p:cTn id="26" presetID="42" presetClass="path" presetSubtype="0" accel="50000" decel="50000" fill="hold" grpId="0" nodeType="withEffect">
                                  <p:stCondLst>
                                    <p:cond delay="0"/>
                                  </p:stCondLst>
                                  <p:childTnLst>
                                    <p:animMotion origin="layout" path="M -5.55556E-7 1.11111E-6 L 0.46233 0.0044 " pathEditMode="relative" rAng="0" ptsTypes="AA">
                                      <p:cBhvr>
                                        <p:cTn id="27" dur="2000" fill="hold"/>
                                        <p:tgtEl>
                                          <p:spTgt spid="41"/>
                                        </p:tgtEl>
                                        <p:attrNameLst>
                                          <p:attrName>ppt_x</p:attrName>
                                          <p:attrName>ppt_y</p:attrName>
                                        </p:attrNameLst>
                                      </p:cBhvr>
                                      <p:rCtr x="23108" y="208"/>
                                    </p:animMotion>
                                  </p:childTnLst>
                                </p:cTn>
                              </p:par>
                              <p:par>
                                <p:cTn id="28" presetID="45" presetClass="entr" presetSubtype="0" fill="hold" grpId="0" nodeType="withEffect">
                                  <p:stCondLst>
                                    <p:cond delay="0"/>
                                  </p:stCondLst>
                                  <p:childTnLst>
                                    <p:set>
                                      <p:cBhvr>
                                        <p:cTn id="29" dur="1" fill="hold">
                                          <p:stCondLst>
                                            <p:cond delay="0"/>
                                          </p:stCondLst>
                                        </p:cTn>
                                        <p:tgtEl>
                                          <p:spTgt spid="684"/>
                                        </p:tgtEl>
                                        <p:attrNameLst>
                                          <p:attrName>style.visibility</p:attrName>
                                        </p:attrNameLst>
                                      </p:cBhvr>
                                      <p:to>
                                        <p:strVal val="visible"/>
                                      </p:to>
                                    </p:set>
                                    <p:animEffect transition="in" filter="fade">
                                      <p:cBhvr>
                                        <p:cTn id="30" dur="2000"/>
                                        <p:tgtEl>
                                          <p:spTgt spid="684"/>
                                        </p:tgtEl>
                                      </p:cBhvr>
                                    </p:animEffect>
                                    <p:anim calcmode="lin" valueType="num">
                                      <p:cBhvr>
                                        <p:cTn id="31" dur="2000" fill="hold"/>
                                        <p:tgtEl>
                                          <p:spTgt spid="684"/>
                                        </p:tgtEl>
                                        <p:attrNameLst>
                                          <p:attrName>ppt_w</p:attrName>
                                        </p:attrNameLst>
                                      </p:cBhvr>
                                      <p:tavLst>
                                        <p:tav tm="0" fmla="#ppt_w*sin(2.5*pi*$)">
                                          <p:val>
                                            <p:fltVal val="0"/>
                                          </p:val>
                                        </p:tav>
                                        <p:tav tm="100000">
                                          <p:val>
                                            <p:fltVal val="1"/>
                                          </p:val>
                                        </p:tav>
                                      </p:tavLst>
                                    </p:anim>
                                    <p:anim calcmode="lin" valueType="num">
                                      <p:cBhvr>
                                        <p:cTn id="32" dur="2000" fill="hold"/>
                                        <p:tgtEl>
                                          <p:spTgt spid="684"/>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p:bldP spid="40" grpId="0" animBg="1"/>
      <p:bldP spid="41" grpId="0" animBg="1"/>
      <p:bldP spid="43" grpId="0" animBg="1"/>
      <p:bldP spid="36" grpId="0" animBg="1"/>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18</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Application Optimization —— Partitioning</a:t>
            </a:r>
            <a:endParaRPr lang="en-US" altLang="zh-CN" sz="2400" dirty="0"/>
          </a:p>
        </p:txBody>
      </p:sp>
      <p:sp>
        <p:nvSpPr>
          <p:cNvPr id="6" name="矩形 5"/>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386" name="图片 385"/>
          <p:cNvPicPr>
            <a:picLocks noChangeAspect="1"/>
          </p:cNvPicPr>
          <p:nvPr/>
        </p:nvPicPr>
        <p:blipFill>
          <a:blip r:embed="rId2"/>
          <a:stretch>
            <a:fillRect/>
          </a:stretch>
        </p:blipFill>
        <p:spPr>
          <a:xfrm>
            <a:off x="1758443" y="782206"/>
            <a:ext cx="5915221" cy="1852344"/>
          </a:xfrm>
          <a:prstGeom prst="rect">
            <a:avLst/>
          </a:prstGeom>
        </p:spPr>
      </p:pic>
      <p:pic>
        <p:nvPicPr>
          <p:cNvPr id="388" name="图片 387"/>
          <p:cNvPicPr>
            <a:picLocks noChangeAspect="1"/>
          </p:cNvPicPr>
          <p:nvPr/>
        </p:nvPicPr>
        <p:blipFill>
          <a:blip r:embed="rId3"/>
          <a:stretch>
            <a:fillRect/>
          </a:stretch>
        </p:blipFill>
        <p:spPr>
          <a:xfrm>
            <a:off x="117341" y="3244944"/>
            <a:ext cx="2103750" cy="1057500"/>
          </a:xfrm>
          <a:prstGeom prst="rect">
            <a:avLst/>
          </a:prstGeom>
        </p:spPr>
      </p:pic>
      <p:cxnSp>
        <p:nvCxnSpPr>
          <p:cNvPr id="390" name="直接连接符 389"/>
          <p:cNvCxnSpPr/>
          <p:nvPr/>
        </p:nvCxnSpPr>
        <p:spPr>
          <a:xfrm>
            <a:off x="3988937" y="2494123"/>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391" name="直接连接符 390"/>
          <p:cNvCxnSpPr/>
          <p:nvPr/>
        </p:nvCxnSpPr>
        <p:spPr>
          <a:xfrm flipH="1">
            <a:off x="1315621" y="2500313"/>
            <a:ext cx="2816191" cy="659378"/>
          </a:xfrm>
          <a:prstGeom prst="line">
            <a:avLst/>
          </a:prstGeom>
          <a:ln/>
        </p:spPr>
        <p:style>
          <a:lnRef idx="1">
            <a:schemeClr val="dk1"/>
          </a:lnRef>
          <a:fillRef idx="0">
            <a:schemeClr val="dk1"/>
          </a:fillRef>
          <a:effectRef idx="0">
            <a:schemeClr val="dk1"/>
          </a:effectRef>
          <a:fontRef idx="minor">
            <a:schemeClr val="tx1"/>
          </a:fontRef>
        </p:style>
      </p:cxnSp>
      <p:cxnSp>
        <p:nvCxnSpPr>
          <p:cNvPr id="394" name="直接连接符 393"/>
          <p:cNvCxnSpPr/>
          <p:nvPr/>
        </p:nvCxnSpPr>
        <p:spPr>
          <a:xfrm>
            <a:off x="4374583" y="2500313"/>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395" name="直接连接符 394"/>
          <p:cNvCxnSpPr>
            <a:endCxn id="417" idx="0"/>
          </p:cNvCxnSpPr>
          <p:nvPr/>
        </p:nvCxnSpPr>
        <p:spPr>
          <a:xfrm flipH="1">
            <a:off x="1615505" y="2505874"/>
            <a:ext cx="2909429" cy="2321711"/>
          </a:xfrm>
          <a:prstGeom prst="line">
            <a:avLst/>
          </a:prstGeom>
          <a:ln/>
        </p:spPr>
        <p:style>
          <a:lnRef idx="1">
            <a:schemeClr val="dk1"/>
          </a:lnRef>
          <a:fillRef idx="0">
            <a:schemeClr val="dk1"/>
          </a:fillRef>
          <a:effectRef idx="0">
            <a:schemeClr val="dk1"/>
          </a:effectRef>
          <a:fontRef idx="minor">
            <a:schemeClr val="tx1"/>
          </a:fontRef>
        </p:style>
      </p:cxnSp>
      <p:cxnSp>
        <p:nvCxnSpPr>
          <p:cNvPr id="402" name="直接连接符 401"/>
          <p:cNvCxnSpPr/>
          <p:nvPr/>
        </p:nvCxnSpPr>
        <p:spPr>
          <a:xfrm>
            <a:off x="5100305" y="249968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403" name="直接连接符 402"/>
          <p:cNvCxnSpPr/>
          <p:nvPr/>
        </p:nvCxnSpPr>
        <p:spPr>
          <a:xfrm>
            <a:off x="5281285" y="2505874"/>
            <a:ext cx="294015" cy="883326"/>
          </a:xfrm>
          <a:prstGeom prst="line">
            <a:avLst/>
          </a:prstGeom>
          <a:ln/>
        </p:spPr>
        <p:style>
          <a:lnRef idx="1">
            <a:schemeClr val="dk1"/>
          </a:lnRef>
          <a:fillRef idx="0">
            <a:schemeClr val="dk1"/>
          </a:fillRef>
          <a:effectRef idx="0">
            <a:schemeClr val="dk1"/>
          </a:effectRef>
          <a:fontRef idx="minor">
            <a:schemeClr val="tx1"/>
          </a:fontRef>
        </p:style>
      </p:cxnSp>
      <p:cxnSp>
        <p:nvCxnSpPr>
          <p:cNvPr id="406" name="直接连接符 405"/>
          <p:cNvCxnSpPr/>
          <p:nvPr/>
        </p:nvCxnSpPr>
        <p:spPr>
          <a:xfrm>
            <a:off x="5438605" y="2494123"/>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407" name="直接连接符 406"/>
          <p:cNvCxnSpPr/>
          <p:nvPr/>
        </p:nvCxnSpPr>
        <p:spPr>
          <a:xfrm>
            <a:off x="5575300" y="2505874"/>
            <a:ext cx="2098363" cy="839274"/>
          </a:xfrm>
          <a:prstGeom prst="line">
            <a:avLst/>
          </a:prstGeom>
          <a:ln/>
        </p:spPr>
        <p:style>
          <a:lnRef idx="1">
            <a:schemeClr val="dk1"/>
          </a:lnRef>
          <a:fillRef idx="0">
            <a:schemeClr val="dk1"/>
          </a:fillRef>
          <a:effectRef idx="0">
            <a:schemeClr val="dk1"/>
          </a:effectRef>
          <a:fontRef idx="minor">
            <a:schemeClr val="tx1"/>
          </a:fontRef>
        </p:style>
      </p:cxnSp>
      <p:pic>
        <p:nvPicPr>
          <p:cNvPr id="417" name="图片 416"/>
          <p:cNvPicPr>
            <a:picLocks noChangeAspect="1"/>
          </p:cNvPicPr>
          <p:nvPr/>
        </p:nvPicPr>
        <p:blipFill>
          <a:blip r:embed="rId4"/>
          <a:stretch>
            <a:fillRect/>
          </a:stretch>
        </p:blipFill>
        <p:spPr>
          <a:xfrm>
            <a:off x="625108" y="4827585"/>
            <a:ext cx="1980794" cy="799436"/>
          </a:xfrm>
          <a:prstGeom prst="rect">
            <a:avLst/>
          </a:prstGeom>
        </p:spPr>
      </p:pic>
      <p:pic>
        <p:nvPicPr>
          <p:cNvPr id="430" name="图片 429"/>
          <p:cNvPicPr>
            <a:picLocks noChangeAspect="1"/>
          </p:cNvPicPr>
          <p:nvPr/>
        </p:nvPicPr>
        <p:blipFill>
          <a:blip r:embed="rId5"/>
          <a:stretch>
            <a:fillRect/>
          </a:stretch>
        </p:blipFill>
        <p:spPr>
          <a:xfrm>
            <a:off x="4440065" y="3368352"/>
            <a:ext cx="2098119" cy="542510"/>
          </a:xfrm>
          <a:prstGeom prst="rect">
            <a:avLst/>
          </a:prstGeom>
        </p:spPr>
      </p:pic>
      <p:pic>
        <p:nvPicPr>
          <p:cNvPr id="432" name="图片 431"/>
          <p:cNvPicPr>
            <a:picLocks noChangeAspect="1"/>
          </p:cNvPicPr>
          <p:nvPr/>
        </p:nvPicPr>
        <p:blipFill>
          <a:blip r:embed="rId6"/>
          <a:stretch>
            <a:fillRect/>
          </a:stretch>
        </p:blipFill>
        <p:spPr>
          <a:xfrm>
            <a:off x="6785896" y="3284121"/>
            <a:ext cx="1775535" cy="710971"/>
          </a:xfrm>
          <a:prstGeom prst="rect">
            <a:avLst/>
          </a:prstGeom>
        </p:spPr>
      </p:pic>
      <p:cxnSp>
        <p:nvCxnSpPr>
          <p:cNvPr id="437" name="直接连接符 436"/>
          <p:cNvCxnSpPr/>
          <p:nvPr/>
        </p:nvCxnSpPr>
        <p:spPr>
          <a:xfrm>
            <a:off x="146609" y="4514850"/>
            <a:ext cx="8794191" cy="0"/>
          </a:xfrm>
          <a:prstGeom prst="line">
            <a:avLst/>
          </a:prstGeom>
          <a:ln w="38100"/>
        </p:spPr>
        <p:style>
          <a:lnRef idx="2">
            <a:schemeClr val="accent6"/>
          </a:lnRef>
          <a:fillRef idx="0">
            <a:schemeClr val="accent6"/>
          </a:fillRef>
          <a:effectRef idx="1">
            <a:schemeClr val="accent6"/>
          </a:effectRef>
          <a:fontRef idx="minor">
            <a:schemeClr val="tx1"/>
          </a:fontRef>
        </p:style>
      </p:cxnSp>
      <p:sp>
        <p:nvSpPr>
          <p:cNvPr id="438" name="文本框 437"/>
          <p:cNvSpPr txBox="1"/>
          <p:nvPr/>
        </p:nvSpPr>
        <p:spPr>
          <a:xfrm>
            <a:off x="5785660" y="4122314"/>
            <a:ext cx="2774029" cy="369332"/>
          </a:xfrm>
          <a:prstGeom prst="rect">
            <a:avLst/>
          </a:prstGeom>
          <a:noFill/>
        </p:spPr>
        <p:txBody>
          <a:bodyPr wrap="none" rtlCol="0">
            <a:spAutoFit/>
          </a:bodyPr>
          <a:lstStyle/>
          <a:p>
            <a:pPr algn="ctr"/>
            <a:r>
              <a:rPr lang="en-US" altLang="zh-CN" b="1" dirty="0" smtClean="0">
                <a:solidFill>
                  <a:schemeClr val="accent6"/>
                </a:solidFill>
              </a:rPr>
              <a:t>Weight Sharing: (</a:t>
            </a:r>
            <a:r>
              <a:rPr lang="en-US" altLang="zh-CN" b="1" i="1" dirty="0" err="1" smtClean="0">
                <a:solidFill>
                  <a:schemeClr val="accent6"/>
                </a:solidFill>
              </a:rPr>
              <a:t>P</a:t>
            </a:r>
            <a:r>
              <a:rPr lang="en-US" altLang="zh-CN" b="1" i="1" baseline="-25000" dirty="0" err="1" smtClean="0">
                <a:solidFill>
                  <a:schemeClr val="accent6"/>
                </a:solidFill>
              </a:rPr>
              <a:t>b</a:t>
            </a:r>
            <a:r>
              <a:rPr lang="en-US" altLang="zh-CN" b="1" i="1" dirty="0" smtClean="0">
                <a:solidFill>
                  <a:schemeClr val="accent6"/>
                </a:solidFill>
              </a:rPr>
              <a:t>, </a:t>
            </a:r>
            <a:r>
              <a:rPr lang="en-US" altLang="zh-CN" b="1" i="1" dirty="0" err="1" smtClean="0">
                <a:solidFill>
                  <a:schemeClr val="accent6"/>
                </a:solidFill>
              </a:rPr>
              <a:t>P</a:t>
            </a:r>
            <a:r>
              <a:rPr lang="en-US" altLang="zh-CN" b="1" i="1" baseline="-25000" dirty="0" err="1" smtClean="0">
                <a:solidFill>
                  <a:schemeClr val="accent6"/>
                </a:solidFill>
              </a:rPr>
              <a:t>r</a:t>
            </a:r>
            <a:r>
              <a:rPr lang="en-US" altLang="zh-CN" b="1" i="1" dirty="0" smtClean="0">
                <a:solidFill>
                  <a:schemeClr val="accent6"/>
                </a:solidFill>
              </a:rPr>
              <a:t>, P</a:t>
            </a:r>
            <a:r>
              <a:rPr lang="en-US" altLang="zh-CN" b="1" i="1" baseline="-25000" dirty="0" smtClean="0">
                <a:solidFill>
                  <a:schemeClr val="accent6"/>
                </a:solidFill>
              </a:rPr>
              <a:t>c</a:t>
            </a:r>
            <a:r>
              <a:rPr lang="en-US" altLang="zh-CN" b="1" dirty="0" smtClean="0">
                <a:solidFill>
                  <a:schemeClr val="accent6"/>
                </a:solidFill>
              </a:rPr>
              <a:t>)</a:t>
            </a:r>
            <a:endParaRPr lang="zh-CN" altLang="en-US" b="1" dirty="0">
              <a:solidFill>
                <a:schemeClr val="accent6"/>
              </a:solidFill>
            </a:endParaRPr>
          </a:p>
        </p:txBody>
      </p:sp>
      <p:cxnSp>
        <p:nvCxnSpPr>
          <p:cNvPr id="440" name="直接连接符 439"/>
          <p:cNvCxnSpPr/>
          <p:nvPr/>
        </p:nvCxnSpPr>
        <p:spPr>
          <a:xfrm>
            <a:off x="146608" y="5797550"/>
            <a:ext cx="8794191" cy="0"/>
          </a:xfrm>
          <a:prstGeom prst="line">
            <a:avLst/>
          </a:prstGeom>
          <a:ln w="38100">
            <a:solidFill>
              <a:schemeClr val="accent1"/>
            </a:solidFill>
          </a:ln>
        </p:spPr>
        <p:style>
          <a:lnRef idx="2">
            <a:schemeClr val="accent6"/>
          </a:lnRef>
          <a:fillRef idx="0">
            <a:schemeClr val="accent6"/>
          </a:fillRef>
          <a:effectRef idx="1">
            <a:schemeClr val="accent6"/>
          </a:effectRef>
          <a:fontRef idx="minor">
            <a:schemeClr val="tx1"/>
          </a:fontRef>
        </p:style>
      </p:cxnSp>
      <p:sp>
        <p:nvSpPr>
          <p:cNvPr id="441" name="文本框 440"/>
          <p:cNvSpPr txBox="1"/>
          <p:nvPr/>
        </p:nvSpPr>
        <p:spPr>
          <a:xfrm>
            <a:off x="6228013" y="5395784"/>
            <a:ext cx="1842172" cy="369332"/>
          </a:xfrm>
          <a:prstGeom prst="rect">
            <a:avLst/>
          </a:prstGeom>
          <a:noFill/>
        </p:spPr>
        <p:txBody>
          <a:bodyPr wrap="none" rtlCol="0">
            <a:spAutoFit/>
          </a:bodyPr>
          <a:lstStyle/>
          <a:p>
            <a:pPr algn="ctr"/>
            <a:r>
              <a:rPr lang="en-US" altLang="zh-CN" b="1" dirty="0" smtClean="0">
                <a:solidFill>
                  <a:schemeClr val="accent1"/>
                </a:solidFill>
              </a:rPr>
              <a:t>IFM Sharing</a:t>
            </a:r>
            <a:r>
              <a:rPr lang="en-US" altLang="zh-CN" b="1" dirty="0">
                <a:solidFill>
                  <a:schemeClr val="accent1"/>
                </a:solidFill>
              </a:rPr>
              <a:t>: (</a:t>
            </a:r>
            <a:r>
              <a:rPr lang="en-US" altLang="zh-CN" b="1" i="1" dirty="0" smtClean="0">
                <a:solidFill>
                  <a:schemeClr val="accent1"/>
                </a:solidFill>
              </a:rPr>
              <a:t>P</a:t>
            </a:r>
            <a:r>
              <a:rPr lang="en-US" altLang="zh-CN" b="1" i="1" baseline="-25000" dirty="0" smtClean="0">
                <a:solidFill>
                  <a:schemeClr val="accent1"/>
                </a:solidFill>
              </a:rPr>
              <a:t>m</a:t>
            </a:r>
            <a:r>
              <a:rPr lang="en-US" altLang="zh-CN" b="1" dirty="0" smtClean="0">
                <a:solidFill>
                  <a:schemeClr val="accent1"/>
                </a:solidFill>
              </a:rPr>
              <a:t>)</a:t>
            </a:r>
            <a:endParaRPr lang="zh-CN" altLang="en-US" b="1" dirty="0">
              <a:solidFill>
                <a:schemeClr val="accent1"/>
              </a:solidFill>
            </a:endParaRPr>
          </a:p>
        </p:txBody>
      </p:sp>
    </p:spTree>
    <p:extLst>
      <p:ext uri="{BB962C8B-B14F-4D97-AF65-F5344CB8AC3E}">
        <p14:creationId xmlns:p14="http://schemas.microsoft.com/office/powerpoint/2010/main" val="139705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p:bldP spid="4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1</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426648" y="1059637"/>
            <a:ext cx="8382072"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p>
          <a:p>
            <a:pPr marL="342900" indent="-342900">
              <a:lnSpc>
                <a:spcPct val="150000"/>
              </a:lnSpc>
              <a:buFont typeface="Arial" panose="020B0604020202020204" pitchFamily="34" charset="0"/>
              <a:buChar char="•"/>
            </a:pPr>
            <a:r>
              <a:rPr lang="en-US" altLang="zh-CN" sz="2400" b="1" dirty="0" smtClean="0"/>
              <a:t>Super-LIP Framework</a:t>
            </a:r>
            <a:endParaRPr lang="en-US" altLang="zh-CN" sz="2400" b="1" dirty="0" smtClean="0">
              <a:solidFill>
                <a:prstClr val="black"/>
              </a:solidFill>
            </a:endParaRPr>
          </a:p>
          <a:p>
            <a:pPr marL="342900" indent="-342900">
              <a:lnSpc>
                <a:spcPct val="150000"/>
              </a:lnSpc>
              <a:buFont typeface="Arial" panose="020B0604020202020204" pitchFamily="34" charset="0"/>
              <a:buChar char="•"/>
            </a:pPr>
            <a:r>
              <a:rPr lang="en-US" altLang="zh-CN" sz="2400" b="1" dirty="0" smtClean="0">
                <a:solidFill>
                  <a:prstClr val="black"/>
                </a:solidFill>
              </a:rPr>
              <a:t>Experimental Results</a:t>
            </a:r>
          </a:p>
          <a:p>
            <a:pPr marL="342900" indent="-342900">
              <a:lnSpc>
                <a:spcPct val="150000"/>
              </a:lnSpc>
              <a:buFont typeface="Arial" panose="020B0604020202020204" pitchFamily="34" charset="0"/>
              <a:buChar char="•"/>
            </a:pPr>
            <a:r>
              <a:rPr lang="en-US" altLang="zh-CN" sz="2400" b="1" dirty="0" smtClean="0">
                <a:solidFill>
                  <a:prstClr val="black"/>
                </a:solidFill>
              </a:rPr>
              <a:t>Ultimate Goal</a:t>
            </a:r>
          </a:p>
        </p:txBody>
      </p:sp>
      <p:sp>
        <p:nvSpPr>
          <p:cNvPr id="10" name="标题 2"/>
          <p:cNvSpPr txBox="1">
            <a:spLocks/>
          </p:cNvSpPr>
          <p:nvPr/>
        </p:nvSpPr>
        <p:spPr>
          <a:xfrm>
            <a:off x="146609" y="76200"/>
            <a:ext cx="866211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Outline</a:t>
            </a:r>
            <a:endParaRPr lang="zh-CN" altLang="en-US" sz="2400" dirty="0"/>
          </a:p>
        </p:txBody>
      </p:sp>
    </p:spTree>
    <p:extLst>
      <p:ext uri="{BB962C8B-B14F-4D97-AF65-F5344CB8AC3E}">
        <p14:creationId xmlns:p14="http://schemas.microsoft.com/office/powerpoint/2010/main" val="19551846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6212000" y="4853020"/>
            <a:ext cx="243502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smtClean="0"/>
              <a:t>XFER Design</a:t>
            </a:r>
          </a:p>
          <a:p>
            <a:pPr algn="ctr"/>
            <a:r>
              <a:rPr lang="en-US" altLang="zh-CN" dirty="0" smtClean="0"/>
              <a:t>Targeting on Minimizing</a:t>
            </a:r>
            <a:br>
              <a:rPr lang="en-US" altLang="zh-CN" dirty="0" smtClean="0"/>
            </a:br>
            <a:r>
              <a:rPr lang="en-US" altLang="zh-CN" dirty="0" smtClean="0"/>
              <a:t>Latency</a:t>
            </a:r>
            <a:endParaRPr lang="zh-CN" altLang="en-US" dirty="0"/>
          </a:p>
        </p:txBody>
      </p:sp>
      <p:sp>
        <p:nvSpPr>
          <p:cNvPr id="4" name="灯片编号占位符 3"/>
          <p:cNvSpPr>
            <a:spLocks noGrp="1"/>
          </p:cNvSpPr>
          <p:nvPr>
            <p:ph type="sldNum" sz="quarter" idx="12"/>
          </p:nvPr>
        </p:nvSpPr>
        <p:spPr/>
        <p:txBody>
          <a:bodyPr/>
          <a:lstStyle/>
          <a:p>
            <a:fld id="{C0769ECE-14F6-B44C-AB5F-842EA3B12E22}" type="slidenum">
              <a:rPr lang="en-US" smtClean="0"/>
              <a:pPr/>
              <a:t>19</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Super-LIP Framework</a:t>
            </a:r>
            <a:endParaRPr lang="en-US" altLang="zh-CN" sz="2400" dirty="0"/>
          </a:p>
        </p:txBody>
      </p:sp>
      <p:sp>
        <p:nvSpPr>
          <p:cNvPr id="6" name="矩形 5"/>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55" y="1134265"/>
            <a:ext cx="5589793" cy="4740755"/>
          </a:xfrm>
          <a:prstGeom prst="rect">
            <a:avLst/>
          </a:prstGeom>
        </p:spPr>
      </p:pic>
      <p:sp>
        <p:nvSpPr>
          <p:cNvPr id="19" name="矩形 18"/>
          <p:cNvSpPr/>
          <p:nvPr/>
        </p:nvSpPr>
        <p:spPr>
          <a:xfrm>
            <a:off x="203641" y="1937074"/>
            <a:ext cx="5636675" cy="2563805"/>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0" name="矩形 19"/>
          <p:cNvSpPr/>
          <p:nvPr/>
        </p:nvSpPr>
        <p:spPr>
          <a:xfrm>
            <a:off x="203641" y="4600268"/>
            <a:ext cx="8678856" cy="1509188"/>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99384" y="773432"/>
            <a:ext cx="8757098" cy="1117600"/>
            <a:chOff x="99384" y="773431"/>
            <a:chExt cx="8757098" cy="3754349"/>
          </a:xfrm>
        </p:grpSpPr>
        <p:sp>
          <p:nvSpPr>
            <p:cNvPr id="15" name="矩形 14"/>
            <p:cNvSpPr/>
            <p:nvPr/>
          </p:nvSpPr>
          <p:spPr>
            <a:xfrm>
              <a:off x="5813630" y="773431"/>
              <a:ext cx="3042852" cy="366141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p:cNvSpPr/>
            <p:nvPr/>
          </p:nvSpPr>
          <p:spPr>
            <a:xfrm>
              <a:off x="156990" y="964425"/>
              <a:ext cx="5723773" cy="122730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p:cNvSpPr/>
            <p:nvPr/>
          </p:nvSpPr>
          <p:spPr>
            <a:xfrm>
              <a:off x="99384" y="2140248"/>
              <a:ext cx="5740932" cy="2387532"/>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6272882" y="2475266"/>
            <a:ext cx="231326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en-US" altLang="zh-CN" b="1" dirty="0" smtClean="0">
                <a:solidFill>
                  <a:prstClr val="black"/>
                </a:solidFill>
              </a:rPr>
              <a:t>Optimizing Design Parameters with a more Accurate Model</a:t>
            </a:r>
          </a:p>
          <a:p>
            <a:pPr marL="285750" lvl="0" indent="-285750">
              <a:buFont typeface="Arial" panose="020B0604020202020204" pitchFamily="34" charset="0"/>
              <a:buChar char="•"/>
            </a:pPr>
            <a:r>
              <a:rPr lang="en-US" altLang="zh-CN" dirty="0" smtClean="0">
                <a:solidFill>
                  <a:prstClr val="black"/>
                </a:solidFill>
              </a:rPr>
              <a:t>Accelerator Design</a:t>
            </a:r>
          </a:p>
          <a:p>
            <a:pPr marL="285750" lvl="0" indent="-285750">
              <a:buFont typeface="Arial" panose="020B0604020202020204" pitchFamily="34" charset="0"/>
              <a:buChar char="•"/>
            </a:pPr>
            <a:r>
              <a:rPr lang="en-US" altLang="zh-CN" dirty="0" smtClean="0">
                <a:solidFill>
                  <a:prstClr val="black"/>
                </a:solidFill>
              </a:rPr>
              <a:t>XFER Design</a:t>
            </a:r>
          </a:p>
        </p:txBody>
      </p:sp>
    </p:spTree>
    <p:extLst>
      <p:ext uri="{BB962C8B-B14F-4D97-AF65-F5344CB8AC3E}">
        <p14:creationId xmlns:p14="http://schemas.microsoft.com/office/powerpoint/2010/main" val="295265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20</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Accelerator Design —— On-Chip </a:t>
            </a:r>
            <a:r>
              <a:rPr lang="en-US" altLang="zh-CN" sz="2400" dirty="0"/>
              <a:t>D</a:t>
            </a:r>
            <a:r>
              <a:rPr lang="en-US" altLang="zh-CN" sz="2400" dirty="0" smtClean="0"/>
              <a:t>esign</a:t>
            </a:r>
            <a:endParaRPr lang="en-US" altLang="zh-CN" sz="2400" dirty="0"/>
          </a:p>
        </p:txBody>
      </p:sp>
      <p:sp>
        <p:nvSpPr>
          <p:cNvPr id="10" name="矩形 9"/>
          <p:cNvSpPr/>
          <p:nvPr/>
        </p:nvSpPr>
        <p:spPr>
          <a:xfrm>
            <a:off x="3276243" y="23974"/>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sp>
        <p:nvSpPr>
          <p:cNvPr id="1034" name="矩形 1033"/>
          <p:cNvSpPr/>
          <p:nvPr/>
        </p:nvSpPr>
        <p:spPr>
          <a:xfrm>
            <a:off x="90101" y="891532"/>
            <a:ext cx="3498383" cy="55565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6" name="矩形 1055"/>
          <p:cNvSpPr/>
          <p:nvPr/>
        </p:nvSpPr>
        <p:spPr>
          <a:xfrm>
            <a:off x="791425" y="6094252"/>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0" name="文本框 1059"/>
              <p:cNvSpPr txBox="1"/>
              <p:nvPr/>
            </p:nvSpPr>
            <p:spPr>
              <a:xfrm>
                <a:off x="1116332" y="6004391"/>
                <a:ext cx="2243948" cy="369332"/>
              </a:xfrm>
              <a:prstGeom prst="rect">
                <a:avLst/>
              </a:prstGeom>
              <a:noFill/>
            </p:spPr>
            <p:txBody>
              <a:bodyPr wrap="non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Computation (MACs):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oMath>
                </a14:m>
                <a:r>
                  <a:rPr lang="en-US" altLang="zh-CN" sz="1200" b="1" dirty="0" smtClean="0">
                    <a:latin typeface="Times New Roman" panose="02020603050405020304" pitchFamily="18" charset="0"/>
                    <a:cs typeface="Times New Roman" panose="02020603050405020304" pitchFamily="18" charset="0"/>
                  </a:rPr>
                  <a:t> </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060" name="文本框 1059"/>
              <p:cNvSpPr txBox="1">
                <a:spLocks noRot="1" noChangeAspect="1" noMove="1" noResize="1" noEditPoints="1" noAdjustHandles="1" noChangeArrowheads="1" noChangeShapeType="1" noTextEdit="1"/>
              </p:cNvSpPr>
              <p:nvPr/>
            </p:nvSpPr>
            <p:spPr>
              <a:xfrm>
                <a:off x="1116332" y="6004391"/>
                <a:ext cx="2243948" cy="369332"/>
              </a:xfrm>
              <a:prstGeom prst="rect">
                <a:avLst/>
              </a:prstGeom>
              <a:blipFill>
                <a:blip r:embed="rId2"/>
                <a:stretch>
                  <a:fillRect b="-3279"/>
                </a:stretch>
              </a:blipFill>
            </p:spPr>
            <p:txBody>
              <a:bodyPr/>
              <a:lstStyle/>
              <a:p>
                <a:r>
                  <a:rPr lang="zh-CN" altLang="en-US">
                    <a:noFill/>
                  </a:rPr>
                  <a:t> </a:t>
                </a:r>
              </a:p>
            </p:txBody>
          </p:sp>
        </mc:Fallback>
      </mc:AlternateContent>
      <p:sp>
        <p:nvSpPr>
          <p:cNvPr id="12" name="文本框 11"/>
          <p:cNvSpPr txBox="1"/>
          <p:nvPr/>
        </p:nvSpPr>
        <p:spPr>
          <a:xfrm>
            <a:off x="674540" y="4679733"/>
            <a:ext cx="2856060" cy="1200329"/>
          </a:xfrm>
          <a:prstGeom prst="rect">
            <a:avLst/>
          </a:prstGeom>
          <a:noFill/>
        </p:spPr>
        <p:txBody>
          <a:bodyPr wrap="square" rtlCol="0">
            <a:spAutoFit/>
          </a:bodyPr>
          <a:lstStyle/>
          <a:p>
            <a:pPr>
              <a:lnSpc>
                <a:spcPct val="150000"/>
              </a:lnSpc>
            </a:pPr>
            <a:r>
              <a:rPr lang="en-US" altLang="zh-CN" sz="1200" b="1" dirty="0">
                <a:solidFill>
                  <a:prstClr val="black"/>
                </a:solidFill>
                <a:latin typeface="Times New Roman" panose="02020603050405020304" pitchFamily="18" charset="0"/>
                <a:cs typeface="Times New Roman" panose="02020603050405020304" pitchFamily="18" charset="0"/>
              </a:rPr>
              <a:t>Communication Parameters (bit/cycle):</a:t>
            </a:r>
          </a:p>
          <a:p>
            <a:pPr lvl="0">
              <a:lnSpc>
                <a:spcPct val="150000"/>
              </a:lnSpc>
            </a:pPr>
            <a:r>
              <a:rPr lang="en-US" altLang="zh-CN" sz="1200" dirty="0" err="1" smtClean="0">
                <a:solidFill>
                  <a:prstClr val="black"/>
                </a:solidFill>
                <a:latin typeface="Times New Roman" panose="02020603050405020304" pitchFamily="18" charset="0"/>
                <a:cs typeface="Times New Roman" panose="02020603050405020304" pitchFamily="18" charset="0"/>
              </a:rPr>
              <a:t>Ip</a:t>
            </a:r>
            <a:r>
              <a:rPr lang="en-US" altLang="zh-CN" sz="1200" dirty="0" smtClean="0">
                <a:solidFill>
                  <a:prstClr val="black"/>
                </a:solidFill>
                <a:latin typeface="Times New Roman" panose="02020603050405020304" pitchFamily="18" charset="0"/>
                <a:cs typeface="Times New Roman" panose="02020603050405020304" pitchFamily="18" charset="0"/>
              </a:rPr>
              <a:t>:     bandwidth for loading IFM </a:t>
            </a:r>
          </a:p>
          <a:p>
            <a:pPr lvl="0">
              <a:lnSpc>
                <a:spcPct val="150000"/>
              </a:lnSpc>
            </a:pPr>
            <a:r>
              <a:rPr lang="en-US" altLang="zh-CN" sz="1200" dirty="0" err="1" smtClean="0">
                <a:solidFill>
                  <a:prstClr val="black"/>
                </a:solidFill>
                <a:latin typeface="Times New Roman" panose="02020603050405020304" pitchFamily="18" charset="0"/>
                <a:cs typeface="Times New Roman" panose="02020603050405020304" pitchFamily="18" charset="0"/>
              </a:rPr>
              <a:t>Wp</a:t>
            </a:r>
            <a:r>
              <a:rPr lang="en-US" altLang="zh-CN" sz="1200" dirty="0" smtClean="0">
                <a:solidFill>
                  <a:prstClr val="black"/>
                </a:solidFill>
                <a:latin typeface="Times New Roman" panose="02020603050405020304" pitchFamily="18" charset="0"/>
                <a:cs typeface="Times New Roman" panose="02020603050405020304" pitchFamily="18" charset="0"/>
              </a:rPr>
              <a:t>:   bandwidth </a:t>
            </a:r>
            <a:r>
              <a:rPr lang="en-US" altLang="zh-CN" sz="1200" dirty="0">
                <a:solidFill>
                  <a:prstClr val="black"/>
                </a:solidFill>
                <a:latin typeface="Times New Roman" panose="02020603050405020304" pitchFamily="18" charset="0"/>
                <a:cs typeface="Times New Roman" panose="02020603050405020304" pitchFamily="18" charset="0"/>
              </a:rPr>
              <a:t>for </a:t>
            </a:r>
            <a:r>
              <a:rPr lang="en-US" altLang="zh-CN" sz="1200" dirty="0" smtClean="0">
                <a:solidFill>
                  <a:prstClr val="black"/>
                </a:solidFill>
                <a:latin typeface="Times New Roman" panose="02020603050405020304" pitchFamily="18" charset="0"/>
                <a:cs typeface="Times New Roman" panose="02020603050405020304" pitchFamily="18" charset="0"/>
              </a:rPr>
              <a:t>loading weights</a:t>
            </a:r>
          </a:p>
          <a:p>
            <a:pPr>
              <a:lnSpc>
                <a:spcPct val="150000"/>
              </a:lnSpc>
            </a:pPr>
            <a:r>
              <a:rPr lang="en-US" altLang="zh-CN" sz="1200" dirty="0" smtClean="0">
                <a:solidFill>
                  <a:prstClr val="black"/>
                </a:solidFill>
                <a:latin typeface="Times New Roman" panose="02020603050405020304" pitchFamily="18" charset="0"/>
                <a:cs typeface="Times New Roman" panose="02020603050405020304" pitchFamily="18" charset="0"/>
              </a:rPr>
              <a:t>Op:    </a:t>
            </a:r>
            <a:r>
              <a:rPr lang="en-US" altLang="zh-CN" sz="1200" dirty="0">
                <a:solidFill>
                  <a:prstClr val="black"/>
                </a:solidFill>
                <a:latin typeface="Times New Roman" panose="02020603050405020304" pitchFamily="18" charset="0"/>
                <a:cs typeface="Times New Roman" panose="02020603050405020304" pitchFamily="18" charset="0"/>
              </a:rPr>
              <a:t>bandwidth for </a:t>
            </a:r>
            <a:r>
              <a:rPr lang="en-US" altLang="zh-CN" sz="1200" dirty="0" smtClean="0">
                <a:solidFill>
                  <a:prstClr val="black"/>
                </a:solidFill>
                <a:latin typeface="Times New Roman" panose="02020603050405020304" pitchFamily="18" charset="0"/>
                <a:cs typeface="Times New Roman" panose="02020603050405020304" pitchFamily="18" charset="0"/>
              </a:rPr>
              <a:t>storing OFM</a:t>
            </a:r>
            <a:endParaRPr lang="en-US" altLang="zh-CN" sz="1200" dirty="0">
              <a:solidFill>
                <a:prstClr val="black"/>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3"/>
          <a:stretch>
            <a:fillRect/>
          </a:stretch>
        </p:blipFill>
        <p:spPr>
          <a:xfrm>
            <a:off x="471063" y="1123397"/>
            <a:ext cx="2846453" cy="3435374"/>
          </a:xfrm>
          <a:prstGeom prst="rect">
            <a:avLst/>
          </a:prstGeom>
        </p:spPr>
      </p:pic>
      <p:grpSp>
        <p:nvGrpSpPr>
          <p:cNvPr id="27" name="组合 26"/>
          <p:cNvGrpSpPr/>
          <p:nvPr/>
        </p:nvGrpSpPr>
        <p:grpSpPr>
          <a:xfrm>
            <a:off x="3724717" y="891532"/>
            <a:ext cx="5292021" cy="5556556"/>
            <a:chOff x="3724717" y="891532"/>
            <a:chExt cx="5292021" cy="5556556"/>
          </a:xfrm>
        </p:grpSpPr>
        <p:sp>
          <p:nvSpPr>
            <p:cNvPr id="1046" name="矩形 1045"/>
            <p:cNvSpPr/>
            <p:nvPr/>
          </p:nvSpPr>
          <p:spPr>
            <a:xfrm>
              <a:off x="3724717" y="891532"/>
              <a:ext cx="5292021" cy="555655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矩形 25"/>
            <p:cNvSpPr/>
            <p:nvPr/>
          </p:nvSpPr>
          <p:spPr>
            <a:xfrm>
              <a:off x="5396646" y="3241426"/>
              <a:ext cx="1948162" cy="369332"/>
            </a:xfrm>
            <a:prstGeom prst="rect">
              <a:avLst/>
            </a:prstGeom>
          </p:spPr>
          <p:txBody>
            <a:bodyPr wrap="none">
              <a:spAutoFit/>
            </a:bodyPr>
            <a:lstStyle/>
            <a:p>
              <a:pPr algn="ctr"/>
              <a:r>
                <a:rPr lang="en-US" altLang="zh-CN" b="1" dirty="0">
                  <a:solidFill>
                    <a:schemeClr val="accent1"/>
                  </a:solidFill>
                </a:rPr>
                <a:t>Accelerator </a:t>
              </a:r>
              <a:r>
                <a:rPr lang="en-US" altLang="zh-CN" b="1" dirty="0" smtClean="0">
                  <a:solidFill>
                    <a:schemeClr val="accent1"/>
                  </a:solidFill>
                </a:rPr>
                <a:t>Model</a:t>
              </a:r>
            </a:p>
          </p:txBody>
        </p:sp>
      </p:grpSp>
      <p:sp>
        <p:nvSpPr>
          <p:cNvPr id="2" name="矩形 1"/>
          <p:cNvSpPr/>
          <p:nvPr/>
        </p:nvSpPr>
        <p:spPr>
          <a:xfrm>
            <a:off x="707283" y="6476760"/>
            <a:ext cx="2094356" cy="307777"/>
          </a:xfrm>
          <a:prstGeom prst="rect">
            <a:avLst/>
          </a:prstGeom>
        </p:spPr>
        <p:txBody>
          <a:bodyPr wrap="none">
            <a:spAutoFit/>
          </a:bodyPr>
          <a:lstStyle/>
          <a:p>
            <a:r>
              <a:rPr lang="en-US" altLang="zh-CN" sz="1400" dirty="0" smtClean="0"/>
              <a:t>OFM Stationary Data Flow</a:t>
            </a:r>
            <a:endParaRPr lang="en-US" altLang="zh-CN" sz="1400" dirty="0"/>
          </a:p>
        </p:txBody>
      </p:sp>
    </p:spTree>
    <p:extLst>
      <p:ext uri="{BB962C8B-B14F-4D97-AF65-F5344CB8AC3E}">
        <p14:creationId xmlns:p14="http://schemas.microsoft.com/office/powerpoint/2010/main" val="4094556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矩形 1045"/>
          <p:cNvSpPr/>
          <p:nvPr/>
        </p:nvSpPr>
        <p:spPr>
          <a:xfrm>
            <a:off x="3724717" y="891532"/>
            <a:ext cx="5292021" cy="555655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C0769ECE-14F6-B44C-AB5F-842EA3B12E22}" type="slidenum">
              <a:rPr lang="en-US" smtClean="0"/>
              <a:pPr/>
              <a:t>21</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Accelerator Design —— Optimization under Resource Constraints</a:t>
            </a:r>
            <a:endParaRPr lang="en-US" altLang="zh-CN" sz="2400" dirty="0"/>
          </a:p>
        </p:txBody>
      </p:sp>
      <p:sp>
        <p:nvSpPr>
          <p:cNvPr id="10" name="矩形 9"/>
          <p:cNvSpPr/>
          <p:nvPr/>
        </p:nvSpPr>
        <p:spPr>
          <a:xfrm>
            <a:off x="3276243" y="23974"/>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sp>
        <p:nvSpPr>
          <p:cNvPr id="1034" name="矩形 1033"/>
          <p:cNvSpPr/>
          <p:nvPr/>
        </p:nvSpPr>
        <p:spPr>
          <a:xfrm>
            <a:off x="90101" y="891532"/>
            <a:ext cx="3498383" cy="55565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6" name="矩形 1055"/>
          <p:cNvSpPr/>
          <p:nvPr/>
        </p:nvSpPr>
        <p:spPr>
          <a:xfrm>
            <a:off x="791425" y="6094252"/>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0" name="文本框 1059"/>
              <p:cNvSpPr txBox="1"/>
              <p:nvPr/>
            </p:nvSpPr>
            <p:spPr>
              <a:xfrm>
                <a:off x="1116332" y="6004391"/>
                <a:ext cx="2243948" cy="336118"/>
              </a:xfrm>
              <a:prstGeom prst="rect">
                <a:avLst/>
              </a:prstGeom>
              <a:noFill/>
            </p:spPr>
            <p:txBody>
              <a:bodyPr wrap="non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Computation (MACs):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oMath>
                </a14:m>
                <a:r>
                  <a:rPr lang="en-US" altLang="zh-CN" sz="1200" b="1" dirty="0">
                    <a:latin typeface="Times New Roman" panose="02020603050405020304" pitchFamily="18" charset="0"/>
                    <a:cs typeface="Times New Roman" panose="02020603050405020304" pitchFamily="18" charset="0"/>
                  </a:rPr>
                  <a:t> </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060" name="文本框 1059"/>
              <p:cNvSpPr txBox="1">
                <a:spLocks noRot="1" noChangeAspect="1" noMove="1" noResize="1" noEditPoints="1" noAdjustHandles="1" noChangeArrowheads="1" noChangeShapeType="1" noTextEdit="1"/>
              </p:cNvSpPr>
              <p:nvPr/>
            </p:nvSpPr>
            <p:spPr>
              <a:xfrm>
                <a:off x="1116332" y="6004391"/>
                <a:ext cx="2243948" cy="336118"/>
              </a:xfrm>
              <a:prstGeom prst="rect">
                <a:avLst/>
              </a:prstGeom>
              <a:blipFill>
                <a:blip r:embed="rId12"/>
                <a:stretch>
                  <a:fillRect b="-14545"/>
                </a:stretch>
              </a:blipFill>
            </p:spPr>
            <p:txBody>
              <a:bodyPr/>
              <a:lstStyle/>
              <a:p>
                <a:r>
                  <a:rPr lang="zh-CN" altLang="en-US">
                    <a:noFill/>
                  </a:rPr>
                  <a:t> </a:t>
                </a:r>
              </a:p>
            </p:txBody>
          </p:sp>
        </mc:Fallback>
      </mc:AlternateContent>
      <p:sp>
        <p:nvSpPr>
          <p:cNvPr id="12" name="文本框 11"/>
          <p:cNvSpPr txBox="1"/>
          <p:nvPr/>
        </p:nvSpPr>
        <p:spPr>
          <a:xfrm>
            <a:off x="674540" y="4679733"/>
            <a:ext cx="2732870" cy="1200329"/>
          </a:xfrm>
          <a:prstGeom prst="rect">
            <a:avLst/>
          </a:prstGeom>
          <a:noFill/>
        </p:spPr>
        <p:txBody>
          <a:bodyPr wrap="square" rtlCol="0">
            <a:spAutoFit/>
          </a:bodyPr>
          <a:lstStyle/>
          <a:p>
            <a:pPr>
              <a:lnSpc>
                <a:spcPct val="150000"/>
              </a:lnSpc>
            </a:pPr>
            <a:r>
              <a:rPr lang="en-US" altLang="zh-CN" sz="1200" b="1" dirty="0" smtClean="0">
                <a:solidFill>
                  <a:prstClr val="black"/>
                </a:solidFill>
                <a:latin typeface="Times New Roman" panose="02020603050405020304" pitchFamily="18" charset="0"/>
                <a:cs typeface="Times New Roman" panose="02020603050405020304" pitchFamily="18" charset="0"/>
              </a:rPr>
              <a:t>Communication Parameters </a:t>
            </a:r>
            <a:r>
              <a:rPr lang="en-US" altLang="zh-CN" sz="1200" b="1" dirty="0">
                <a:solidFill>
                  <a:prstClr val="black"/>
                </a:solidFill>
                <a:latin typeface="Times New Roman" panose="02020603050405020304" pitchFamily="18" charset="0"/>
                <a:cs typeface="Times New Roman" panose="02020603050405020304" pitchFamily="18" charset="0"/>
              </a:rPr>
              <a:t>(bit/cycle</a:t>
            </a:r>
            <a:r>
              <a:rPr lang="en-US" altLang="zh-CN" sz="1200" b="1" dirty="0" smtClean="0">
                <a:solidFill>
                  <a:prstClr val="black"/>
                </a:solidFill>
                <a:latin typeface="Times New Roman" panose="02020603050405020304" pitchFamily="18" charset="0"/>
                <a:cs typeface="Times New Roman" panose="02020603050405020304" pitchFamily="18" charset="0"/>
              </a:rPr>
              <a:t>):</a:t>
            </a:r>
            <a:endParaRPr lang="en-US" altLang="zh-CN" sz="1200" b="1" dirty="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altLang="zh-CN" sz="1200" dirty="0" err="1" smtClean="0">
                <a:solidFill>
                  <a:prstClr val="black"/>
                </a:solidFill>
                <a:latin typeface="Times New Roman" panose="02020603050405020304" pitchFamily="18" charset="0"/>
                <a:cs typeface="Times New Roman" panose="02020603050405020304" pitchFamily="18" charset="0"/>
              </a:rPr>
              <a:t>Ip</a:t>
            </a:r>
            <a:r>
              <a:rPr lang="en-US" altLang="zh-CN" sz="1200" dirty="0" smtClean="0">
                <a:solidFill>
                  <a:prstClr val="black"/>
                </a:solidFill>
                <a:latin typeface="Times New Roman" panose="02020603050405020304" pitchFamily="18" charset="0"/>
                <a:cs typeface="Times New Roman" panose="02020603050405020304" pitchFamily="18" charset="0"/>
              </a:rPr>
              <a:t>:     bandwidth for loading IFM </a:t>
            </a:r>
          </a:p>
          <a:p>
            <a:pPr lvl="0">
              <a:lnSpc>
                <a:spcPct val="150000"/>
              </a:lnSpc>
            </a:pPr>
            <a:r>
              <a:rPr lang="en-US" altLang="zh-CN" sz="1200" dirty="0" err="1" smtClean="0">
                <a:solidFill>
                  <a:prstClr val="black"/>
                </a:solidFill>
                <a:latin typeface="Times New Roman" panose="02020603050405020304" pitchFamily="18" charset="0"/>
                <a:cs typeface="Times New Roman" panose="02020603050405020304" pitchFamily="18" charset="0"/>
              </a:rPr>
              <a:t>Wp</a:t>
            </a:r>
            <a:r>
              <a:rPr lang="en-US" altLang="zh-CN" sz="1200" dirty="0" smtClean="0">
                <a:solidFill>
                  <a:prstClr val="black"/>
                </a:solidFill>
                <a:latin typeface="Times New Roman" panose="02020603050405020304" pitchFamily="18" charset="0"/>
                <a:cs typeface="Times New Roman" panose="02020603050405020304" pitchFamily="18" charset="0"/>
              </a:rPr>
              <a:t>:   bandwidth </a:t>
            </a:r>
            <a:r>
              <a:rPr lang="en-US" altLang="zh-CN" sz="1200" dirty="0">
                <a:solidFill>
                  <a:prstClr val="black"/>
                </a:solidFill>
                <a:latin typeface="Times New Roman" panose="02020603050405020304" pitchFamily="18" charset="0"/>
                <a:cs typeface="Times New Roman" panose="02020603050405020304" pitchFamily="18" charset="0"/>
              </a:rPr>
              <a:t>for </a:t>
            </a:r>
            <a:r>
              <a:rPr lang="en-US" altLang="zh-CN" sz="1200" dirty="0" smtClean="0">
                <a:solidFill>
                  <a:prstClr val="black"/>
                </a:solidFill>
                <a:latin typeface="Times New Roman" panose="02020603050405020304" pitchFamily="18" charset="0"/>
                <a:cs typeface="Times New Roman" panose="02020603050405020304" pitchFamily="18" charset="0"/>
              </a:rPr>
              <a:t>loading weights</a:t>
            </a:r>
          </a:p>
          <a:p>
            <a:pPr>
              <a:lnSpc>
                <a:spcPct val="150000"/>
              </a:lnSpc>
            </a:pPr>
            <a:r>
              <a:rPr lang="en-US" altLang="zh-CN" sz="1200" dirty="0" smtClean="0">
                <a:solidFill>
                  <a:prstClr val="black"/>
                </a:solidFill>
                <a:latin typeface="Times New Roman" panose="02020603050405020304" pitchFamily="18" charset="0"/>
                <a:cs typeface="Times New Roman" panose="02020603050405020304" pitchFamily="18" charset="0"/>
              </a:rPr>
              <a:t>Op:    </a:t>
            </a:r>
            <a:r>
              <a:rPr lang="en-US" altLang="zh-CN" sz="1200" dirty="0">
                <a:solidFill>
                  <a:prstClr val="black"/>
                </a:solidFill>
                <a:latin typeface="Times New Roman" panose="02020603050405020304" pitchFamily="18" charset="0"/>
                <a:cs typeface="Times New Roman" panose="02020603050405020304" pitchFamily="18" charset="0"/>
              </a:rPr>
              <a:t>bandwidth for </a:t>
            </a:r>
            <a:r>
              <a:rPr lang="en-US" altLang="zh-CN" sz="1200" dirty="0" smtClean="0">
                <a:solidFill>
                  <a:prstClr val="black"/>
                </a:solidFill>
                <a:latin typeface="Times New Roman" panose="02020603050405020304" pitchFamily="18" charset="0"/>
                <a:cs typeface="Times New Roman" panose="02020603050405020304" pitchFamily="18" charset="0"/>
              </a:rPr>
              <a:t>storing OFM</a:t>
            </a:r>
            <a:endParaRPr lang="en-US" altLang="zh-CN" sz="1200" dirty="0">
              <a:solidFill>
                <a:prstClr val="black"/>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13"/>
          <a:stretch>
            <a:fillRect/>
          </a:stretch>
        </p:blipFill>
        <p:spPr>
          <a:xfrm>
            <a:off x="471063" y="1123397"/>
            <a:ext cx="2846453" cy="3435374"/>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3805010" y="1247562"/>
                <a:ext cx="2514510" cy="1477328"/>
              </a:xfrm>
              <a:prstGeom prst="rect">
                <a:avLst/>
              </a:prstGeom>
              <a:noFill/>
            </p:spPr>
            <p:txBody>
              <a:bodyPr wrap="square" rtlCol="0">
                <a:spAutoFit/>
              </a:bodyPr>
              <a:lstStyle/>
              <a:p>
                <a:pPr>
                  <a:lnSpc>
                    <a:spcPct val="150000"/>
                  </a:lnSpc>
                </a:pPr>
                <a:r>
                  <a:rPr lang="en-US" altLang="zh-CN" sz="1200" b="1" dirty="0" smtClean="0">
                    <a:solidFill>
                      <a:prstClr val="black"/>
                    </a:solidFill>
                    <a:latin typeface="Times New Roman" panose="02020603050405020304" pitchFamily="18" charset="0"/>
                    <a:cs typeface="Times New Roman" panose="02020603050405020304" pitchFamily="18" charset="0"/>
                  </a:rPr>
                  <a:t>Given:</a:t>
                </a:r>
              </a:p>
              <a:p>
                <a:pPr marL="171450" indent="-171450">
                  <a:lnSpc>
                    <a:spcPct val="150000"/>
                  </a:lnSpc>
                  <a:buFont typeface="Arial" panose="020B0604020202020204" pitchFamily="34" charset="0"/>
                  <a:buChar char="•"/>
                </a:pPr>
                <a:r>
                  <a:rPr lang="en-US" altLang="zh-CN" sz="1200" dirty="0" smtClean="0">
                    <a:solidFill>
                      <a:prstClr val="black"/>
                    </a:solidFill>
                    <a:latin typeface="Times New Roman" panose="02020603050405020304" pitchFamily="18" charset="0"/>
                    <a:cs typeface="Times New Roman" panose="02020603050405020304" pitchFamily="18" charset="0"/>
                  </a:rPr>
                  <a:t>Layer </a:t>
                </a:r>
                <a:r>
                  <a:rPr lang="en-US" altLang="zh-CN" sz="1200" b="1" dirty="0" smtClean="0">
                    <a:solidFill>
                      <a:prstClr val="black"/>
                    </a:solidFill>
                    <a:latin typeface="Times New Roman" panose="02020603050405020304" pitchFamily="18" charset="0"/>
                    <a:cs typeface="Times New Roman" panose="02020603050405020304" pitchFamily="18" charset="0"/>
                  </a:rPr>
                  <a:t>(B, M, N, R, C, K)</a:t>
                </a:r>
              </a:p>
              <a:p>
                <a:pPr marL="171450" indent="-171450">
                  <a:lnSpc>
                    <a:spcPct val="150000"/>
                  </a:lnSpc>
                  <a:buFont typeface="Arial" panose="020B0604020202020204" pitchFamily="34" charset="0"/>
                  <a:buChar char="•"/>
                </a:pPr>
                <a:r>
                  <a:rPr lang="en-US" altLang="zh-CN" sz="1200" dirty="0" smtClean="0">
                    <a:solidFill>
                      <a:prstClr val="black"/>
                    </a:solidFill>
                    <a:latin typeface="Times New Roman" panose="02020603050405020304" pitchFamily="18" charset="0"/>
                    <a:cs typeface="Times New Roman" panose="02020603050405020304" pitchFamily="18" charset="0"/>
                  </a:rPr>
                  <a:t>Computation resource — DSP </a:t>
                </a:r>
                <a:r>
                  <a:rPr lang="en-US" altLang="zh-CN" sz="1200" b="1" dirty="0" smtClean="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1200" b="1" i="1" dirty="0" smtClean="0">
                        <a:solidFill>
                          <a:prstClr val="black"/>
                        </a:solidFill>
                        <a:latin typeface="Cambria Math" panose="02040503050406030204" pitchFamily="18" charset="0"/>
                        <a:cs typeface="Times New Roman" panose="02020603050405020304" pitchFamily="18" charset="0"/>
                      </a:rPr>
                      <m:t>𝔻</m:t>
                    </m:r>
                  </m:oMath>
                </a14:m>
                <a:r>
                  <a:rPr lang="en-US" altLang="zh-CN" sz="1200" b="1" dirty="0" smtClean="0">
                    <a:solidFill>
                      <a:prstClr val="black"/>
                    </a:solidFill>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US" altLang="zh-CN" sz="1200" dirty="0" smtClean="0">
                    <a:solidFill>
                      <a:prstClr val="black"/>
                    </a:solidFill>
                    <a:latin typeface="Times New Roman" panose="02020603050405020304" pitchFamily="18" charset="0"/>
                    <a:cs typeface="Times New Roman" panose="02020603050405020304" pitchFamily="18" charset="0"/>
                  </a:rPr>
                  <a:t>On-chip memory size </a:t>
                </a:r>
                <a:r>
                  <a:rPr lang="en-US" altLang="zh-CN" sz="1200" b="1" dirty="0" smtClean="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1200" b="1" i="1" dirty="0" smtClean="0">
                        <a:solidFill>
                          <a:prstClr val="black"/>
                        </a:solidFill>
                        <a:latin typeface="Cambria Math" panose="02040503050406030204" pitchFamily="18" charset="0"/>
                        <a:cs typeface="Times New Roman" panose="02020603050405020304" pitchFamily="18" charset="0"/>
                      </a:rPr>
                      <m:t>𝔹</m:t>
                    </m:r>
                  </m:oMath>
                </a14:m>
                <a:r>
                  <a:rPr lang="en-US" altLang="zh-CN" sz="1200" b="1" dirty="0" smtClean="0">
                    <a:solidFill>
                      <a:prstClr val="black"/>
                    </a:solidFill>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US" altLang="zh-CN" sz="1200" dirty="0" smtClean="0">
                    <a:solidFill>
                      <a:prstClr val="black"/>
                    </a:solidFill>
                    <a:latin typeface="Times New Roman" panose="02020603050405020304" pitchFamily="18" charset="0"/>
                    <a:cs typeface="Times New Roman" panose="02020603050405020304" pitchFamily="18" charset="0"/>
                  </a:rPr>
                  <a:t>Off-chip memory bandwidth (</a:t>
                </a:r>
                <a14:m>
                  <m:oMath xmlns:m="http://schemas.openxmlformats.org/officeDocument/2006/math">
                    <m:r>
                      <a:rPr lang="zh-CN" altLang="en-US" sz="1200" b="1" i="1" dirty="0" smtClean="0">
                        <a:solidFill>
                          <a:prstClr val="black"/>
                        </a:solidFill>
                        <a:latin typeface="Cambria Math" panose="02040503050406030204" pitchFamily="18" charset="0"/>
                        <a:cs typeface="Times New Roman" panose="02020603050405020304" pitchFamily="18" charset="0"/>
                      </a:rPr>
                      <m:t>𝕨</m:t>
                    </m:r>
                  </m:oMath>
                </a14:m>
                <a:r>
                  <a:rPr lang="en-US" altLang="zh-CN" sz="1200" dirty="0" smtClean="0">
                    <a:solidFill>
                      <a:prstClr val="black"/>
                    </a:solidFill>
                    <a:latin typeface="Times New Roman" panose="02020603050405020304" pitchFamily="18" charset="0"/>
                    <a:cs typeface="Times New Roman" panose="02020603050405020304" pitchFamily="18" charset="0"/>
                  </a:rPr>
                  <a:t>) </a:t>
                </a:r>
              </a:p>
            </p:txBody>
          </p:sp>
        </mc:Choice>
        <mc:Fallback xmlns="">
          <p:sp>
            <p:nvSpPr>
              <p:cNvPr id="13" name="文本框 12"/>
              <p:cNvSpPr txBox="1">
                <a:spLocks noRot="1" noChangeAspect="1" noMove="1" noResize="1" noEditPoints="1" noAdjustHandles="1" noChangeArrowheads="1" noChangeShapeType="1" noTextEdit="1"/>
              </p:cNvSpPr>
              <p:nvPr/>
            </p:nvSpPr>
            <p:spPr>
              <a:xfrm>
                <a:off x="3805010" y="1247562"/>
                <a:ext cx="2514510" cy="1477328"/>
              </a:xfrm>
              <a:prstGeom prst="rect">
                <a:avLst/>
              </a:prstGeom>
              <a:blipFill>
                <a:blip r:embed="rId4"/>
                <a:stretch>
                  <a:fillRect b="-413"/>
                </a:stretch>
              </a:blipFill>
            </p:spPr>
            <p:txBody>
              <a:bodyPr/>
              <a:lstStyle/>
              <a:p>
                <a:r>
                  <a:rPr lang="zh-CN" altLang="en-US">
                    <a:noFill/>
                  </a:rPr>
                  <a:t> </a:t>
                </a:r>
              </a:p>
            </p:txBody>
          </p:sp>
        </mc:Fallback>
      </mc:AlternateContent>
      <p:sp>
        <p:nvSpPr>
          <p:cNvPr id="14" name="文本框 13"/>
          <p:cNvSpPr txBox="1"/>
          <p:nvPr/>
        </p:nvSpPr>
        <p:spPr>
          <a:xfrm>
            <a:off x="6410874" y="912460"/>
            <a:ext cx="2514510" cy="1034129"/>
          </a:xfrm>
          <a:prstGeom prst="rect">
            <a:avLst/>
          </a:prstGeom>
          <a:noFill/>
        </p:spPr>
        <p:txBody>
          <a:bodyPr wrap="square" rtlCol="0">
            <a:spAutoFit/>
          </a:bodyPr>
          <a:lstStyle/>
          <a:p>
            <a:pPr>
              <a:lnSpc>
                <a:spcPct val="150000"/>
              </a:lnSpc>
            </a:pPr>
            <a:r>
              <a:rPr lang="en-US" altLang="zh-CN" sz="1200" b="1" dirty="0" smtClean="0">
                <a:solidFill>
                  <a:schemeClr val="accent1"/>
                </a:solidFill>
                <a:latin typeface="Times New Roman" panose="02020603050405020304" pitchFamily="18" charset="0"/>
                <a:cs typeface="Times New Roman" panose="02020603050405020304" pitchFamily="18" charset="0"/>
              </a:rPr>
              <a:t>Determine:</a:t>
            </a:r>
          </a:p>
          <a:p>
            <a:pPr marL="171450" indent="-171450">
              <a:lnSpc>
                <a:spcPct val="120000"/>
              </a:lnSpc>
              <a:buFont typeface="Arial" panose="020B0604020202020204" pitchFamily="34" charset="0"/>
              <a:buChar char="•"/>
            </a:pPr>
            <a:r>
              <a:rPr lang="en-US" altLang="zh-CN" sz="1200" dirty="0" smtClean="0">
                <a:solidFill>
                  <a:schemeClr val="accent1"/>
                </a:solidFill>
                <a:latin typeface="Times New Roman" panose="02020603050405020304" pitchFamily="18" charset="0"/>
                <a:cs typeface="Times New Roman" panose="02020603050405020304" pitchFamily="18" charset="0"/>
              </a:rPr>
              <a:t>Tiling: (Tm, </a:t>
            </a:r>
            <a:r>
              <a:rPr lang="en-US" altLang="zh-CN" sz="1200" dirty="0" err="1" smtClean="0">
                <a:solidFill>
                  <a:schemeClr val="accent1"/>
                </a:solidFill>
                <a:latin typeface="Times New Roman" panose="02020603050405020304" pitchFamily="18" charset="0"/>
                <a:cs typeface="Times New Roman" panose="02020603050405020304" pitchFamily="18" charset="0"/>
              </a:rPr>
              <a:t>Tn</a:t>
            </a:r>
            <a:r>
              <a:rPr lang="en-US" altLang="zh-CN" sz="1200" dirty="0" smtClean="0">
                <a:solidFill>
                  <a:schemeClr val="accent1"/>
                </a:solidFill>
                <a:latin typeface="Times New Roman" panose="02020603050405020304" pitchFamily="18" charset="0"/>
                <a:cs typeface="Times New Roman" panose="02020603050405020304" pitchFamily="18" charset="0"/>
              </a:rPr>
              <a:t>, </a:t>
            </a:r>
            <a:r>
              <a:rPr lang="en-US" altLang="zh-CN" sz="1200" dirty="0" err="1" smtClean="0">
                <a:solidFill>
                  <a:schemeClr val="accent1"/>
                </a:solidFill>
                <a:latin typeface="Times New Roman" panose="02020603050405020304" pitchFamily="18" charset="0"/>
                <a:cs typeface="Times New Roman" panose="02020603050405020304" pitchFamily="18" charset="0"/>
              </a:rPr>
              <a:t>Tr</a:t>
            </a:r>
            <a:r>
              <a:rPr lang="en-US" altLang="zh-CN" sz="1200" dirty="0" smtClean="0">
                <a:solidFill>
                  <a:schemeClr val="accent1"/>
                </a:solidFill>
                <a:latin typeface="Times New Roman" panose="02020603050405020304" pitchFamily="18" charset="0"/>
                <a:cs typeface="Times New Roman" panose="02020603050405020304" pitchFamily="18" charset="0"/>
              </a:rPr>
              <a:t>, Tc)</a:t>
            </a:r>
            <a:endParaRPr lang="en-US" altLang="zh-CN" sz="1200" b="1" dirty="0" smtClean="0">
              <a:solidFill>
                <a:schemeClr val="accent1"/>
              </a:solidFill>
              <a:latin typeface="Times New Roman" panose="02020603050405020304" pitchFamily="18" charset="0"/>
              <a:cs typeface="Times New Roman" panose="02020603050405020304" pitchFamily="18" charset="0"/>
            </a:endParaRPr>
          </a:p>
          <a:p>
            <a:pPr marL="171450" indent="-171450">
              <a:lnSpc>
                <a:spcPct val="120000"/>
              </a:lnSpc>
              <a:buFont typeface="Arial" panose="020B0604020202020204" pitchFamily="34" charset="0"/>
              <a:buChar char="•"/>
            </a:pPr>
            <a:r>
              <a:rPr lang="en-US" altLang="zh-CN" sz="1200" dirty="0" smtClean="0">
                <a:solidFill>
                  <a:schemeClr val="accent1"/>
                </a:solidFill>
                <a:latin typeface="Times New Roman" panose="02020603050405020304" pitchFamily="18" charset="0"/>
                <a:cs typeface="Times New Roman" panose="02020603050405020304" pitchFamily="18" charset="0"/>
              </a:rPr>
              <a:t>Bandwidth allocation: (</a:t>
            </a:r>
            <a:r>
              <a:rPr lang="en-US" altLang="zh-CN" sz="1200" dirty="0" err="1" smtClean="0">
                <a:solidFill>
                  <a:schemeClr val="accent1"/>
                </a:solidFill>
                <a:latin typeface="Times New Roman" panose="02020603050405020304" pitchFamily="18" charset="0"/>
                <a:cs typeface="Times New Roman" panose="02020603050405020304" pitchFamily="18" charset="0"/>
              </a:rPr>
              <a:t>Ip</a:t>
            </a:r>
            <a:r>
              <a:rPr lang="en-US" altLang="zh-CN" sz="1200" dirty="0" smtClean="0">
                <a:solidFill>
                  <a:schemeClr val="accent1"/>
                </a:solidFill>
                <a:latin typeface="Times New Roman" panose="02020603050405020304" pitchFamily="18" charset="0"/>
                <a:cs typeface="Times New Roman" panose="02020603050405020304" pitchFamily="18" charset="0"/>
              </a:rPr>
              <a:t>, </a:t>
            </a:r>
            <a:r>
              <a:rPr lang="en-US" altLang="zh-CN" sz="1200" dirty="0" err="1" smtClean="0">
                <a:solidFill>
                  <a:schemeClr val="accent1"/>
                </a:solidFill>
                <a:latin typeface="Times New Roman" panose="02020603050405020304" pitchFamily="18" charset="0"/>
                <a:cs typeface="Times New Roman" panose="02020603050405020304" pitchFamily="18" charset="0"/>
              </a:rPr>
              <a:t>Wp</a:t>
            </a:r>
            <a:r>
              <a:rPr lang="en-US" altLang="zh-CN" sz="1200" dirty="0" smtClean="0">
                <a:solidFill>
                  <a:schemeClr val="accent1"/>
                </a:solidFill>
                <a:latin typeface="Times New Roman" panose="02020603050405020304" pitchFamily="18" charset="0"/>
                <a:cs typeface="Times New Roman" panose="02020603050405020304" pitchFamily="18" charset="0"/>
              </a:rPr>
              <a:t>, Op)</a:t>
            </a:r>
          </a:p>
          <a:p>
            <a:pPr marL="171450" indent="-171450">
              <a:lnSpc>
                <a:spcPct val="120000"/>
              </a:lnSpc>
              <a:buFont typeface="Arial" panose="020B0604020202020204" pitchFamily="34" charset="0"/>
              <a:buChar char="•"/>
            </a:pPr>
            <a:r>
              <a:rPr lang="en-US" altLang="zh-CN" sz="1200" dirty="0" smtClean="0">
                <a:solidFill>
                  <a:schemeClr val="accent1"/>
                </a:solidFill>
                <a:latin typeface="Times New Roman" panose="02020603050405020304" pitchFamily="18" charset="0"/>
                <a:cs typeface="Times New Roman" panose="02020603050405020304" pitchFamily="18" charset="0"/>
              </a:rPr>
              <a:t>Partition: (</a:t>
            </a:r>
            <a:r>
              <a:rPr lang="en-US" altLang="zh-CN" sz="1200" dirty="0" err="1" smtClean="0">
                <a:solidFill>
                  <a:schemeClr val="accent1"/>
                </a:solidFill>
                <a:latin typeface="Times New Roman" panose="02020603050405020304" pitchFamily="18" charset="0"/>
                <a:cs typeface="Times New Roman" panose="02020603050405020304" pitchFamily="18" charset="0"/>
              </a:rPr>
              <a:t>Pb</a:t>
            </a:r>
            <a:r>
              <a:rPr lang="en-US" altLang="zh-CN" sz="1200" dirty="0" smtClean="0">
                <a:solidFill>
                  <a:schemeClr val="accent1"/>
                </a:solidFill>
                <a:latin typeface="Times New Roman" panose="02020603050405020304" pitchFamily="18" charset="0"/>
                <a:cs typeface="Times New Roman" panose="02020603050405020304" pitchFamily="18" charset="0"/>
              </a:rPr>
              <a:t>, </a:t>
            </a:r>
            <a:r>
              <a:rPr lang="en-US" altLang="zh-CN" sz="1200" dirty="0" err="1" smtClean="0">
                <a:solidFill>
                  <a:schemeClr val="accent1"/>
                </a:solidFill>
                <a:latin typeface="Times New Roman" panose="02020603050405020304" pitchFamily="18" charset="0"/>
                <a:cs typeface="Times New Roman" panose="02020603050405020304" pitchFamily="18" charset="0"/>
              </a:rPr>
              <a:t>Pr</a:t>
            </a:r>
            <a:r>
              <a:rPr lang="en-US" altLang="zh-CN" sz="1200" dirty="0" smtClean="0">
                <a:solidFill>
                  <a:schemeClr val="accent1"/>
                </a:solidFill>
                <a:latin typeface="Times New Roman" panose="02020603050405020304" pitchFamily="18" charset="0"/>
                <a:cs typeface="Times New Roman" panose="02020603050405020304" pitchFamily="18" charset="0"/>
              </a:rPr>
              <a:t>, Pc, Pm)</a:t>
            </a:r>
          </a:p>
        </p:txBody>
      </p:sp>
      <p:sp>
        <p:nvSpPr>
          <p:cNvPr id="15" name="文本框 14"/>
          <p:cNvSpPr txBox="1"/>
          <p:nvPr/>
        </p:nvSpPr>
        <p:spPr>
          <a:xfrm>
            <a:off x="6399813" y="1817454"/>
            <a:ext cx="2514510" cy="923330"/>
          </a:xfrm>
          <a:prstGeom prst="rect">
            <a:avLst/>
          </a:prstGeom>
          <a:noFill/>
        </p:spPr>
        <p:txBody>
          <a:bodyPr wrap="square" rtlCol="0">
            <a:spAutoFit/>
          </a:bodyPr>
          <a:lstStyle/>
          <a:p>
            <a:pPr>
              <a:lnSpc>
                <a:spcPct val="150000"/>
              </a:lnSpc>
            </a:pPr>
            <a:r>
              <a:rPr lang="en-US" altLang="zh-CN" sz="1200" b="1" dirty="0" smtClean="0">
                <a:solidFill>
                  <a:srgbClr val="C00000"/>
                </a:solidFill>
                <a:latin typeface="Times New Roman" panose="02020603050405020304" pitchFamily="18" charset="0"/>
                <a:cs typeface="Times New Roman" panose="02020603050405020304" pitchFamily="18" charset="0"/>
              </a:rPr>
              <a:t>Objective:</a:t>
            </a:r>
          </a:p>
          <a:p>
            <a:pPr>
              <a:lnSpc>
                <a:spcPct val="150000"/>
              </a:lnSpc>
            </a:pPr>
            <a:r>
              <a:rPr lang="en-US" altLang="zh-CN" sz="1200" dirty="0" smtClean="0">
                <a:solidFill>
                  <a:srgbClr val="C00000"/>
                </a:solidFill>
                <a:latin typeface="Times New Roman" panose="02020603050405020304" pitchFamily="18" charset="0"/>
                <a:cs typeface="Times New Roman" panose="02020603050405020304" pitchFamily="18" charset="0"/>
              </a:rPr>
              <a:t>Minimizing latency under resource constraints</a:t>
            </a:r>
          </a:p>
        </p:txBody>
      </p:sp>
      <p:sp>
        <p:nvSpPr>
          <p:cNvPr id="16" name="文本框 15"/>
          <p:cNvSpPr txBox="1"/>
          <p:nvPr/>
        </p:nvSpPr>
        <p:spPr>
          <a:xfrm>
            <a:off x="3760131" y="912460"/>
            <a:ext cx="2514510" cy="336118"/>
          </a:xfrm>
          <a:prstGeom prst="rect">
            <a:avLst/>
          </a:prstGeom>
          <a:noFill/>
        </p:spPr>
        <p:txBody>
          <a:bodyPr wrap="square" rtlCol="0">
            <a:spAutoFit/>
          </a:bodyPr>
          <a:lstStyle/>
          <a:p>
            <a:pPr>
              <a:lnSpc>
                <a:spcPct val="150000"/>
              </a:lnSpc>
            </a:pPr>
            <a:r>
              <a:rPr lang="en-US" altLang="zh-CN" sz="1200" b="1" dirty="0" smtClean="0">
                <a:solidFill>
                  <a:srgbClr val="7030A0"/>
                </a:solidFill>
                <a:latin typeface="Times New Roman" panose="02020603050405020304" pitchFamily="18" charset="0"/>
                <a:cs typeface="Times New Roman" panose="02020603050405020304" pitchFamily="18" charset="0"/>
              </a:rPr>
              <a:t>Problem Definition</a:t>
            </a:r>
          </a:p>
        </p:txBody>
      </p:sp>
      <p:cxnSp>
        <p:nvCxnSpPr>
          <p:cNvPr id="17" name="直接连接符 16"/>
          <p:cNvCxnSpPr/>
          <p:nvPr/>
        </p:nvCxnSpPr>
        <p:spPr>
          <a:xfrm>
            <a:off x="3724716" y="2743555"/>
            <a:ext cx="5292021" cy="5096"/>
          </a:xfrm>
          <a:prstGeom prst="line">
            <a:avLst/>
          </a:prstGeom>
        </p:spPr>
        <p:style>
          <a:lnRef idx="2">
            <a:schemeClr val="accent1"/>
          </a:lnRef>
          <a:fillRef idx="0">
            <a:schemeClr val="accent1"/>
          </a:fillRef>
          <a:effectRef idx="1">
            <a:schemeClr val="accent1"/>
          </a:effectRef>
          <a:fontRef idx="minor">
            <a:schemeClr val="tx1"/>
          </a:fontRef>
        </p:style>
      </p:cxnSp>
      <p:grpSp>
        <p:nvGrpSpPr>
          <p:cNvPr id="8" name="组合 7"/>
          <p:cNvGrpSpPr/>
          <p:nvPr/>
        </p:nvGrpSpPr>
        <p:grpSpPr>
          <a:xfrm>
            <a:off x="3805010" y="2802183"/>
            <a:ext cx="4881790" cy="705450"/>
            <a:chOff x="3805010" y="2802183"/>
            <a:chExt cx="4881790" cy="705450"/>
          </a:xfrm>
        </p:grpSpPr>
        <p:sp>
          <p:nvSpPr>
            <p:cNvPr id="18" name="文本框 17"/>
            <p:cNvSpPr txBox="1"/>
            <p:nvPr/>
          </p:nvSpPr>
          <p:spPr>
            <a:xfrm>
              <a:off x="3805010" y="2802183"/>
              <a:ext cx="2514510" cy="336118"/>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Computation Resource Constraint</a:t>
              </a:r>
            </a:p>
          </p:txBody>
        </p:sp>
        <p:sp>
          <p:nvSpPr>
            <p:cNvPr id="19" name="矩形 18"/>
            <p:cNvSpPr/>
            <p:nvPr/>
          </p:nvSpPr>
          <p:spPr>
            <a:xfrm>
              <a:off x="4067704" y="3228162"/>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4392611" y="3138301"/>
                  <a:ext cx="4294189"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Computation(32-bit):</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smtClean="0">
                      <a:latin typeface="Times New Roman" panose="02020603050405020304" pitchFamily="18" charset="0"/>
                      <a:cs typeface="Times New Roman" panose="02020603050405020304" pitchFamily="18" charset="0"/>
                    </a:rPr>
                    <a:t>;    </a:t>
                  </a:r>
                  <a:r>
                    <a:rPr lang="en-US" altLang="zh-CN" sz="1200" i="1" dirty="0" smtClean="0">
                      <a:latin typeface="Times New Roman" panose="02020603050405020304" pitchFamily="18" charset="0"/>
                      <a:cs typeface="Times New Roman" panose="02020603050405020304" pitchFamily="18" charset="0"/>
                    </a:rPr>
                    <a:t>or</a:t>
                  </a:r>
                  <a:r>
                    <a:rPr lang="en-US" altLang="zh-CN" sz="1200" dirty="0" smtClean="0">
                      <a:latin typeface="Times New Roman" panose="02020603050405020304" pitchFamily="18" charset="0"/>
                      <a:cs typeface="Times New Roman" panose="02020603050405020304" pitchFamily="18" charset="0"/>
                    </a:rPr>
                    <a:t> (16-bit) </a:t>
                  </a:r>
                  <a14:m>
                    <m:oMath xmlns:m="http://schemas.openxmlformats.org/officeDocument/2006/math">
                      <m:r>
                        <a:rPr lang="en-US" altLang="zh-CN" sz="1200" b="0" i="0" smtClean="0">
                          <a:latin typeface="Cambria Math" panose="02040503050406030204" pitchFamily="18" charset="0"/>
                          <a:cs typeface="Times New Roman" panose="02020603050405020304" pitchFamily="18" charset="0"/>
                        </a:rPr>
                        <m:t>5</m:t>
                      </m:r>
                      <m:r>
                        <a:rPr lang="en-US" altLang="zh-CN" sz="1200" b="0"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392611" y="3138301"/>
                  <a:ext cx="4294189" cy="369332"/>
                </a:xfrm>
                <a:prstGeom prst="rect">
                  <a:avLst/>
                </a:prstGeom>
                <a:blipFill>
                  <a:blip r:embed="rId5"/>
                  <a:stretch>
                    <a:fillRect l="-142" b="-5000"/>
                  </a:stretch>
                </a:blipFill>
              </p:spPr>
              <p:txBody>
                <a:bodyPr/>
                <a:lstStyle/>
                <a:p>
                  <a:r>
                    <a:rPr lang="zh-CN" altLang="en-US">
                      <a:noFill/>
                    </a:rPr>
                    <a:t> </a:t>
                  </a:r>
                </a:p>
              </p:txBody>
            </p:sp>
          </mc:Fallback>
        </mc:AlternateContent>
      </p:grpSp>
      <p:grpSp>
        <p:nvGrpSpPr>
          <p:cNvPr id="44" name="组合 43"/>
          <p:cNvGrpSpPr/>
          <p:nvPr/>
        </p:nvGrpSpPr>
        <p:grpSpPr>
          <a:xfrm>
            <a:off x="3809705" y="3616762"/>
            <a:ext cx="5208345" cy="2061958"/>
            <a:chOff x="3809705" y="3616762"/>
            <a:chExt cx="5208345" cy="2061958"/>
          </a:xfrm>
        </p:grpSpPr>
        <p:grpSp>
          <p:nvGrpSpPr>
            <p:cNvPr id="7" name="组合 6"/>
            <p:cNvGrpSpPr/>
            <p:nvPr/>
          </p:nvGrpSpPr>
          <p:grpSpPr>
            <a:xfrm>
              <a:off x="4072399" y="3962507"/>
              <a:ext cx="4945651" cy="1716213"/>
              <a:chOff x="4067704" y="3563684"/>
              <a:chExt cx="4945651" cy="1716213"/>
            </a:xfrm>
          </p:grpSpPr>
          <p:sp>
            <p:nvSpPr>
              <p:cNvPr id="22" name="矩形 21"/>
              <p:cNvSpPr/>
              <p:nvPr/>
            </p:nvSpPr>
            <p:spPr>
              <a:xfrm>
                <a:off x="4067704" y="4143548"/>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矩形 22"/>
              <p:cNvSpPr/>
              <p:nvPr/>
            </p:nvSpPr>
            <p:spPr>
              <a:xfrm>
                <a:off x="4072399" y="3672758"/>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23"/>
              <p:cNvSpPr/>
              <p:nvPr/>
            </p:nvSpPr>
            <p:spPr>
              <a:xfrm>
                <a:off x="4071116" y="4584089"/>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4364343" y="3563684"/>
                    <a:ext cx="3259547"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IFM buffer:</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𝐛𝐈</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𝟐</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𝑩𝑰𝑻𝒔</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𝟏𝟖</m:t>
                        </m:r>
                        <m:r>
                          <a:rPr lang="en-US" altLang="zh-CN" sz="1200" b="1" i="1" smtClean="0">
                            <a:latin typeface="Cambria Math" panose="02040503050406030204" pitchFamily="18" charset="0"/>
                            <a:cs typeface="Times New Roman" panose="02020603050405020304" pitchFamily="18" charset="0"/>
                          </a:rPr>
                          <m:t>𝑲</m:t>
                        </m:r>
                        <m:r>
                          <a:rPr lang="en-US" altLang="zh-CN" sz="1200" b="1" i="1" smtClean="0">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364343" y="3563684"/>
                    <a:ext cx="3259547" cy="336118"/>
                  </a:xfrm>
                  <a:prstGeom prst="rect">
                    <a:avLst/>
                  </a:prstGeom>
                  <a:blipFill>
                    <a:blip r:embed="rId6"/>
                    <a:stretch>
                      <a:fillRect l="-187"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361079" y="4049731"/>
                    <a:ext cx="3708323"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Weight buffer:</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𝐛𝐖</m:t>
                        </m:r>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𝟐</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𝒌</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𝒌</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361079" y="4049731"/>
                    <a:ext cx="3708323" cy="336118"/>
                  </a:xfrm>
                  <a:prstGeom prst="rect">
                    <a:avLst/>
                  </a:prstGeom>
                  <a:blipFill>
                    <a:blip r:embed="rId7"/>
                    <a:stretch>
                      <a:fillRect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4364343" y="4511176"/>
                    <a:ext cx="3403817"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OFM buffer:</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𝐛𝐎</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𝟐</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364343" y="4511176"/>
                    <a:ext cx="3403817" cy="336118"/>
                  </a:xfrm>
                  <a:prstGeom prst="rect">
                    <a:avLst/>
                  </a:prstGeom>
                  <a:blipFill>
                    <a:blip r:embed="rId8"/>
                    <a:stretch>
                      <a:fillRect l="-179"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364343" y="4910565"/>
                    <a:ext cx="1496948" cy="369332"/>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𝐛𝐈</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𝐛𝐖</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𝐛𝐎</m:t>
                          </m:r>
                          <m:r>
                            <a:rPr lang="en-US" altLang="zh-CN" sz="1200" b="1" i="1" smtClean="0">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𝔹</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364343" y="4910565"/>
                    <a:ext cx="1496948" cy="369332"/>
                  </a:xfrm>
                  <a:prstGeom prst="rect">
                    <a:avLst/>
                  </a:prstGeom>
                  <a:blipFill>
                    <a:blip r:embed="rId9"/>
                    <a:stretch>
                      <a:fillRect/>
                    </a:stretch>
                  </a:blipFill>
                </p:spPr>
                <p:txBody>
                  <a:bodyPr/>
                  <a:lstStyle/>
                  <a:p>
                    <a:r>
                      <a:rPr lang="zh-CN" altLang="en-US">
                        <a:noFill/>
                      </a:rPr>
                      <a:t> </a:t>
                    </a:r>
                  </a:p>
                </p:txBody>
              </p:sp>
            </mc:Fallback>
          </mc:AlternateContent>
          <p:grpSp>
            <p:nvGrpSpPr>
              <p:cNvPr id="34" name="组合 33"/>
              <p:cNvGrpSpPr/>
              <p:nvPr/>
            </p:nvGrpSpPr>
            <p:grpSpPr>
              <a:xfrm>
                <a:off x="6762656" y="3831218"/>
                <a:ext cx="2250699" cy="276999"/>
                <a:chOff x="3846513" y="4257870"/>
                <a:chExt cx="2250699" cy="276999"/>
              </a:xfrm>
            </p:grpSpPr>
            <p:cxnSp>
              <p:nvCxnSpPr>
                <p:cNvPr id="35" name="直接连接符 34"/>
                <p:cNvCxnSpPr/>
                <p:nvPr/>
              </p:nvCxnSpPr>
              <p:spPr>
                <a:xfrm>
                  <a:off x="3846513" y="4293554"/>
                  <a:ext cx="272414"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6" name="直接连接符 35"/>
                <p:cNvCxnSpPr>
                  <a:endCxn id="37" idx="1"/>
                </p:cNvCxnSpPr>
                <p:nvPr/>
              </p:nvCxnSpPr>
              <p:spPr>
                <a:xfrm>
                  <a:off x="3989392" y="4299744"/>
                  <a:ext cx="639148" cy="96626"/>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
              <p:nvSpPr>
                <p:cNvPr id="37" name="矩形 36"/>
                <p:cNvSpPr/>
                <p:nvPr/>
              </p:nvSpPr>
              <p:spPr>
                <a:xfrm>
                  <a:off x="4628540" y="4257870"/>
                  <a:ext cx="1468672" cy="276999"/>
                </a:xfrm>
                <a:prstGeom prst="rect">
                  <a:avLst/>
                </a:prstGeom>
              </p:spPr>
              <p:txBody>
                <a:bodyPr wrap="none">
                  <a:spAutoFit/>
                </a:bodyPr>
                <a:lstStyle/>
                <a:p>
                  <a:r>
                    <a:rPr lang="en-US" altLang="zh-CN" sz="1200" i="1" dirty="0" err="1">
                      <a:solidFill>
                        <a:srgbClr val="C00000"/>
                      </a:solidFill>
                      <a:latin typeface="Times New Roman" panose="02020603050405020304" pitchFamily="18" charset="0"/>
                      <a:ea typeface="Tahoma" panose="020B0604030504040204" pitchFamily="34" charset="0"/>
                      <a:cs typeface="Times New Roman" panose="02020603050405020304" pitchFamily="18" charset="0"/>
                    </a:rPr>
                    <a:t>b</a:t>
                  </a:r>
                  <a:r>
                    <a:rPr lang="en-US" altLang="zh-CN" sz="1200" i="1" dirty="0" err="1"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itwidth</a:t>
                  </a:r>
                  <a:r>
                    <a:rPr lang="en-US" altLang="zh-CN" sz="1200" i="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(32b or 16b)</a:t>
                  </a:r>
                  <a:endParaRPr lang="zh-CN" altLang="en-US" sz="1200" i="1" dirty="0">
                    <a:solidFill>
                      <a:srgbClr val="C00000"/>
                    </a:solidFill>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7618375" y="4370050"/>
                <a:ext cx="1360093" cy="427234"/>
                <a:chOff x="3846513" y="4293554"/>
                <a:chExt cx="1360093" cy="427234"/>
              </a:xfrm>
            </p:grpSpPr>
            <p:cxnSp>
              <p:nvCxnSpPr>
                <p:cNvPr id="39" name="直接连接符 38"/>
                <p:cNvCxnSpPr/>
                <p:nvPr/>
              </p:nvCxnSpPr>
              <p:spPr>
                <a:xfrm>
                  <a:off x="3846513" y="4293554"/>
                  <a:ext cx="272414"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40" name="直接连接符 39"/>
                <p:cNvCxnSpPr/>
                <p:nvPr/>
              </p:nvCxnSpPr>
              <p:spPr>
                <a:xfrm>
                  <a:off x="3989392" y="4299744"/>
                  <a:ext cx="236129" cy="134936"/>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
              <p:nvSpPr>
                <p:cNvPr id="41" name="矩形 40"/>
                <p:cNvSpPr/>
                <p:nvPr/>
              </p:nvSpPr>
              <p:spPr>
                <a:xfrm>
                  <a:off x="3967164" y="4443789"/>
                  <a:ext cx="1239442" cy="276999"/>
                </a:xfrm>
                <a:prstGeom prst="rect">
                  <a:avLst/>
                </a:prstGeom>
              </p:spPr>
              <p:txBody>
                <a:bodyPr wrap="none">
                  <a:spAutoFit/>
                </a:bodyPr>
                <a:lstStyle/>
                <a:p>
                  <a:r>
                    <a:rPr lang="en-US" altLang="zh-CN" sz="1200" i="1" dirty="0" smtClean="0">
                      <a:solidFill>
                        <a:srgbClr val="C00000"/>
                      </a:solidFill>
                      <a:latin typeface="Times New Roman" panose="02020603050405020304" pitchFamily="18" charset="0"/>
                      <a:cs typeface="Times New Roman" panose="02020603050405020304" pitchFamily="18" charset="0"/>
                    </a:rPr>
                    <a:t>BRAM </a:t>
                  </a:r>
                  <a:r>
                    <a:rPr lang="en-US" altLang="zh-CN" sz="1200" i="1" dirty="0" err="1" smtClean="0">
                      <a:solidFill>
                        <a:srgbClr val="C00000"/>
                      </a:solidFill>
                      <a:latin typeface="Times New Roman" panose="02020603050405020304" pitchFamily="18" charset="0"/>
                      <a:cs typeface="Times New Roman" panose="02020603050405020304" pitchFamily="18" charset="0"/>
                    </a:rPr>
                    <a:t>blokc</a:t>
                  </a:r>
                  <a:r>
                    <a:rPr lang="en-US" altLang="zh-CN" sz="1200" i="1" dirty="0" smtClean="0">
                      <a:solidFill>
                        <a:srgbClr val="C00000"/>
                      </a:solidFill>
                      <a:latin typeface="Times New Roman" panose="02020603050405020304" pitchFamily="18" charset="0"/>
                      <a:cs typeface="Times New Roman" panose="02020603050405020304" pitchFamily="18" charset="0"/>
                    </a:rPr>
                    <a:t> size</a:t>
                  </a:r>
                  <a:endParaRPr lang="zh-CN" altLang="en-US" sz="1200" i="1" dirty="0">
                    <a:solidFill>
                      <a:srgbClr val="C00000"/>
                    </a:solidFill>
                    <a:latin typeface="Times New Roman" panose="02020603050405020304" pitchFamily="18" charset="0"/>
                    <a:cs typeface="Times New Roman" panose="02020603050405020304" pitchFamily="18" charset="0"/>
                  </a:endParaRPr>
                </a:p>
              </p:txBody>
            </p:sp>
          </p:grpSp>
        </p:grpSp>
        <p:sp>
          <p:nvSpPr>
            <p:cNvPr id="48" name="文本框 47"/>
            <p:cNvSpPr txBox="1"/>
            <p:nvPr/>
          </p:nvSpPr>
          <p:spPr>
            <a:xfrm>
              <a:off x="3809705" y="3616762"/>
              <a:ext cx="2514510" cy="369332"/>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Memory Resource Constraints</a:t>
              </a:r>
            </a:p>
          </p:txBody>
        </p:sp>
      </p:grpSp>
      <p:grpSp>
        <p:nvGrpSpPr>
          <p:cNvPr id="43" name="组合 42"/>
          <p:cNvGrpSpPr/>
          <p:nvPr/>
        </p:nvGrpSpPr>
        <p:grpSpPr>
          <a:xfrm>
            <a:off x="3814430" y="5652875"/>
            <a:ext cx="3002930" cy="726619"/>
            <a:chOff x="3814430" y="5652875"/>
            <a:chExt cx="3002930" cy="726619"/>
          </a:xfrm>
        </p:grpSpPr>
        <p:grpSp>
          <p:nvGrpSpPr>
            <p:cNvPr id="42" name="组合 41"/>
            <p:cNvGrpSpPr/>
            <p:nvPr/>
          </p:nvGrpSpPr>
          <p:grpSpPr>
            <a:xfrm>
              <a:off x="4107529" y="5965406"/>
              <a:ext cx="2400433" cy="414088"/>
              <a:chOff x="4109824" y="5828342"/>
              <a:chExt cx="2400433" cy="414088"/>
            </a:xfrm>
          </p:grpSpPr>
          <p:pic>
            <p:nvPicPr>
              <p:cNvPr id="11" name="图片 10"/>
              <p:cNvPicPr>
                <a:picLocks noChangeAspect="1"/>
              </p:cNvPicPr>
              <p:nvPr/>
            </p:nvPicPr>
            <p:blipFill>
              <a:blip r:embed="rId14"/>
              <a:stretch>
                <a:fillRect/>
              </a:stretch>
            </p:blipFill>
            <p:spPr>
              <a:xfrm>
                <a:off x="4109824" y="5907946"/>
                <a:ext cx="175770" cy="254880"/>
              </a:xfrm>
              <a:prstGeom prst="rect">
                <a:avLst/>
              </a:prstGeom>
            </p:spPr>
          </p:pic>
          <mc:AlternateContent xmlns:mc="http://schemas.openxmlformats.org/markup-compatibility/2006" xmlns:a14="http://schemas.microsoft.com/office/drawing/2010/main">
            <mc:Choice Requires="a14">
              <p:sp>
                <p:nvSpPr>
                  <p:cNvPr id="46" name="文本框 45"/>
                  <p:cNvSpPr txBox="1"/>
                  <p:nvPr/>
                </p:nvSpPr>
                <p:spPr>
                  <a:xfrm>
                    <a:off x="4361079" y="5828342"/>
                    <a:ext cx="2149178" cy="414088"/>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𝑩𝑰𝑻𝒔</m:t>
                          </m:r>
                          <m:r>
                            <a:rPr lang="en-US" altLang="zh-CN" sz="1200" b="1" i="1" smtClean="0">
                              <a:latin typeface="Cambria Math" panose="02040503050406030204" pitchFamily="18" charset="0"/>
                              <a:cs typeface="Times New Roman" panose="02020603050405020304" pitchFamily="18" charset="0"/>
                            </a:rPr>
                            <m:t>×</m:t>
                          </m:r>
                          <m:d>
                            <m:dPr>
                              <m:ctrlPr>
                                <a:rPr lang="en-US" altLang="zh-CN" sz="1200" b="1" i="1" smtClean="0">
                                  <a:latin typeface="Cambria Math" panose="02040503050406030204" pitchFamily="18" charset="0"/>
                                  <a:cs typeface="Times New Roman" panose="02020603050405020304" pitchFamily="18" charset="0"/>
                                </a:rPr>
                              </m:ctrlPr>
                            </m:dPr>
                            <m:e>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𝑰</m:t>
                                  </m:r>
                                </m:e>
                                <m:sub>
                                  <m:r>
                                    <a:rPr lang="en-US" altLang="zh-CN" sz="1200" b="1" i="1" smtClean="0">
                                      <a:latin typeface="Cambria Math" panose="02040503050406030204" pitchFamily="18" charset="0"/>
                                      <a:cs typeface="Times New Roman" panose="02020603050405020304" pitchFamily="18" charset="0"/>
                                    </a:rPr>
                                    <m:t>𝒑</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𝑾</m:t>
                                  </m:r>
                                </m:e>
                                <m:sub>
                                  <m:r>
                                    <a:rPr lang="en-US" altLang="zh-CN" sz="1200" b="1" i="1" smtClean="0">
                                      <a:latin typeface="Cambria Math" panose="02040503050406030204" pitchFamily="18" charset="0"/>
                                      <a:cs typeface="Times New Roman" panose="02020603050405020304" pitchFamily="18" charset="0"/>
                                    </a:rPr>
                                    <m:t>𝒑</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𝑶</m:t>
                                  </m:r>
                                </m:e>
                                <m:sub>
                                  <m:r>
                                    <a:rPr lang="en-US" altLang="zh-CN" sz="1200" b="1" i="1" smtClean="0">
                                      <a:latin typeface="Cambria Math" panose="02040503050406030204" pitchFamily="18" charset="0"/>
                                      <a:cs typeface="Times New Roman" panose="02020603050405020304" pitchFamily="18" charset="0"/>
                                    </a:rPr>
                                    <m:t>𝒑</m:t>
                                  </m:r>
                                </m:sub>
                              </m:sSub>
                            </m:e>
                          </m:d>
                          <m:r>
                            <a:rPr lang="en-US" altLang="zh-CN" sz="1200" b="1" i="1" smtClean="0">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𝕨</m:t>
                          </m:r>
                        </m:oMath>
                      </m:oMathPara>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4361079" y="5828342"/>
                    <a:ext cx="2149178" cy="414088"/>
                  </a:xfrm>
                  <a:prstGeom prst="rect">
                    <a:avLst/>
                  </a:prstGeom>
                  <a:blipFill>
                    <a:blip r:embed="rId11"/>
                    <a:stretch>
                      <a:fillRect/>
                    </a:stretch>
                  </a:blipFill>
                </p:spPr>
                <p:txBody>
                  <a:bodyPr/>
                  <a:lstStyle/>
                  <a:p>
                    <a:r>
                      <a:rPr lang="zh-CN" altLang="en-US">
                        <a:noFill/>
                      </a:rPr>
                      <a:t> </a:t>
                    </a:r>
                  </a:p>
                </p:txBody>
              </p:sp>
            </mc:Fallback>
          </mc:AlternateContent>
        </p:grpSp>
        <p:sp>
          <p:nvSpPr>
            <p:cNvPr id="49" name="文本框 48"/>
            <p:cNvSpPr txBox="1"/>
            <p:nvPr/>
          </p:nvSpPr>
          <p:spPr>
            <a:xfrm>
              <a:off x="3814430" y="5652875"/>
              <a:ext cx="3002930" cy="369332"/>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Communication Resource Constraint</a:t>
              </a:r>
            </a:p>
          </p:txBody>
        </p:sp>
      </p:grpSp>
      <p:sp>
        <p:nvSpPr>
          <p:cNvPr id="45" name="矩形 44"/>
          <p:cNvSpPr/>
          <p:nvPr/>
        </p:nvSpPr>
        <p:spPr>
          <a:xfrm>
            <a:off x="707283" y="6476760"/>
            <a:ext cx="2094356" cy="307777"/>
          </a:xfrm>
          <a:prstGeom prst="rect">
            <a:avLst/>
          </a:prstGeom>
        </p:spPr>
        <p:txBody>
          <a:bodyPr wrap="none">
            <a:spAutoFit/>
          </a:bodyPr>
          <a:lstStyle/>
          <a:p>
            <a:r>
              <a:rPr lang="en-US" altLang="zh-CN" sz="1400" dirty="0" smtClean="0"/>
              <a:t>OFM Stationary Data Flow</a:t>
            </a:r>
            <a:endParaRPr lang="en-US" altLang="zh-CN" sz="1400" dirty="0"/>
          </a:p>
        </p:txBody>
      </p:sp>
    </p:spTree>
    <p:extLst>
      <p:ext uri="{BB962C8B-B14F-4D97-AF65-F5344CB8AC3E}">
        <p14:creationId xmlns:p14="http://schemas.microsoft.com/office/powerpoint/2010/main" val="356341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矩形 1045"/>
          <p:cNvSpPr/>
          <p:nvPr/>
        </p:nvSpPr>
        <p:spPr>
          <a:xfrm>
            <a:off x="3724717" y="891532"/>
            <a:ext cx="5292021" cy="555655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C0769ECE-14F6-B44C-AB5F-842EA3B12E22}" type="slidenum">
              <a:rPr lang="en-US" smtClean="0"/>
              <a:pPr/>
              <a:t>22</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Accelerator Design —— Optimization under Resource Constraints</a:t>
            </a:r>
            <a:endParaRPr lang="en-US" altLang="zh-CN" sz="2400" dirty="0"/>
          </a:p>
        </p:txBody>
      </p:sp>
      <p:sp>
        <p:nvSpPr>
          <p:cNvPr id="10" name="矩形 9"/>
          <p:cNvSpPr/>
          <p:nvPr/>
        </p:nvSpPr>
        <p:spPr>
          <a:xfrm>
            <a:off x="3276243" y="23974"/>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sp>
        <p:nvSpPr>
          <p:cNvPr id="1034" name="矩形 1033"/>
          <p:cNvSpPr/>
          <p:nvPr/>
        </p:nvSpPr>
        <p:spPr>
          <a:xfrm>
            <a:off x="90101" y="891532"/>
            <a:ext cx="3498383" cy="55565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6" name="矩形 1055"/>
          <p:cNvSpPr/>
          <p:nvPr/>
        </p:nvSpPr>
        <p:spPr>
          <a:xfrm>
            <a:off x="791425" y="6094252"/>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0" name="文本框 1059"/>
              <p:cNvSpPr txBox="1"/>
              <p:nvPr/>
            </p:nvSpPr>
            <p:spPr>
              <a:xfrm>
                <a:off x="1116332" y="6004391"/>
                <a:ext cx="2243948" cy="336118"/>
              </a:xfrm>
              <a:prstGeom prst="rect">
                <a:avLst/>
              </a:prstGeom>
              <a:noFill/>
            </p:spPr>
            <p:txBody>
              <a:bodyPr wrap="non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Computation (MACs):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oMath>
                </a14:m>
                <a:r>
                  <a:rPr lang="en-US" altLang="zh-CN" sz="1200" b="1" dirty="0">
                    <a:latin typeface="Times New Roman" panose="02020603050405020304" pitchFamily="18" charset="0"/>
                    <a:cs typeface="Times New Roman" panose="02020603050405020304" pitchFamily="18" charset="0"/>
                  </a:rPr>
                  <a:t> </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060" name="文本框 1059"/>
              <p:cNvSpPr txBox="1">
                <a:spLocks noRot="1" noChangeAspect="1" noMove="1" noResize="1" noEditPoints="1" noAdjustHandles="1" noChangeArrowheads="1" noChangeShapeType="1" noTextEdit="1"/>
              </p:cNvSpPr>
              <p:nvPr/>
            </p:nvSpPr>
            <p:spPr>
              <a:xfrm>
                <a:off x="1116332" y="6004391"/>
                <a:ext cx="2243948" cy="336118"/>
              </a:xfrm>
              <a:prstGeom prst="rect">
                <a:avLst/>
              </a:prstGeom>
              <a:blipFill>
                <a:blip r:embed="rId13"/>
                <a:stretch>
                  <a:fillRect b="-14545"/>
                </a:stretch>
              </a:blipFill>
            </p:spPr>
            <p:txBody>
              <a:bodyPr/>
              <a:lstStyle/>
              <a:p>
                <a:r>
                  <a:rPr lang="zh-CN" altLang="en-US">
                    <a:noFill/>
                  </a:rPr>
                  <a:t> </a:t>
                </a:r>
              </a:p>
            </p:txBody>
          </p:sp>
        </mc:Fallback>
      </mc:AlternateContent>
      <p:sp>
        <p:nvSpPr>
          <p:cNvPr id="12" name="文本框 11"/>
          <p:cNvSpPr txBox="1"/>
          <p:nvPr/>
        </p:nvSpPr>
        <p:spPr>
          <a:xfrm>
            <a:off x="674540" y="4679733"/>
            <a:ext cx="2732870" cy="1200329"/>
          </a:xfrm>
          <a:prstGeom prst="rect">
            <a:avLst/>
          </a:prstGeom>
          <a:noFill/>
        </p:spPr>
        <p:txBody>
          <a:bodyPr wrap="square" rtlCol="0">
            <a:spAutoFit/>
          </a:bodyPr>
          <a:lstStyle/>
          <a:p>
            <a:pPr>
              <a:lnSpc>
                <a:spcPct val="150000"/>
              </a:lnSpc>
            </a:pPr>
            <a:r>
              <a:rPr lang="en-US" altLang="zh-CN" sz="1200" b="1" dirty="0" smtClean="0">
                <a:solidFill>
                  <a:prstClr val="black"/>
                </a:solidFill>
                <a:latin typeface="Times New Roman" panose="02020603050405020304" pitchFamily="18" charset="0"/>
                <a:cs typeface="Times New Roman" panose="02020603050405020304" pitchFamily="18" charset="0"/>
              </a:rPr>
              <a:t>Communication Parameters </a:t>
            </a:r>
            <a:r>
              <a:rPr lang="en-US" altLang="zh-CN" sz="1200" b="1" dirty="0">
                <a:solidFill>
                  <a:prstClr val="black"/>
                </a:solidFill>
                <a:latin typeface="Times New Roman" panose="02020603050405020304" pitchFamily="18" charset="0"/>
                <a:cs typeface="Times New Roman" panose="02020603050405020304" pitchFamily="18" charset="0"/>
              </a:rPr>
              <a:t>(bit/cycle</a:t>
            </a:r>
            <a:r>
              <a:rPr lang="en-US" altLang="zh-CN" sz="1200" b="1" dirty="0" smtClean="0">
                <a:solidFill>
                  <a:prstClr val="black"/>
                </a:solidFill>
                <a:latin typeface="Times New Roman" panose="02020603050405020304" pitchFamily="18" charset="0"/>
                <a:cs typeface="Times New Roman" panose="02020603050405020304" pitchFamily="18" charset="0"/>
              </a:rPr>
              <a:t>):</a:t>
            </a:r>
            <a:endParaRPr lang="en-US" altLang="zh-CN" sz="1200" b="1" dirty="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altLang="zh-CN" sz="1200" dirty="0" err="1" smtClean="0">
                <a:solidFill>
                  <a:prstClr val="black"/>
                </a:solidFill>
                <a:latin typeface="Times New Roman" panose="02020603050405020304" pitchFamily="18" charset="0"/>
                <a:cs typeface="Times New Roman" panose="02020603050405020304" pitchFamily="18" charset="0"/>
              </a:rPr>
              <a:t>Ip</a:t>
            </a:r>
            <a:r>
              <a:rPr lang="en-US" altLang="zh-CN" sz="1200" dirty="0" smtClean="0">
                <a:solidFill>
                  <a:prstClr val="black"/>
                </a:solidFill>
                <a:latin typeface="Times New Roman" panose="02020603050405020304" pitchFamily="18" charset="0"/>
                <a:cs typeface="Times New Roman" panose="02020603050405020304" pitchFamily="18" charset="0"/>
              </a:rPr>
              <a:t>:     bandwidth for loading IFM </a:t>
            </a:r>
          </a:p>
          <a:p>
            <a:pPr lvl="0">
              <a:lnSpc>
                <a:spcPct val="150000"/>
              </a:lnSpc>
            </a:pPr>
            <a:r>
              <a:rPr lang="en-US" altLang="zh-CN" sz="1200" dirty="0" err="1" smtClean="0">
                <a:solidFill>
                  <a:prstClr val="black"/>
                </a:solidFill>
                <a:latin typeface="Times New Roman" panose="02020603050405020304" pitchFamily="18" charset="0"/>
                <a:cs typeface="Times New Roman" panose="02020603050405020304" pitchFamily="18" charset="0"/>
              </a:rPr>
              <a:t>Wp</a:t>
            </a:r>
            <a:r>
              <a:rPr lang="en-US" altLang="zh-CN" sz="1200" dirty="0" smtClean="0">
                <a:solidFill>
                  <a:prstClr val="black"/>
                </a:solidFill>
                <a:latin typeface="Times New Roman" panose="02020603050405020304" pitchFamily="18" charset="0"/>
                <a:cs typeface="Times New Roman" panose="02020603050405020304" pitchFamily="18" charset="0"/>
              </a:rPr>
              <a:t>:   bandwidth </a:t>
            </a:r>
            <a:r>
              <a:rPr lang="en-US" altLang="zh-CN" sz="1200" dirty="0">
                <a:solidFill>
                  <a:prstClr val="black"/>
                </a:solidFill>
                <a:latin typeface="Times New Roman" panose="02020603050405020304" pitchFamily="18" charset="0"/>
                <a:cs typeface="Times New Roman" panose="02020603050405020304" pitchFamily="18" charset="0"/>
              </a:rPr>
              <a:t>for </a:t>
            </a:r>
            <a:r>
              <a:rPr lang="en-US" altLang="zh-CN" sz="1200" dirty="0" smtClean="0">
                <a:solidFill>
                  <a:prstClr val="black"/>
                </a:solidFill>
                <a:latin typeface="Times New Roman" panose="02020603050405020304" pitchFamily="18" charset="0"/>
                <a:cs typeface="Times New Roman" panose="02020603050405020304" pitchFamily="18" charset="0"/>
              </a:rPr>
              <a:t>loading weights</a:t>
            </a:r>
          </a:p>
          <a:p>
            <a:pPr>
              <a:lnSpc>
                <a:spcPct val="150000"/>
              </a:lnSpc>
            </a:pPr>
            <a:r>
              <a:rPr lang="en-US" altLang="zh-CN" sz="1200" dirty="0" smtClean="0">
                <a:solidFill>
                  <a:prstClr val="black"/>
                </a:solidFill>
                <a:latin typeface="Times New Roman" panose="02020603050405020304" pitchFamily="18" charset="0"/>
                <a:cs typeface="Times New Roman" panose="02020603050405020304" pitchFamily="18" charset="0"/>
              </a:rPr>
              <a:t>Op:    </a:t>
            </a:r>
            <a:r>
              <a:rPr lang="en-US" altLang="zh-CN" sz="1200" dirty="0">
                <a:solidFill>
                  <a:prstClr val="black"/>
                </a:solidFill>
                <a:latin typeface="Times New Roman" panose="02020603050405020304" pitchFamily="18" charset="0"/>
                <a:cs typeface="Times New Roman" panose="02020603050405020304" pitchFamily="18" charset="0"/>
              </a:rPr>
              <a:t>bandwidth for </a:t>
            </a:r>
            <a:r>
              <a:rPr lang="en-US" altLang="zh-CN" sz="1200" dirty="0" smtClean="0">
                <a:solidFill>
                  <a:prstClr val="black"/>
                </a:solidFill>
                <a:latin typeface="Times New Roman" panose="02020603050405020304" pitchFamily="18" charset="0"/>
                <a:cs typeface="Times New Roman" panose="02020603050405020304" pitchFamily="18" charset="0"/>
              </a:rPr>
              <a:t>storing OFM</a:t>
            </a:r>
            <a:endParaRPr lang="en-US" altLang="zh-CN" sz="1200" dirty="0">
              <a:solidFill>
                <a:prstClr val="black"/>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14"/>
          <a:stretch>
            <a:fillRect/>
          </a:stretch>
        </p:blipFill>
        <p:spPr>
          <a:xfrm>
            <a:off x="471063" y="1123397"/>
            <a:ext cx="2846453" cy="3435374"/>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3805010" y="1247562"/>
                <a:ext cx="2514510" cy="1477328"/>
              </a:xfrm>
              <a:prstGeom prst="rect">
                <a:avLst/>
              </a:prstGeom>
              <a:noFill/>
            </p:spPr>
            <p:txBody>
              <a:bodyPr wrap="square" rtlCol="0">
                <a:spAutoFit/>
              </a:bodyPr>
              <a:lstStyle/>
              <a:p>
                <a:pPr>
                  <a:lnSpc>
                    <a:spcPct val="150000"/>
                  </a:lnSpc>
                </a:pPr>
                <a:r>
                  <a:rPr lang="en-US" altLang="zh-CN" sz="1200" b="1" dirty="0" smtClean="0">
                    <a:solidFill>
                      <a:prstClr val="black"/>
                    </a:solidFill>
                    <a:latin typeface="Times New Roman" panose="02020603050405020304" pitchFamily="18" charset="0"/>
                    <a:cs typeface="Times New Roman" panose="02020603050405020304" pitchFamily="18" charset="0"/>
                  </a:rPr>
                  <a:t>Given:</a:t>
                </a:r>
              </a:p>
              <a:p>
                <a:pPr marL="171450" indent="-171450">
                  <a:lnSpc>
                    <a:spcPct val="150000"/>
                  </a:lnSpc>
                  <a:buFont typeface="Arial" panose="020B0604020202020204" pitchFamily="34" charset="0"/>
                  <a:buChar char="•"/>
                </a:pPr>
                <a:r>
                  <a:rPr lang="en-US" altLang="zh-CN" sz="1200" dirty="0" smtClean="0">
                    <a:solidFill>
                      <a:prstClr val="black"/>
                    </a:solidFill>
                    <a:latin typeface="Times New Roman" panose="02020603050405020304" pitchFamily="18" charset="0"/>
                    <a:cs typeface="Times New Roman" panose="02020603050405020304" pitchFamily="18" charset="0"/>
                  </a:rPr>
                  <a:t>Layer </a:t>
                </a:r>
                <a:r>
                  <a:rPr lang="en-US" altLang="zh-CN" sz="1200" b="1" dirty="0" smtClean="0">
                    <a:solidFill>
                      <a:prstClr val="black"/>
                    </a:solidFill>
                    <a:latin typeface="Times New Roman" panose="02020603050405020304" pitchFamily="18" charset="0"/>
                    <a:cs typeface="Times New Roman" panose="02020603050405020304" pitchFamily="18" charset="0"/>
                  </a:rPr>
                  <a:t>(B, M, N, R, C, K)</a:t>
                </a:r>
              </a:p>
              <a:p>
                <a:pPr marL="171450" indent="-171450">
                  <a:lnSpc>
                    <a:spcPct val="150000"/>
                  </a:lnSpc>
                  <a:buFont typeface="Arial" panose="020B0604020202020204" pitchFamily="34" charset="0"/>
                  <a:buChar char="•"/>
                </a:pPr>
                <a:r>
                  <a:rPr lang="en-US" altLang="zh-CN" sz="1200" dirty="0" smtClean="0">
                    <a:solidFill>
                      <a:prstClr val="black"/>
                    </a:solidFill>
                    <a:latin typeface="Times New Roman" panose="02020603050405020304" pitchFamily="18" charset="0"/>
                    <a:cs typeface="Times New Roman" panose="02020603050405020304" pitchFamily="18" charset="0"/>
                  </a:rPr>
                  <a:t>Computation resource — DSP </a:t>
                </a:r>
                <a:r>
                  <a:rPr lang="en-US" altLang="zh-CN" sz="1200" b="1" dirty="0" smtClean="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1200" b="1" i="1" dirty="0" smtClean="0">
                        <a:solidFill>
                          <a:prstClr val="black"/>
                        </a:solidFill>
                        <a:latin typeface="Cambria Math" panose="02040503050406030204" pitchFamily="18" charset="0"/>
                        <a:cs typeface="Times New Roman" panose="02020603050405020304" pitchFamily="18" charset="0"/>
                      </a:rPr>
                      <m:t>𝔻</m:t>
                    </m:r>
                  </m:oMath>
                </a14:m>
                <a:r>
                  <a:rPr lang="en-US" altLang="zh-CN" sz="1200" b="1" dirty="0" smtClean="0">
                    <a:solidFill>
                      <a:prstClr val="black"/>
                    </a:solidFill>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US" altLang="zh-CN" sz="1200" dirty="0" smtClean="0">
                    <a:solidFill>
                      <a:prstClr val="black"/>
                    </a:solidFill>
                    <a:latin typeface="Times New Roman" panose="02020603050405020304" pitchFamily="18" charset="0"/>
                    <a:cs typeface="Times New Roman" panose="02020603050405020304" pitchFamily="18" charset="0"/>
                  </a:rPr>
                  <a:t>On-chip memory size </a:t>
                </a:r>
                <a:r>
                  <a:rPr lang="en-US" altLang="zh-CN" sz="1200" b="1" dirty="0" smtClean="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1200" b="1" i="1" dirty="0" smtClean="0">
                        <a:solidFill>
                          <a:prstClr val="black"/>
                        </a:solidFill>
                        <a:latin typeface="Cambria Math" panose="02040503050406030204" pitchFamily="18" charset="0"/>
                        <a:cs typeface="Times New Roman" panose="02020603050405020304" pitchFamily="18" charset="0"/>
                      </a:rPr>
                      <m:t>𝔹</m:t>
                    </m:r>
                  </m:oMath>
                </a14:m>
                <a:r>
                  <a:rPr lang="en-US" altLang="zh-CN" sz="1200" b="1" dirty="0" smtClean="0">
                    <a:solidFill>
                      <a:prstClr val="black"/>
                    </a:solidFill>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US" altLang="zh-CN" sz="1200" dirty="0" smtClean="0">
                    <a:solidFill>
                      <a:prstClr val="black"/>
                    </a:solidFill>
                    <a:latin typeface="Times New Roman" panose="02020603050405020304" pitchFamily="18" charset="0"/>
                    <a:cs typeface="Times New Roman" panose="02020603050405020304" pitchFamily="18" charset="0"/>
                  </a:rPr>
                  <a:t>Off-chip memory bandwidth (</a:t>
                </a:r>
                <a14:m>
                  <m:oMath xmlns:m="http://schemas.openxmlformats.org/officeDocument/2006/math">
                    <m:r>
                      <a:rPr lang="zh-CN" altLang="en-US" sz="1200" b="1" i="1" dirty="0" smtClean="0">
                        <a:solidFill>
                          <a:prstClr val="black"/>
                        </a:solidFill>
                        <a:latin typeface="Cambria Math" panose="02040503050406030204" pitchFamily="18" charset="0"/>
                        <a:cs typeface="Times New Roman" panose="02020603050405020304" pitchFamily="18" charset="0"/>
                      </a:rPr>
                      <m:t>𝕨</m:t>
                    </m:r>
                  </m:oMath>
                </a14:m>
                <a:r>
                  <a:rPr lang="en-US" altLang="zh-CN" sz="1200" dirty="0" smtClean="0">
                    <a:solidFill>
                      <a:prstClr val="black"/>
                    </a:solidFill>
                    <a:latin typeface="Times New Roman" panose="02020603050405020304" pitchFamily="18" charset="0"/>
                    <a:cs typeface="Times New Roman" panose="02020603050405020304" pitchFamily="18" charset="0"/>
                  </a:rPr>
                  <a:t>) </a:t>
                </a:r>
              </a:p>
            </p:txBody>
          </p:sp>
        </mc:Choice>
        <mc:Fallback xmlns="">
          <p:sp>
            <p:nvSpPr>
              <p:cNvPr id="13" name="文本框 12"/>
              <p:cNvSpPr txBox="1">
                <a:spLocks noRot="1" noChangeAspect="1" noMove="1" noResize="1" noEditPoints="1" noAdjustHandles="1" noChangeArrowheads="1" noChangeShapeType="1" noTextEdit="1"/>
              </p:cNvSpPr>
              <p:nvPr/>
            </p:nvSpPr>
            <p:spPr>
              <a:xfrm>
                <a:off x="3805010" y="1247562"/>
                <a:ext cx="2514510" cy="1477328"/>
              </a:xfrm>
              <a:prstGeom prst="rect">
                <a:avLst/>
              </a:prstGeom>
              <a:blipFill>
                <a:blip r:embed="rId4"/>
                <a:stretch>
                  <a:fillRect b="-413"/>
                </a:stretch>
              </a:blipFill>
            </p:spPr>
            <p:txBody>
              <a:bodyPr/>
              <a:lstStyle/>
              <a:p>
                <a:r>
                  <a:rPr lang="zh-CN" altLang="en-US">
                    <a:noFill/>
                  </a:rPr>
                  <a:t> </a:t>
                </a:r>
              </a:p>
            </p:txBody>
          </p:sp>
        </mc:Fallback>
      </mc:AlternateContent>
      <p:sp>
        <p:nvSpPr>
          <p:cNvPr id="14" name="文本框 13"/>
          <p:cNvSpPr txBox="1"/>
          <p:nvPr/>
        </p:nvSpPr>
        <p:spPr>
          <a:xfrm>
            <a:off x="6410874" y="912460"/>
            <a:ext cx="2514510" cy="1034129"/>
          </a:xfrm>
          <a:prstGeom prst="rect">
            <a:avLst/>
          </a:prstGeom>
          <a:noFill/>
        </p:spPr>
        <p:txBody>
          <a:bodyPr wrap="square" rtlCol="0">
            <a:spAutoFit/>
          </a:bodyPr>
          <a:lstStyle/>
          <a:p>
            <a:pPr>
              <a:lnSpc>
                <a:spcPct val="150000"/>
              </a:lnSpc>
            </a:pPr>
            <a:r>
              <a:rPr lang="en-US" altLang="zh-CN" sz="1200" b="1" dirty="0" smtClean="0">
                <a:solidFill>
                  <a:schemeClr val="accent1"/>
                </a:solidFill>
                <a:latin typeface="Times New Roman" panose="02020603050405020304" pitchFamily="18" charset="0"/>
                <a:cs typeface="Times New Roman" panose="02020603050405020304" pitchFamily="18" charset="0"/>
              </a:rPr>
              <a:t>Determine:</a:t>
            </a:r>
          </a:p>
          <a:p>
            <a:pPr marL="171450" indent="-171450">
              <a:lnSpc>
                <a:spcPct val="120000"/>
              </a:lnSpc>
              <a:buFont typeface="Arial" panose="020B0604020202020204" pitchFamily="34" charset="0"/>
              <a:buChar char="•"/>
            </a:pPr>
            <a:r>
              <a:rPr lang="en-US" altLang="zh-CN" sz="1200" dirty="0">
                <a:solidFill>
                  <a:schemeClr val="accent1"/>
                </a:solidFill>
                <a:latin typeface="Times New Roman" panose="02020603050405020304" pitchFamily="18" charset="0"/>
                <a:cs typeface="Times New Roman" panose="02020603050405020304" pitchFamily="18" charset="0"/>
              </a:rPr>
              <a:t>Tiling: (Tm, </a:t>
            </a:r>
            <a:r>
              <a:rPr lang="en-US" altLang="zh-CN" sz="1200" dirty="0" err="1">
                <a:solidFill>
                  <a:schemeClr val="accent1"/>
                </a:solidFill>
                <a:latin typeface="Times New Roman" panose="02020603050405020304" pitchFamily="18" charset="0"/>
                <a:cs typeface="Times New Roman" panose="02020603050405020304" pitchFamily="18" charset="0"/>
              </a:rPr>
              <a:t>Tn</a:t>
            </a:r>
            <a:r>
              <a:rPr lang="en-US" altLang="zh-CN" sz="1200" dirty="0">
                <a:solidFill>
                  <a:schemeClr val="accent1"/>
                </a:solidFill>
                <a:latin typeface="Times New Roman" panose="02020603050405020304" pitchFamily="18" charset="0"/>
                <a:cs typeface="Times New Roman" panose="02020603050405020304" pitchFamily="18" charset="0"/>
              </a:rPr>
              <a:t>, </a:t>
            </a:r>
            <a:r>
              <a:rPr lang="en-US" altLang="zh-CN" sz="1200" dirty="0" err="1">
                <a:solidFill>
                  <a:schemeClr val="accent1"/>
                </a:solidFill>
                <a:latin typeface="Times New Roman" panose="02020603050405020304" pitchFamily="18" charset="0"/>
                <a:cs typeface="Times New Roman" panose="02020603050405020304" pitchFamily="18" charset="0"/>
              </a:rPr>
              <a:t>Tr</a:t>
            </a:r>
            <a:r>
              <a:rPr lang="en-US" altLang="zh-CN" sz="1200" dirty="0">
                <a:solidFill>
                  <a:schemeClr val="accent1"/>
                </a:solidFill>
                <a:latin typeface="Times New Roman" panose="02020603050405020304" pitchFamily="18" charset="0"/>
                <a:cs typeface="Times New Roman" panose="02020603050405020304" pitchFamily="18" charset="0"/>
              </a:rPr>
              <a:t>, Tc)</a:t>
            </a:r>
            <a:endParaRPr lang="en-US" altLang="zh-CN" sz="1200" b="1" dirty="0">
              <a:solidFill>
                <a:schemeClr val="accent1"/>
              </a:solidFill>
              <a:latin typeface="Times New Roman" panose="02020603050405020304" pitchFamily="18" charset="0"/>
              <a:cs typeface="Times New Roman" panose="02020603050405020304" pitchFamily="18" charset="0"/>
            </a:endParaRPr>
          </a:p>
          <a:p>
            <a:pPr marL="171450" indent="-171450">
              <a:lnSpc>
                <a:spcPct val="120000"/>
              </a:lnSpc>
              <a:buFont typeface="Arial" panose="020B0604020202020204" pitchFamily="34" charset="0"/>
              <a:buChar char="•"/>
            </a:pPr>
            <a:r>
              <a:rPr lang="en-US" altLang="zh-CN" sz="1200" dirty="0">
                <a:solidFill>
                  <a:schemeClr val="accent1"/>
                </a:solidFill>
                <a:latin typeface="Times New Roman" panose="02020603050405020304" pitchFamily="18" charset="0"/>
                <a:cs typeface="Times New Roman" panose="02020603050405020304" pitchFamily="18" charset="0"/>
              </a:rPr>
              <a:t>Bandwidth allocation: (</a:t>
            </a:r>
            <a:r>
              <a:rPr lang="en-US" altLang="zh-CN" sz="1200" dirty="0" err="1">
                <a:solidFill>
                  <a:schemeClr val="accent1"/>
                </a:solidFill>
                <a:latin typeface="Times New Roman" panose="02020603050405020304" pitchFamily="18" charset="0"/>
                <a:cs typeface="Times New Roman" panose="02020603050405020304" pitchFamily="18" charset="0"/>
              </a:rPr>
              <a:t>Ip</a:t>
            </a:r>
            <a:r>
              <a:rPr lang="en-US" altLang="zh-CN" sz="1200" dirty="0">
                <a:solidFill>
                  <a:schemeClr val="accent1"/>
                </a:solidFill>
                <a:latin typeface="Times New Roman" panose="02020603050405020304" pitchFamily="18" charset="0"/>
                <a:cs typeface="Times New Roman" panose="02020603050405020304" pitchFamily="18" charset="0"/>
              </a:rPr>
              <a:t>, </a:t>
            </a:r>
            <a:r>
              <a:rPr lang="en-US" altLang="zh-CN" sz="1200" dirty="0" err="1">
                <a:solidFill>
                  <a:schemeClr val="accent1"/>
                </a:solidFill>
                <a:latin typeface="Times New Roman" panose="02020603050405020304" pitchFamily="18" charset="0"/>
                <a:cs typeface="Times New Roman" panose="02020603050405020304" pitchFamily="18" charset="0"/>
              </a:rPr>
              <a:t>Wp</a:t>
            </a:r>
            <a:r>
              <a:rPr lang="en-US" altLang="zh-CN" sz="1200" dirty="0">
                <a:solidFill>
                  <a:schemeClr val="accent1"/>
                </a:solidFill>
                <a:latin typeface="Times New Roman" panose="02020603050405020304" pitchFamily="18" charset="0"/>
                <a:cs typeface="Times New Roman" panose="02020603050405020304" pitchFamily="18" charset="0"/>
              </a:rPr>
              <a:t>, Op)</a:t>
            </a:r>
          </a:p>
          <a:p>
            <a:pPr marL="171450" indent="-171450">
              <a:lnSpc>
                <a:spcPct val="120000"/>
              </a:lnSpc>
              <a:buFont typeface="Arial" panose="020B0604020202020204" pitchFamily="34" charset="0"/>
              <a:buChar char="•"/>
            </a:pPr>
            <a:r>
              <a:rPr lang="en-US" altLang="zh-CN" sz="1200" dirty="0">
                <a:solidFill>
                  <a:schemeClr val="accent1"/>
                </a:solidFill>
                <a:latin typeface="Times New Roman" panose="02020603050405020304" pitchFamily="18" charset="0"/>
                <a:cs typeface="Times New Roman" panose="02020603050405020304" pitchFamily="18" charset="0"/>
              </a:rPr>
              <a:t>Partition: (</a:t>
            </a:r>
            <a:r>
              <a:rPr lang="en-US" altLang="zh-CN" sz="1200" dirty="0" err="1">
                <a:solidFill>
                  <a:schemeClr val="accent1"/>
                </a:solidFill>
                <a:latin typeface="Times New Roman" panose="02020603050405020304" pitchFamily="18" charset="0"/>
                <a:cs typeface="Times New Roman" panose="02020603050405020304" pitchFamily="18" charset="0"/>
              </a:rPr>
              <a:t>Pb</a:t>
            </a:r>
            <a:r>
              <a:rPr lang="en-US" altLang="zh-CN" sz="1200" dirty="0">
                <a:solidFill>
                  <a:schemeClr val="accent1"/>
                </a:solidFill>
                <a:latin typeface="Times New Roman" panose="02020603050405020304" pitchFamily="18" charset="0"/>
                <a:cs typeface="Times New Roman" panose="02020603050405020304" pitchFamily="18" charset="0"/>
              </a:rPr>
              <a:t>, </a:t>
            </a:r>
            <a:r>
              <a:rPr lang="en-US" altLang="zh-CN" sz="1200" dirty="0" err="1">
                <a:solidFill>
                  <a:schemeClr val="accent1"/>
                </a:solidFill>
                <a:latin typeface="Times New Roman" panose="02020603050405020304" pitchFamily="18" charset="0"/>
                <a:cs typeface="Times New Roman" panose="02020603050405020304" pitchFamily="18" charset="0"/>
              </a:rPr>
              <a:t>Pr</a:t>
            </a:r>
            <a:r>
              <a:rPr lang="en-US" altLang="zh-CN" sz="1200" dirty="0">
                <a:solidFill>
                  <a:schemeClr val="accent1"/>
                </a:solidFill>
                <a:latin typeface="Times New Roman" panose="02020603050405020304" pitchFamily="18" charset="0"/>
                <a:cs typeface="Times New Roman" panose="02020603050405020304" pitchFamily="18" charset="0"/>
              </a:rPr>
              <a:t>, Pc, Pm</a:t>
            </a:r>
            <a:r>
              <a:rPr lang="en-US" altLang="zh-CN" sz="1200" dirty="0" smtClean="0">
                <a:solidFill>
                  <a:schemeClr val="accent1"/>
                </a:solidFill>
                <a:latin typeface="Times New Roman" panose="02020603050405020304" pitchFamily="18" charset="0"/>
                <a:cs typeface="Times New Roman" panose="02020603050405020304" pitchFamily="18" charset="0"/>
              </a:rPr>
              <a:t>)</a:t>
            </a:r>
            <a:endParaRPr lang="en-US" altLang="zh-CN" sz="1200" dirty="0">
              <a:solidFill>
                <a:schemeClr val="accent1"/>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6399813" y="1817454"/>
            <a:ext cx="2514510" cy="923330"/>
          </a:xfrm>
          <a:prstGeom prst="rect">
            <a:avLst/>
          </a:prstGeom>
          <a:noFill/>
        </p:spPr>
        <p:txBody>
          <a:bodyPr wrap="square" rtlCol="0">
            <a:spAutoFit/>
          </a:bodyPr>
          <a:lstStyle/>
          <a:p>
            <a:pPr>
              <a:lnSpc>
                <a:spcPct val="150000"/>
              </a:lnSpc>
            </a:pPr>
            <a:r>
              <a:rPr lang="en-US" altLang="zh-CN" sz="1200" b="1" dirty="0" smtClean="0">
                <a:solidFill>
                  <a:srgbClr val="C00000"/>
                </a:solidFill>
                <a:latin typeface="Times New Roman" panose="02020603050405020304" pitchFamily="18" charset="0"/>
                <a:cs typeface="Times New Roman" panose="02020603050405020304" pitchFamily="18" charset="0"/>
              </a:rPr>
              <a:t>Objective:</a:t>
            </a:r>
          </a:p>
          <a:p>
            <a:pPr>
              <a:lnSpc>
                <a:spcPct val="150000"/>
              </a:lnSpc>
            </a:pPr>
            <a:r>
              <a:rPr lang="en-US" altLang="zh-CN" sz="1200" dirty="0" smtClean="0">
                <a:solidFill>
                  <a:srgbClr val="C00000"/>
                </a:solidFill>
                <a:latin typeface="Times New Roman" panose="02020603050405020304" pitchFamily="18" charset="0"/>
                <a:cs typeface="Times New Roman" panose="02020603050405020304" pitchFamily="18" charset="0"/>
              </a:rPr>
              <a:t>Minimizing latency under resource constraints</a:t>
            </a:r>
          </a:p>
        </p:txBody>
      </p:sp>
      <p:sp>
        <p:nvSpPr>
          <p:cNvPr id="16" name="文本框 15"/>
          <p:cNvSpPr txBox="1"/>
          <p:nvPr/>
        </p:nvSpPr>
        <p:spPr>
          <a:xfrm>
            <a:off x="3760131" y="912460"/>
            <a:ext cx="2514510" cy="336118"/>
          </a:xfrm>
          <a:prstGeom prst="rect">
            <a:avLst/>
          </a:prstGeom>
          <a:noFill/>
        </p:spPr>
        <p:txBody>
          <a:bodyPr wrap="square" rtlCol="0">
            <a:spAutoFit/>
          </a:bodyPr>
          <a:lstStyle/>
          <a:p>
            <a:pPr>
              <a:lnSpc>
                <a:spcPct val="150000"/>
              </a:lnSpc>
            </a:pPr>
            <a:r>
              <a:rPr lang="en-US" altLang="zh-CN" sz="1200" b="1" dirty="0" smtClean="0">
                <a:solidFill>
                  <a:srgbClr val="7030A0"/>
                </a:solidFill>
                <a:latin typeface="Times New Roman" panose="02020603050405020304" pitchFamily="18" charset="0"/>
                <a:cs typeface="Times New Roman" panose="02020603050405020304" pitchFamily="18" charset="0"/>
              </a:rPr>
              <a:t>Problem Definition</a:t>
            </a:r>
          </a:p>
        </p:txBody>
      </p:sp>
      <p:cxnSp>
        <p:nvCxnSpPr>
          <p:cNvPr id="17" name="直接连接符 16"/>
          <p:cNvCxnSpPr/>
          <p:nvPr/>
        </p:nvCxnSpPr>
        <p:spPr>
          <a:xfrm>
            <a:off x="3724716" y="2743555"/>
            <a:ext cx="5292021" cy="5096"/>
          </a:xfrm>
          <a:prstGeom prst="line">
            <a:avLst/>
          </a:prstGeom>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3798401" y="2722028"/>
            <a:ext cx="3618446" cy="1797792"/>
            <a:chOff x="3809705" y="2812314"/>
            <a:chExt cx="3618446" cy="1797792"/>
          </a:xfrm>
        </p:grpSpPr>
        <p:sp>
          <p:nvSpPr>
            <p:cNvPr id="19" name="矩形 18"/>
            <p:cNvSpPr/>
            <p:nvPr/>
          </p:nvSpPr>
          <p:spPr>
            <a:xfrm>
              <a:off x="4067704" y="4330635"/>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4352495" y="4240774"/>
                  <a:ext cx="2717860"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Computation:</a:t>
                  </a:r>
                  <a14:m>
                    <m:oMath xmlns:m="http://schemas.openxmlformats.org/officeDocument/2006/math">
                      <m:r>
                        <a:rPr lang="en-US" altLang="zh-CN" sz="1200" b="0" i="0" smtClean="0">
                          <a:latin typeface="Cambria Math" panose="02040503050406030204" pitchFamily="18" charset="0"/>
                          <a:cs typeface="Times New Roman" panose="02020603050405020304" pitchFamily="18" charset="0"/>
                        </a:rPr>
                        <m:t>   </m:t>
                      </m:r>
                      <m:r>
                        <a:rPr lang="en-US" altLang="zh-CN" sz="1200" b="1" i="1" smtClean="0">
                          <a:latin typeface="Cambria Math" panose="02040503050406030204" pitchFamily="18" charset="0"/>
                          <a:cs typeface="Times New Roman" panose="02020603050405020304" pitchFamily="18" charset="0"/>
                        </a:rPr>
                        <m:t>𝒕𝑪𝒐𝒎𝒑</m:t>
                      </m:r>
                      <m:r>
                        <a:rPr lang="en-US" altLang="zh-CN" sz="1200" b="1">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352495" y="4240774"/>
                  <a:ext cx="2717860" cy="369332"/>
                </a:xfrm>
                <a:prstGeom prst="rect">
                  <a:avLst/>
                </a:prstGeom>
                <a:blipFill>
                  <a:blip r:embed="rId5"/>
                  <a:stretch>
                    <a:fillRect b="-5000"/>
                  </a:stretch>
                </a:blipFill>
              </p:spPr>
              <p:txBody>
                <a:bodyPr/>
                <a:lstStyle/>
                <a:p>
                  <a:r>
                    <a:rPr lang="zh-CN" altLang="en-US">
                      <a:noFill/>
                    </a:rPr>
                    <a:t> </a:t>
                  </a:r>
                </a:p>
              </p:txBody>
            </p:sp>
          </mc:Fallback>
        </mc:AlternateContent>
        <p:sp>
          <p:nvSpPr>
            <p:cNvPr id="22" name="矩形 21"/>
            <p:cNvSpPr/>
            <p:nvPr/>
          </p:nvSpPr>
          <p:spPr>
            <a:xfrm>
              <a:off x="4072399" y="361475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矩形 22"/>
            <p:cNvSpPr/>
            <p:nvPr/>
          </p:nvSpPr>
          <p:spPr>
            <a:xfrm>
              <a:off x="4077094" y="3222135"/>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23"/>
            <p:cNvSpPr/>
            <p:nvPr/>
          </p:nvSpPr>
          <p:spPr>
            <a:xfrm>
              <a:off x="4075811" y="3978488"/>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4369038" y="3113061"/>
                  <a:ext cx="2701317" cy="369140"/>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Load IFM:</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         </m:t>
                          </m:r>
                          <m:r>
                            <a:rPr lang="en-US" altLang="zh-CN" sz="1200" b="1" i="1" smtClean="0">
                              <a:latin typeface="Cambria Math" panose="02040503050406030204" pitchFamily="18" charset="0"/>
                              <a:cs typeface="Times New Roman" panose="02020603050405020304" pitchFamily="18" charset="0"/>
                            </a:rPr>
                            <m:t>𝒕𝑰</m:t>
                          </m:r>
                        </m:e>
                        <m:sub>
                          <m:r>
                            <a:rPr lang="en-US" altLang="zh-CN" sz="1200" b="1" i="1" smtClean="0">
                              <a:latin typeface="Cambria Math" panose="02040503050406030204" pitchFamily="18" charset="0"/>
                              <a:cs typeface="Times New Roman" panose="02020603050405020304" pitchFamily="18" charset="0"/>
                            </a:rPr>
                            <m:t>𝒎𝒆𝒎</m:t>
                          </m:r>
                        </m:sub>
                      </m:sSub>
                      <m:r>
                        <a:rPr lang="en-US" altLang="zh-CN" sz="1200" b="1" i="0"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𝑰</m:t>
                          </m:r>
                        </m:e>
                        <m:sub>
                          <m:r>
                            <a:rPr lang="en-US" altLang="zh-CN" sz="1200" b="1" i="1" smtClean="0">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369038" y="3113061"/>
                  <a:ext cx="2701317" cy="369140"/>
                </a:xfrm>
                <a:prstGeom prst="rect">
                  <a:avLst/>
                </a:prstGeom>
                <a:blipFill>
                  <a:blip r:embed="rId6"/>
                  <a:stretch>
                    <a:fillRect l="-226"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365774" y="3520934"/>
                  <a:ext cx="3062377" cy="369140"/>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Load Weight:</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m:t>
                          </m:r>
                          <m:r>
                            <a:rPr lang="en-US" altLang="zh-CN" sz="1200" b="1" i="1" smtClean="0">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365774" y="3520934"/>
                  <a:ext cx="3062377" cy="369140"/>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4369038" y="3870179"/>
                  <a:ext cx="2784673" cy="394275"/>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Store OFM:</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    </m:t>
                          </m:r>
                          <m:r>
                            <a:rPr lang="en-US" altLang="zh-CN" sz="1200" b="1" i="1" smtClean="0">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m:t>
                          </m:r>
                          <m:r>
                            <a:rPr lang="en-US" altLang="zh-CN" sz="1200" b="1" i="1" smtClean="0">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369038" y="3870179"/>
                  <a:ext cx="2784673" cy="394275"/>
                </a:xfrm>
                <a:prstGeom prst="rect">
                  <a:avLst/>
                </a:prstGeom>
                <a:blipFill>
                  <a:blip r:embed="rId8"/>
                  <a:stretch>
                    <a:fillRect l="-219"/>
                  </a:stretch>
                </a:blipFill>
              </p:spPr>
              <p:txBody>
                <a:bodyPr/>
                <a:lstStyle/>
                <a:p>
                  <a:r>
                    <a:rPr lang="zh-CN" altLang="en-US">
                      <a:noFill/>
                    </a:rPr>
                    <a:t> </a:t>
                  </a:r>
                </a:p>
              </p:txBody>
            </p:sp>
          </mc:Fallback>
        </mc:AlternateContent>
        <p:sp>
          <p:nvSpPr>
            <p:cNvPr id="48" name="文本框 47"/>
            <p:cNvSpPr txBox="1"/>
            <p:nvPr/>
          </p:nvSpPr>
          <p:spPr>
            <a:xfrm>
              <a:off x="3809705" y="2812314"/>
              <a:ext cx="3344006" cy="369332"/>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Memory Access and Computation Latency</a:t>
              </a:r>
            </a:p>
          </p:txBody>
        </p:sp>
        <p:pic>
          <p:nvPicPr>
            <p:cNvPr id="45" name="图片 44"/>
            <p:cNvPicPr>
              <a:picLocks noChangeAspect="1"/>
            </p:cNvPicPr>
            <p:nvPr/>
          </p:nvPicPr>
          <p:blipFill>
            <a:blip r:embed="rId15"/>
            <a:stretch>
              <a:fillRect/>
            </a:stretch>
          </p:blipFill>
          <p:spPr>
            <a:xfrm>
              <a:off x="3861950" y="3204207"/>
              <a:ext cx="175770" cy="254880"/>
            </a:xfrm>
            <a:prstGeom prst="rect">
              <a:avLst/>
            </a:prstGeom>
          </p:spPr>
        </p:pic>
        <p:pic>
          <p:nvPicPr>
            <p:cNvPr id="47" name="图片 46"/>
            <p:cNvPicPr>
              <a:picLocks noChangeAspect="1"/>
            </p:cNvPicPr>
            <p:nvPr/>
          </p:nvPicPr>
          <p:blipFill>
            <a:blip r:embed="rId15"/>
            <a:stretch>
              <a:fillRect/>
            </a:stretch>
          </p:blipFill>
          <p:spPr>
            <a:xfrm>
              <a:off x="3856539" y="3593908"/>
              <a:ext cx="175770" cy="254880"/>
            </a:xfrm>
            <a:prstGeom prst="rect">
              <a:avLst/>
            </a:prstGeom>
          </p:spPr>
        </p:pic>
        <p:pic>
          <p:nvPicPr>
            <p:cNvPr id="50" name="图片 49"/>
            <p:cNvPicPr>
              <a:picLocks noChangeAspect="1"/>
            </p:cNvPicPr>
            <p:nvPr/>
          </p:nvPicPr>
          <p:blipFill>
            <a:blip r:embed="rId15"/>
            <a:stretch>
              <a:fillRect/>
            </a:stretch>
          </p:blipFill>
          <p:spPr>
            <a:xfrm>
              <a:off x="3861950" y="3965777"/>
              <a:ext cx="175770" cy="254880"/>
            </a:xfrm>
            <a:prstGeom prst="rect">
              <a:avLst/>
            </a:prstGeom>
          </p:spPr>
        </p:pic>
      </p:grpSp>
      <p:grpSp>
        <p:nvGrpSpPr>
          <p:cNvPr id="1027" name="组合 1026"/>
          <p:cNvGrpSpPr/>
          <p:nvPr/>
        </p:nvGrpSpPr>
        <p:grpSpPr>
          <a:xfrm>
            <a:off x="3706681" y="4465092"/>
            <a:ext cx="5366346" cy="1978711"/>
            <a:chOff x="3706681" y="4465092"/>
            <a:chExt cx="5366346" cy="1978711"/>
          </a:xfrm>
        </p:grpSpPr>
        <p:sp>
          <p:nvSpPr>
            <p:cNvPr id="51" name="文本框 50"/>
            <p:cNvSpPr txBox="1"/>
            <p:nvPr/>
          </p:nvSpPr>
          <p:spPr>
            <a:xfrm>
              <a:off x="3805010" y="4465092"/>
              <a:ext cx="3344006" cy="336118"/>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Latency under Parallelism: OFM stationary</a:t>
              </a:r>
            </a:p>
          </p:txBody>
        </p:sp>
        <p:grpSp>
          <p:nvGrpSpPr>
            <p:cNvPr id="1026" name="组合 1025"/>
            <p:cNvGrpSpPr/>
            <p:nvPr/>
          </p:nvGrpSpPr>
          <p:grpSpPr>
            <a:xfrm>
              <a:off x="3706681" y="4744268"/>
              <a:ext cx="5366346" cy="1699535"/>
              <a:chOff x="3706681" y="4744268"/>
              <a:chExt cx="5366346" cy="1699535"/>
            </a:xfrm>
          </p:grpSpPr>
          <p:grpSp>
            <p:nvGrpSpPr>
              <p:cNvPr id="3" name="组合 2"/>
              <p:cNvGrpSpPr/>
              <p:nvPr/>
            </p:nvGrpSpPr>
            <p:grpSpPr>
              <a:xfrm>
                <a:off x="4144771" y="4894026"/>
                <a:ext cx="425925" cy="686971"/>
                <a:chOff x="4032308" y="5202788"/>
                <a:chExt cx="496536" cy="1036236"/>
              </a:xfrm>
            </p:grpSpPr>
            <p:sp>
              <p:nvSpPr>
                <p:cNvPr id="52" name="矩形 51"/>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矩形 52"/>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矩形 53"/>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矩形 54"/>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矩形 55"/>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矩形 56"/>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矩形 57"/>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矩形 58"/>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矩形 59"/>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 name="矩形 60"/>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矩形 61"/>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矩形 62"/>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矩形 63"/>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9" name="组合 78"/>
              <p:cNvGrpSpPr/>
              <p:nvPr/>
            </p:nvGrpSpPr>
            <p:grpSpPr>
              <a:xfrm>
                <a:off x="4149413" y="5660905"/>
                <a:ext cx="425925" cy="686971"/>
                <a:chOff x="4032308" y="5202788"/>
                <a:chExt cx="496536" cy="1036236"/>
              </a:xfrm>
            </p:grpSpPr>
            <p:sp>
              <p:nvSpPr>
                <p:cNvPr id="80" name="矩形 79"/>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矩形 80"/>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矩形 81"/>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矩形 82"/>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矩形 83"/>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5" name="矩形 84"/>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6" name="矩形 85"/>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矩形 86"/>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矩形 87"/>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 name="矩形 88"/>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 name="矩形 89"/>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矩形 90"/>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 name="矩形 91"/>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 name="矩形 4"/>
              <p:cNvSpPr/>
              <p:nvPr/>
            </p:nvSpPr>
            <p:spPr>
              <a:xfrm>
                <a:off x="3706681" y="4834966"/>
                <a:ext cx="476412" cy="276999"/>
              </a:xfrm>
              <a:prstGeom prst="rect">
                <a:avLst/>
              </a:prstGeom>
            </p:spPr>
            <p:txBody>
              <a:bodyPr wrap="none">
                <a:spAutoFit/>
              </a:bodyPr>
              <a:lstStyle/>
              <a:p>
                <a:r>
                  <a:rPr lang="en-US" altLang="zh-CN" sz="1200" b="1" i="1" dirty="0" smtClean="0">
                    <a:latin typeface="Times New Roman" panose="02020603050405020304" pitchFamily="18" charset="0"/>
                    <a:cs typeface="Times New Roman" panose="02020603050405020304" pitchFamily="18" charset="0"/>
                  </a:rPr>
                  <a:t>Lat1</a:t>
                </a:r>
                <a:endParaRPr lang="zh-CN" altLang="en-US" sz="1200" b="1" i="1" dirty="0"/>
              </a:p>
            </p:txBody>
          </p:sp>
          <p:sp>
            <p:nvSpPr>
              <p:cNvPr id="93" name="矩形 92"/>
              <p:cNvSpPr/>
              <p:nvPr/>
            </p:nvSpPr>
            <p:spPr>
              <a:xfrm>
                <a:off x="4672433" y="5414813"/>
                <a:ext cx="476412" cy="276999"/>
              </a:xfrm>
              <a:prstGeom prst="rect">
                <a:avLst/>
              </a:prstGeom>
            </p:spPr>
            <p:txBody>
              <a:bodyPr wrap="none">
                <a:spAutoFit/>
              </a:bodyPr>
              <a:lstStyle/>
              <a:p>
                <a:r>
                  <a:rPr lang="en-US" altLang="zh-CN" sz="1200" b="1" i="1" dirty="0" smtClean="0">
                    <a:solidFill>
                      <a:schemeClr val="accent1"/>
                    </a:solidFill>
                    <a:latin typeface="Times New Roman" panose="02020603050405020304" pitchFamily="18" charset="0"/>
                    <a:cs typeface="Times New Roman" panose="02020603050405020304" pitchFamily="18" charset="0"/>
                  </a:rPr>
                  <a:t>Lat2</a:t>
                </a:r>
                <a:endParaRPr lang="zh-CN" altLang="en-US" sz="1200" b="1" i="1" dirty="0">
                  <a:solidFill>
                    <a:schemeClr val="accent1"/>
                  </a:solidFill>
                </a:endParaRPr>
              </a:p>
            </p:txBody>
          </p:sp>
          <p:cxnSp>
            <p:nvCxnSpPr>
              <p:cNvPr id="21" name="直接连接符 20"/>
              <p:cNvCxnSpPr/>
              <p:nvPr/>
            </p:nvCxnSpPr>
            <p:spPr>
              <a:xfrm>
                <a:off x="4082543" y="4886835"/>
                <a:ext cx="894270"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4" name="直接连接符 93"/>
              <p:cNvCxnSpPr/>
              <p:nvPr/>
            </p:nvCxnSpPr>
            <p:spPr>
              <a:xfrm>
                <a:off x="4082030" y="5058794"/>
                <a:ext cx="552195"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5" name="直接连接符 94"/>
              <p:cNvCxnSpPr/>
              <p:nvPr/>
            </p:nvCxnSpPr>
            <p:spPr>
              <a:xfrm>
                <a:off x="4087749" y="5623150"/>
                <a:ext cx="686657"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091997" y="6378006"/>
                <a:ext cx="868147"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4" name="矩形 103"/>
              <p:cNvSpPr/>
              <p:nvPr/>
            </p:nvSpPr>
            <p:spPr>
              <a:xfrm>
                <a:off x="4470307" y="6118569"/>
                <a:ext cx="399468" cy="276999"/>
              </a:xfrm>
              <a:prstGeom prst="rect">
                <a:avLst/>
              </a:prstGeom>
            </p:spPr>
            <p:txBody>
              <a:bodyPr wrap="none">
                <a:spAutoFit/>
              </a:bodyPr>
              <a:lstStyle/>
              <a:p>
                <a:r>
                  <a:rPr lang="en-US" altLang="zh-CN" sz="1200" b="1" i="1" dirty="0" err="1" smtClean="0">
                    <a:solidFill>
                      <a:srgbClr val="C00000"/>
                    </a:solidFill>
                    <a:latin typeface="Times New Roman" panose="02020603050405020304" pitchFamily="18" charset="0"/>
                    <a:cs typeface="Times New Roman" panose="02020603050405020304" pitchFamily="18" charset="0"/>
                  </a:rPr>
                  <a:t>Lat</a:t>
                </a:r>
                <a:endParaRPr lang="zh-CN" altLang="en-US" sz="1200" b="1" i="1" dirty="0">
                  <a:solidFill>
                    <a:srgbClr val="C00000"/>
                  </a:solidFill>
                </a:endParaRPr>
              </a:p>
            </p:txBody>
          </p:sp>
          <p:cxnSp>
            <p:nvCxnSpPr>
              <p:cNvPr id="101" name="直接箭头连接符 100"/>
              <p:cNvCxnSpPr/>
              <p:nvPr/>
            </p:nvCxnSpPr>
            <p:spPr>
              <a:xfrm>
                <a:off x="4682524" y="4886835"/>
                <a:ext cx="0" cy="736315"/>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p:cNvCxnSpPr/>
              <p:nvPr/>
            </p:nvCxnSpPr>
            <p:spPr>
              <a:xfrm>
                <a:off x="4876961" y="4890777"/>
                <a:ext cx="0" cy="14872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2" name="文本框 111"/>
                  <p:cNvSpPr txBox="1"/>
                  <p:nvPr/>
                </p:nvSpPr>
                <p:spPr>
                  <a:xfrm>
                    <a:off x="5236143" y="4744268"/>
                    <a:ext cx="3836884"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Inner most para:</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𝒎𝒂𝒙</m:t>
                        </m:r>
                        <m:r>
                          <a:rPr lang="en-US" altLang="zh-CN" sz="1200" b="1" i="1" smtClean="0">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𝒕𝑪𝒐𝒎𝒑</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2" name="文本框 111"/>
                  <p:cNvSpPr txBox="1">
                    <a:spLocks noRot="1" noChangeAspect="1" noMove="1" noResize="1" noEditPoints="1" noAdjustHandles="1" noChangeArrowheads="1" noChangeShapeType="1" noTextEdit="1"/>
                  </p:cNvSpPr>
                  <p:nvPr/>
                </p:nvSpPr>
                <p:spPr>
                  <a:xfrm>
                    <a:off x="5236143" y="4744268"/>
                    <a:ext cx="3836884" cy="369332"/>
                  </a:xfrm>
                  <a:prstGeom prst="rect">
                    <a:avLst/>
                  </a:prstGeom>
                  <a:blipFill>
                    <a:blip r:embed="rId10"/>
                    <a:stretch>
                      <a:fillRect l="-159"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5218909" y="5042811"/>
                    <a:ext cx="3330207" cy="506357"/>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Second layer para:</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𝟐</m:t>
                            </m:r>
                          </m:sub>
                        </m:sSub>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𝒎𝒂𝒙</m:t>
                        </m:r>
                        <m:r>
                          <a:rPr lang="en-US" altLang="zh-CN" sz="1200" b="1" i="1" smtClean="0">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𝑵</m:t>
                            </m:r>
                          </m:num>
                          <m:den>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den>
                        </m:f>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 name="文本框 112"/>
                  <p:cNvSpPr txBox="1">
                    <a:spLocks noRot="1" noChangeAspect="1" noMove="1" noResize="1" noEditPoints="1" noAdjustHandles="1" noChangeArrowheads="1" noChangeShapeType="1" noTextEdit="1"/>
                  </p:cNvSpPr>
                  <p:nvPr/>
                </p:nvSpPr>
                <p:spPr>
                  <a:xfrm>
                    <a:off x="5218909" y="5042811"/>
                    <a:ext cx="3330207" cy="50635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5226665" y="5507456"/>
                    <a:ext cx="3650809" cy="936347"/>
                  </a:xfrm>
                  <a:prstGeom prst="rect">
                    <a:avLst/>
                  </a:prstGeom>
                  <a:noFill/>
                </p:spPr>
                <p:txBody>
                  <a:bodyPr wrap="squar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Total Latency:</a:t>
                    </a:r>
                    <a:r>
                      <a:rPr lang="en-US" altLang="zh-CN" sz="1200" b="1" dirty="0" smtClean="0">
                        <a:latin typeface="Times New Roman" panose="02020603050405020304" pitchFamily="18" charset="0"/>
                        <a:cs typeface="Times New Roman" panose="02020603050405020304" pitchFamily="18" charset="0"/>
                      </a:rPr>
                      <a:t> </a:t>
                    </a:r>
                    <a:endParaRPr lang="en-US" altLang="zh-CN" sz="1200" b="1" i="1" dirty="0">
                      <a:latin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𝑳𝒂𝒕</m:t>
                          </m:r>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𝑩</m:t>
                          </m:r>
                          <m:r>
                            <a:rPr lang="en-US" altLang="zh-CN" sz="1200" b="1" i="1" smtClean="0">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𝑹</m:t>
                              </m:r>
                            </m:num>
                            <m:den>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𝑪</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𝑴</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den>
                          </m:f>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𝟐</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1" smtClean="0">
                              <a:latin typeface="Cambria Math" panose="02040503050406030204" pitchFamily="18" charset="0"/>
                              <a:cs typeface="Times New Roman" panose="02020603050405020304" pitchFamily="18" charset="0"/>
                            </a:rPr>
                            <m:t>)</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p:cNvSpPr txBox="1">
                    <a:spLocks noRot="1" noChangeAspect="1" noMove="1" noResize="1" noEditPoints="1" noAdjustHandles="1" noChangeArrowheads="1" noChangeShapeType="1" noTextEdit="1"/>
                  </p:cNvSpPr>
                  <p:nvPr/>
                </p:nvSpPr>
                <p:spPr>
                  <a:xfrm>
                    <a:off x="5226665" y="5507456"/>
                    <a:ext cx="3650809" cy="936347"/>
                  </a:xfrm>
                  <a:prstGeom prst="rect">
                    <a:avLst/>
                  </a:prstGeom>
                  <a:blipFill>
                    <a:blip r:embed="rId12"/>
                    <a:stretch>
                      <a:fillRect/>
                    </a:stretch>
                  </a:blipFill>
                </p:spPr>
                <p:txBody>
                  <a:bodyPr/>
                  <a:lstStyle/>
                  <a:p>
                    <a:r>
                      <a:rPr lang="zh-CN" altLang="en-US">
                        <a:noFill/>
                      </a:rPr>
                      <a:t> </a:t>
                    </a:r>
                  </a:p>
                </p:txBody>
              </p:sp>
            </mc:Fallback>
          </mc:AlternateContent>
        </p:grpSp>
      </p:grpSp>
      <p:grpSp>
        <p:nvGrpSpPr>
          <p:cNvPr id="1025" name="组合 1024"/>
          <p:cNvGrpSpPr/>
          <p:nvPr/>
        </p:nvGrpSpPr>
        <p:grpSpPr>
          <a:xfrm>
            <a:off x="5833122" y="5535736"/>
            <a:ext cx="3233467" cy="843416"/>
            <a:chOff x="5833122" y="5535736"/>
            <a:chExt cx="3233467" cy="843416"/>
          </a:xfrm>
        </p:grpSpPr>
        <p:cxnSp>
          <p:nvCxnSpPr>
            <p:cNvPr id="116" name="直接连接符 115"/>
            <p:cNvCxnSpPr/>
            <p:nvPr/>
          </p:nvCxnSpPr>
          <p:spPr>
            <a:xfrm>
              <a:off x="7636608" y="6328504"/>
              <a:ext cx="1050192"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17" name="直接连接符 116"/>
            <p:cNvCxnSpPr/>
            <p:nvPr/>
          </p:nvCxnSpPr>
          <p:spPr>
            <a:xfrm flipH="1" flipV="1">
              <a:off x="7636608" y="6027940"/>
              <a:ext cx="142879" cy="306754"/>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
          <p:nvSpPr>
            <p:cNvPr id="118" name="矩形 117"/>
            <p:cNvSpPr/>
            <p:nvPr/>
          </p:nvSpPr>
          <p:spPr>
            <a:xfrm>
              <a:off x="7545034" y="5775447"/>
              <a:ext cx="1521555" cy="276999"/>
            </a:xfrm>
            <a:prstGeom prst="rect">
              <a:avLst/>
            </a:prstGeom>
          </p:spPr>
          <p:txBody>
            <a:bodyPr wrap="square">
              <a:spAutoFit/>
            </a:bodyPr>
            <a:lstStyle/>
            <a:p>
              <a:r>
                <a:rPr lang="en-US" altLang="zh-CN" sz="1200" i="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Pipeline loading time</a:t>
              </a:r>
              <a:endParaRPr lang="zh-CN" altLang="en-US" sz="1200" i="1" dirty="0">
                <a:solidFill>
                  <a:srgbClr val="C00000"/>
                </a:solidFill>
                <a:latin typeface="Times New Roman" panose="02020603050405020304" pitchFamily="18" charset="0"/>
                <a:cs typeface="Times New Roman" panose="02020603050405020304" pitchFamily="18" charset="0"/>
              </a:endParaRPr>
            </a:p>
          </p:txBody>
        </p:sp>
        <p:cxnSp>
          <p:nvCxnSpPr>
            <p:cNvPr id="126" name="直接连接符 125"/>
            <p:cNvCxnSpPr/>
            <p:nvPr/>
          </p:nvCxnSpPr>
          <p:spPr>
            <a:xfrm>
              <a:off x="5833122" y="6379152"/>
              <a:ext cx="1050192"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27" name="直接连接符 126"/>
            <p:cNvCxnSpPr/>
            <p:nvPr/>
          </p:nvCxnSpPr>
          <p:spPr>
            <a:xfrm>
              <a:off x="7321648" y="5535736"/>
              <a:ext cx="262792"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29" name="直接连接符 128"/>
            <p:cNvCxnSpPr/>
            <p:nvPr/>
          </p:nvCxnSpPr>
          <p:spPr>
            <a:xfrm flipH="1" flipV="1">
              <a:off x="6634758" y="5843108"/>
              <a:ext cx="87864" cy="531759"/>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flipV="1">
              <a:off x="6795420" y="5535737"/>
              <a:ext cx="691936" cy="139440"/>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
          <p:nvSpPr>
            <p:cNvPr id="134" name="矩形 133"/>
            <p:cNvSpPr/>
            <p:nvPr/>
          </p:nvSpPr>
          <p:spPr>
            <a:xfrm>
              <a:off x="6184473" y="5623150"/>
              <a:ext cx="1521555" cy="276999"/>
            </a:xfrm>
            <a:prstGeom prst="rect">
              <a:avLst/>
            </a:prstGeom>
          </p:spPr>
          <p:txBody>
            <a:bodyPr wrap="square">
              <a:spAutoFit/>
            </a:bodyPr>
            <a:lstStyle/>
            <a:p>
              <a:r>
                <a:rPr lang="en-US" altLang="zh-CN" sz="1200" i="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 of loops</a:t>
              </a:r>
              <a:endParaRPr lang="zh-CN" altLang="en-US" sz="1200" i="1" dirty="0">
                <a:solidFill>
                  <a:srgbClr val="C00000"/>
                </a:solidFill>
                <a:latin typeface="Times New Roman" panose="02020603050405020304" pitchFamily="18" charset="0"/>
                <a:cs typeface="Times New Roman" panose="02020603050405020304" pitchFamily="18" charset="0"/>
              </a:endParaRPr>
            </a:p>
          </p:txBody>
        </p:sp>
      </p:grpSp>
      <p:sp>
        <p:nvSpPr>
          <p:cNvPr id="96" name="矩形 95"/>
          <p:cNvSpPr/>
          <p:nvPr/>
        </p:nvSpPr>
        <p:spPr>
          <a:xfrm>
            <a:off x="707283" y="6476760"/>
            <a:ext cx="2094356" cy="307777"/>
          </a:xfrm>
          <a:prstGeom prst="rect">
            <a:avLst/>
          </a:prstGeom>
        </p:spPr>
        <p:txBody>
          <a:bodyPr wrap="none">
            <a:spAutoFit/>
          </a:bodyPr>
          <a:lstStyle/>
          <a:p>
            <a:r>
              <a:rPr lang="en-US" altLang="zh-CN" sz="1400" dirty="0" smtClean="0"/>
              <a:t>OFM Stationary Data Flow</a:t>
            </a:r>
            <a:endParaRPr lang="en-US" altLang="zh-CN" sz="1400" dirty="0"/>
          </a:p>
        </p:txBody>
      </p:sp>
    </p:spTree>
    <p:extLst>
      <p:ext uri="{BB962C8B-B14F-4D97-AF65-F5344CB8AC3E}">
        <p14:creationId xmlns:p14="http://schemas.microsoft.com/office/powerpoint/2010/main" val="20131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23</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XFER Design </a:t>
            </a:r>
            <a:r>
              <a:rPr lang="en-US" altLang="zh-CN" sz="2400" dirty="0"/>
              <a:t>—— Weight </a:t>
            </a:r>
            <a:r>
              <a:rPr lang="en-US" altLang="zh-CN" sz="2400" dirty="0" smtClean="0"/>
              <a:t>Sharing</a:t>
            </a:r>
            <a:endParaRPr lang="en-US" altLang="zh-CN" sz="2400" dirty="0"/>
          </a:p>
        </p:txBody>
      </p:sp>
      <p:sp>
        <p:nvSpPr>
          <p:cNvPr id="6" name="矩形 5"/>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388" name="图片 387"/>
          <p:cNvPicPr>
            <a:picLocks noChangeAspect="1"/>
          </p:cNvPicPr>
          <p:nvPr/>
        </p:nvPicPr>
        <p:blipFill>
          <a:blip r:embed="rId2"/>
          <a:stretch>
            <a:fillRect/>
          </a:stretch>
        </p:blipFill>
        <p:spPr>
          <a:xfrm>
            <a:off x="522670" y="939528"/>
            <a:ext cx="2103750" cy="1057500"/>
          </a:xfrm>
          <a:prstGeom prst="rect">
            <a:avLst/>
          </a:prstGeom>
        </p:spPr>
      </p:pic>
      <p:pic>
        <p:nvPicPr>
          <p:cNvPr id="430" name="图片 429"/>
          <p:cNvPicPr>
            <a:picLocks noChangeAspect="1"/>
          </p:cNvPicPr>
          <p:nvPr/>
        </p:nvPicPr>
        <p:blipFill>
          <a:blip r:embed="rId3"/>
          <a:stretch>
            <a:fillRect/>
          </a:stretch>
        </p:blipFill>
        <p:spPr>
          <a:xfrm>
            <a:off x="528301" y="2434086"/>
            <a:ext cx="2098119" cy="542510"/>
          </a:xfrm>
          <a:prstGeom prst="rect">
            <a:avLst/>
          </a:prstGeom>
        </p:spPr>
      </p:pic>
      <p:pic>
        <p:nvPicPr>
          <p:cNvPr id="432" name="图片 431"/>
          <p:cNvPicPr>
            <a:picLocks noChangeAspect="1"/>
          </p:cNvPicPr>
          <p:nvPr/>
        </p:nvPicPr>
        <p:blipFill>
          <a:blip r:embed="rId4"/>
          <a:stretch>
            <a:fillRect/>
          </a:stretch>
        </p:blipFill>
        <p:spPr>
          <a:xfrm>
            <a:off x="686777" y="3392037"/>
            <a:ext cx="1775535" cy="710971"/>
          </a:xfrm>
          <a:prstGeom prst="rect">
            <a:avLst/>
          </a:prstGeom>
        </p:spPr>
      </p:pic>
      <p:grpSp>
        <p:nvGrpSpPr>
          <p:cNvPr id="27" name="组合 26"/>
          <p:cNvGrpSpPr/>
          <p:nvPr/>
        </p:nvGrpSpPr>
        <p:grpSpPr>
          <a:xfrm>
            <a:off x="2639195" y="1468278"/>
            <a:ext cx="6435221" cy="2412934"/>
            <a:chOff x="3499610" y="4379126"/>
            <a:chExt cx="5197411" cy="1948808"/>
          </a:xfrm>
        </p:grpSpPr>
        <p:pic>
          <p:nvPicPr>
            <p:cNvPr id="28" name="图片 2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610" y="4379126"/>
              <a:ext cx="5197411" cy="1908058"/>
            </a:xfrm>
            <a:prstGeom prst="rect">
              <a:avLst/>
            </a:prstGeom>
          </p:spPr>
        </p:pic>
        <p:sp>
          <p:nvSpPr>
            <p:cNvPr id="29" name="矩形 28"/>
            <p:cNvSpPr/>
            <p:nvPr/>
          </p:nvSpPr>
          <p:spPr bwMode="auto">
            <a:xfrm>
              <a:off x="4381200" y="5987087"/>
              <a:ext cx="3816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0" name="矩形 29"/>
            <p:cNvSpPr/>
            <p:nvPr/>
          </p:nvSpPr>
          <p:spPr bwMode="auto">
            <a:xfrm>
              <a:off x="6033600" y="6027837"/>
              <a:ext cx="3816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1" name="矩形 30"/>
            <p:cNvSpPr/>
            <p:nvPr/>
          </p:nvSpPr>
          <p:spPr bwMode="auto">
            <a:xfrm>
              <a:off x="8007600" y="5973783"/>
              <a:ext cx="3816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32" name="矩形 31"/>
          <p:cNvSpPr/>
          <p:nvPr/>
        </p:nvSpPr>
        <p:spPr>
          <a:xfrm>
            <a:off x="191775" y="4414432"/>
            <a:ext cx="1965154" cy="338554"/>
          </a:xfrm>
          <a:prstGeom prst="rect">
            <a:avLst/>
          </a:prstGeom>
        </p:spPr>
        <p:txBody>
          <a:bodyPr wrap="none">
            <a:spAutoFit/>
          </a:bodyPr>
          <a:lstStyle/>
          <a:p>
            <a:pPr algn="ctr"/>
            <a:r>
              <a:rPr lang="en-US" altLang="zh-CN" sz="1600" dirty="0" smtClean="0"/>
              <a:t>Model Modifications:</a:t>
            </a:r>
            <a:endParaRPr lang="en-US" altLang="zh-CN" sz="1600" dirty="0"/>
          </a:p>
        </p:txBody>
      </p:sp>
      <p:grpSp>
        <p:nvGrpSpPr>
          <p:cNvPr id="33" name="组合 32"/>
          <p:cNvGrpSpPr/>
          <p:nvPr/>
        </p:nvGrpSpPr>
        <p:grpSpPr>
          <a:xfrm>
            <a:off x="853389" y="5044901"/>
            <a:ext cx="1533233" cy="369332"/>
            <a:chOff x="3856539" y="3520934"/>
            <a:chExt cx="1533233" cy="369332"/>
          </a:xfrm>
        </p:grpSpPr>
        <p:sp>
          <p:nvSpPr>
            <p:cNvPr id="36" name="矩形 35"/>
            <p:cNvSpPr/>
            <p:nvPr/>
          </p:nvSpPr>
          <p:spPr>
            <a:xfrm>
              <a:off x="4072399" y="361475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文本框 39"/>
            <p:cNvSpPr txBox="1"/>
            <p:nvPr/>
          </p:nvSpPr>
          <p:spPr>
            <a:xfrm>
              <a:off x="4365774" y="3520934"/>
              <a:ext cx="1023998"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Load Weight:</a:t>
              </a:r>
              <a:endParaRPr lang="zh-CN" altLang="en-US" sz="1200" dirty="0">
                <a:latin typeface="Times New Roman" panose="02020603050405020304" pitchFamily="18" charset="0"/>
                <a:cs typeface="Times New Roman" panose="02020603050405020304" pitchFamily="18" charset="0"/>
              </a:endParaRPr>
            </a:p>
          </p:txBody>
        </p:sp>
        <p:pic>
          <p:nvPicPr>
            <p:cNvPr id="44" name="图片 43"/>
            <p:cNvPicPr>
              <a:picLocks noChangeAspect="1"/>
            </p:cNvPicPr>
            <p:nvPr/>
          </p:nvPicPr>
          <p:blipFill>
            <a:blip r:embed="rId6"/>
            <a:stretch>
              <a:fillRect/>
            </a:stretch>
          </p:blipFill>
          <p:spPr>
            <a:xfrm>
              <a:off x="3856539" y="3593908"/>
              <a:ext cx="175770" cy="254880"/>
            </a:xfrm>
            <a:prstGeom prst="rect">
              <a:avLst/>
            </a:prstGeom>
          </p:spPr>
        </p:pic>
      </p:grpSp>
      <p:sp>
        <p:nvSpPr>
          <p:cNvPr id="46" name="文本框 45"/>
          <p:cNvSpPr txBox="1"/>
          <p:nvPr/>
        </p:nvSpPr>
        <p:spPr>
          <a:xfrm>
            <a:off x="771247" y="6077827"/>
            <a:ext cx="1196161"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Inner most para:</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48"/>
              <p:cNvSpPr txBox="1"/>
              <p:nvPr/>
            </p:nvSpPr>
            <p:spPr>
              <a:xfrm>
                <a:off x="2907734" y="5019766"/>
                <a:ext cx="3247236" cy="394275"/>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r>
                            <a:rPr lang="en-US" altLang="zh-CN" sz="1200" b="1" i="1" smtClean="0">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𝒃</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𝒓</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𝒄</m:t>
                          </m:r>
                        </m:sub>
                      </m:sSub>
                      <m:r>
                        <a:rPr lang="en-US" altLang="zh-CN" sz="1200" b="1" i="1" smtClean="0">
                          <a:latin typeface="Cambria Math" panose="02040503050406030204" pitchFamily="18" charset="0"/>
                          <a:cs typeface="Times New Roman" panose="02020603050405020304" pitchFamily="18" charset="0"/>
                        </a:rPr>
                        <m:t>)</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907734" y="5019766"/>
                <a:ext cx="3247236" cy="3942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2933332" y="5476966"/>
                <a:ext cx="3227487" cy="418384"/>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1200" b="1" i="1" smtClean="0">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m:t>
                          </m:r>
                          <m:r>
                            <a:rPr lang="en-US" altLang="zh-CN" sz="1200" b="1" i="1" smtClean="0">
                              <a:solidFill>
                                <a:srgbClr val="C00000"/>
                              </a:solidFill>
                              <a:latin typeface="Cambria Math" panose="02040503050406030204" pitchFamily="18" charset="0"/>
                              <a:cs typeface="Times New Roman" panose="02020603050405020304" pitchFamily="18" charset="0"/>
                            </a:rPr>
                            <m:t>𝑾</m:t>
                          </m:r>
                        </m:e>
                        <m:sub>
                          <m:r>
                            <a:rPr lang="en-US" altLang="zh-CN" sz="1200" b="1" i="1" smtClean="0">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smtClean="0">
                              <a:solidFill>
                                <a:srgbClr val="C00000"/>
                              </a:solidFill>
                              <a:latin typeface="Cambria Math" panose="02040503050406030204" pitchFamily="18" charset="0"/>
                              <a:cs typeface="Times New Roman" panose="02020603050405020304" pitchFamily="18" charset="0"/>
                            </a:rPr>
                            <m:t>𝒃</m:t>
                          </m:r>
                        </m:sub>
                        <m:sup>
                          <m:r>
                            <a:rPr lang="en-US" altLang="zh-CN" sz="1200" b="1" i="1" smtClean="0">
                              <a:solidFill>
                                <a:srgbClr val="C00000"/>
                              </a:solidFill>
                              <a:latin typeface="Cambria Math" panose="02040503050406030204" pitchFamily="18" charset="0"/>
                              <a:cs typeface="Times New Roman" panose="02020603050405020304" pitchFamily="18" charset="0"/>
                            </a:rPr>
                            <m:t>𝒊</m:t>
                          </m:r>
                        </m:sup>
                      </m:sSubSup>
                      <m:r>
                        <a:rPr lang="en-US" altLang="zh-CN" sz="1200" b="1">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𝑻</m:t>
                          </m:r>
                        </m:e>
                        <m:sub>
                          <m:r>
                            <a:rPr lang="en-US" altLang="zh-CN" sz="1200" b="1" i="1" smtClean="0">
                              <a:solidFill>
                                <a:srgbClr val="C00000"/>
                              </a:solidFill>
                              <a:latin typeface="Cambria Math" panose="02040503050406030204" pitchFamily="18" charset="0"/>
                              <a:cs typeface="Times New Roman" panose="02020603050405020304" pitchFamily="18" charset="0"/>
                            </a:rPr>
                            <m:t>𝒎</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𝒏</m:t>
                          </m:r>
                        </m:sub>
                      </m:sSub>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𝑲</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m:t>
                      </m:r>
                      <m:sSubSup>
                        <m:sSubSupPr>
                          <m:ctrlPr>
                            <a:rPr lang="en-US" altLang="zh-CN" sz="1200" b="1" i="1" smtClean="0">
                              <a:solidFill>
                                <a:srgbClr val="C00000"/>
                              </a:solidFill>
                              <a:latin typeface="Cambria Math" panose="02040503050406030204" pitchFamily="18" charset="0"/>
                              <a:cs typeface="Times New Roman" panose="02020603050405020304" pitchFamily="18" charset="0"/>
                            </a:rPr>
                          </m:ctrlPr>
                        </m:sSubSupPr>
                        <m:e>
                          <m:r>
                            <a:rPr lang="en-US" altLang="zh-CN" sz="1200" b="1" i="1" smtClean="0">
                              <a:solidFill>
                                <a:srgbClr val="C00000"/>
                              </a:solidFill>
                              <a:latin typeface="Cambria Math" panose="02040503050406030204" pitchFamily="18" charset="0"/>
                              <a:cs typeface="Times New Roman" panose="02020603050405020304" pitchFamily="18" charset="0"/>
                            </a:rPr>
                            <m:t>𝑾</m:t>
                          </m:r>
                        </m:e>
                        <m:sub>
                          <m:r>
                            <a:rPr lang="en-US" altLang="zh-CN" sz="1200" b="1" i="1">
                              <a:solidFill>
                                <a:srgbClr val="C00000"/>
                              </a:solidFill>
                              <a:latin typeface="Cambria Math" panose="02040503050406030204" pitchFamily="18" charset="0"/>
                              <a:cs typeface="Times New Roman" panose="02020603050405020304" pitchFamily="18" charset="0"/>
                            </a:rPr>
                            <m:t>𝒑</m:t>
                          </m:r>
                        </m:sub>
                        <m:sup>
                          <m:r>
                            <a:rPr lang="en-US" altLang="zh-CN" sz="1200" b="1" i="1" smtClean="0">
                              <a:solidFill>
                                <a:srgbClr val="C00000"/>
                              </a:solidFill>
                              <a:latin typeface="Cambria Math" panose="02040503050406030204" pitchFamily="18" charset="0"/>
                              <a:cs typeface="Times New Roman" panose="02020603050405020304" pitchFamily="18" charset="0"/>
                            </a:rPr>
                            <m:t>𝒃</m:t>
                          </m:r>
                          <m:r>
                            <a:rPr lang="en-US" altLang="zh-CN" sz="1200" b="1" i="1" smtClean="0">
                              <a:solidFill>
                                <a:srgbClr val="C00000"/>
                              </a:solidFill>
                              <a:latin typeface="Cambria Math" panose="02040503050406030204" pitchFamily="18" charset="0"/>
                              <a:cs typeface="Times New Roman" panose="02020603050405020304" pitchFamily="18" charset="0"/>
                            </a:rPr>
                            <m:t>𝟐</m:t>
                          </m:r>
                          <m:r>
                            <a:rPr lang="en-US" altLang="zh-CN" sz="1200" b="1" i="1" smtClean="0">
                              <a:solidFill>
                                <a:srgbClr val="C00000"/>
                              </a:solidFill>
                              <a:latin typeface="Cambria Math" panose="02040503050406030204" pitchFamily="18" charset="0"/>
                              <a:cs typeface="Times New Roman" panose="02020603050405020304" pitchFamily="18" charset="0"/>
                            </a:rPr>
                            <m:t>𝒃</m:t>
                          </m:r>
                        </m:sup>
                      </m:sSubSup>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𝒃</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𝒓</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𝒄</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oMath>
                  </m:oMathPara>
                </a14:m>
                <a:endParaRPr lang="zh-CN" altLang="en-US" sz="12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2933332" y="5476966"/>
                <a:ext cx="3227487" cy="418384"/>
              </a:xfrm>
              <a:prstGeom prst="rect">
                <a:avLst/>
              </a:prstGeom>
              <a:blipFill>
                <a:blip r:embed="rId8"/>
                <a:stretch>
                  <a:fillRect/>
                </a:stretch>
              </a:blipFill>
            </p:spPr>
            <p:txBody>
              <a:bodyPr/>
              <a:lstStyle/>
              <a:p>
                <a:r>
                  <a:rPr lang="zh-CN" altLang="en-US">
                    <a:noFill/>
                  </a:rPr>
                  <a:t> </a:t>
                </a:r>
              </a:p>
            </p:txBody>
          </p:sp>
        </mc:Fallback>
      </mc:AlternateContent>
      <p:sp>
        <p:nvSpPr>
          <p:cNvPr id="7" name="矩形 6"/>
          <p:cNvSpPr/>
          <p:nvPr/>
        </p:nvSpPr>
        <p:spPr>
          <a:xfrm>
            <a:off x="1381276" y="5610128"/>
            <a:ext cx="1436291" cy="276999"/>
          </a:xfrm>
          <a:prstGeom prst="rect">
            <a:avLst/>
          </a:prstGeom>
        </p:spPr>
        <p:txBody>
          <a:bodyPr wrap="none">
            <a:spAutoFit/>
          </a:bodyPr>
          <a:lstStyle/>
          <a:p>
            <a:r>
              <a:rPr lang="en-US" altLang="zh-CN" sz="1200" dirty="0" smtClean="0">
                <a:solidFill>
                  <a:prstClr val="black"/>
                </a:solidFill>
                <a:latin typeface="Times New Roman" panose="02020603050405020304" pitchFamily="18" charset="0"/>
                <a:cs typeface="Times New Roman" panose="02020603050405020304" pitchFamily="18" charset="0"/>
              </a:rPr>
              <a:t>Inter-FPGA latency:</a:t>
            </a:r>
            <a:endParaRPr lang="zh-CN" altLang="en-US" b="1" dirty="0"/>
          </a:p>
        </p:txBody>
      </p:sp>
      <p:pic>
        <p:nvPicPr>
          <p:cNvPr id="55" name="图片 54"/>
          <p:cNvPicPr>
            <a:picLocks noChangeAspect="1"/>
          </p:cNvPicPr>
          <p:nvPr/>
        </p:nvPicPr>
        <p:blipFill>
          <a:blip r:embed="rId6"/>
          <a:stretch>
            <a:fillRect/>
          </a:stretch>
        </p:blipFill>
        <p:spPr>
          <a:xfrm rot="5400000">
            <a:off x="878798" y="5624286"/>
            <a:ext cx="175770" cy="254880"/>
          </a:xfrm>
          <a:prstGeom prst="rect">
            <a:avLst/>
          </a:prstGeom>
        </p:spPr>
      </p:pic>
      <mc:AlternateContent xmlns:mc="http://schemas.openxmlformats.org/markup-compatibility/2006" xmlns:a14="http://schemas.microsoft.com/office/drawing/2010/main">
        <mc:Choice Requires="a14">
          <p:sp>
            <p:nvSpPr>
              <p:cNvPr id="56" name="文本框 55"/>
              <p:cNvSpPr txBox="1"/>
              <p:nvPr/>
            </p:nvSpPr>
            <p:spPr>
              <a:xfrm>
                <a:off x="2933332" y="6052347"/>
                <a:ext cx="3879459" cy="515077"/>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𝒎𝒂𝒙</m:t>
                      </m:r>
                      <m:r>
                        <a:rPr lang="en-US" altLang="zh-CN" sz="1200" b="1" i="1" smtClean="0">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𝒕𝑪𝒐𝒎𝒑</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func>
                        <m:funcPr>
                          <m:ctrlPr>
                            <a:rPr lang="en-US" altLang="zh-CN" sz="1200" b="1" i="1" smtClean="0">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1200" b="1" i="1" smtClean="0">
                                  <a:solidFill>
                                    <a:srgbClr val="C00000"/>
                                  </a:solidFill>
                                  <a:latin typeface="Cambria Math" panose="02040503050406030204" pitchFamily="18" charset="0"/>
                                  <a:cs typeface="Times New Roman" panose="02020603050405020304" pitchFamily="18" charset="0"/>
                                </a:rPr>
                              </m:ctrlPr>
                            </m:limLowPr>
                            <m:e>
                              <m:r>
                                <a:rPr lang="en-US" altLang="zh-CN" sz="1200" b="1" i="0" smtClean="0">
                                  <a:solidFill>
                                    <a:srgbClr val="C00000"/>
                                  </a:solidFill>
                                  <a:latin typeface="Cambria Math" panose="02040503050406030204" pitchFamily="18" charset="0"/>
                                  <a:cs typeface="Times New Roman" panose="02020603050405020304" pitchFamily="18" charset="0"/>
                                </a:rPr>
                                <m:t>𝐦𝐚𝐱</m:t>
                              </m:r>
                            </m:e>
                            <m:lim>
                              <m:r>
                                <a:rPr lang="en-US" altLang="zh-CN" sz="1200" b="1" i="0" smtClean="0">
                                  <a:solidFill>
                                    <a:srgbClr val="C00000"/>
                                  </a:solidFill>
                                  <a:latin typeface="Cambria Math" panose="02040503050406030204" pitchFamily="18" charset="0"/>
                                  <a:cs typeface="Times New Roman" panose="02020603050405020304" pitchFamily="18" charset="0"/>
                                </a:rPr>
                                <m:t>𝐢</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𝟏</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𝑷</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𝟏</m:t>
                              </m:r>
                              <m:r>
                                <a:rPr lang="en-US" altLang="zh-CN" sz="1200" b="1" i="1" smtClean="0">
                                  <a:solidFill>
                                    <a:srgbClr val="C00000"/>
                                  </a:solidFill>
                                  <a:latin typeface="Cambria Math" panose="02040503050406030204" pitchFamily="18" charset="0"/>
                                  <a:cs typeface="Times New Roman" panose="02020603050405020304" pitchFamily="18" charset="0"/>
                                </a:rPr>
                                <m:t>]</m:t>
                              </m:r>
                            </m:lim>
                          </m:limLow>
                        </m:fName>
                        <m:e>
                          <m:r>
                            <a:rPr lang="en-US" altLang="zh-CN" sz="1200" b="1" i="0" smtClean="0">
                              <a:solidFill>
                                <a:srgbClr val="C00000"/>
                              </a:solidFill>
                              <a:latin typeface="Cambria Math" panose="02040503050406030204" pitchFamily="18" charset="0"/>
                              <a:cs typeface="Times New Roman" panose="02020603050405020304" pitchFamily="18" charset="0"/>
                            </a:rPr>
                            <m:t>{</m:t>
                          </m:r>
                          <m:r>
                            <a:rPr lang="en-US" altLang="zh-CN" sz="1200" b="1" i="0" smtClean="0">
                              <a:solidFill>
                                <a:srgbClr val="C00000"/>
                              </a:solidFill>
                              <a:latin typeface="Cambria Math" panose="02040503050406030204" pitchFamily="18" charset="0"/>
                              <a:cs typeface="Times New Roman" panose="02020603050405020304" pitchFamily="18" charset="0"/>
                            </a:rPr>
                            <m:t>𝐭</m:t>
                          </m:r>
                          <m:sSubSup>
                            <m:sSubSupPr>
                              <m:ctrlPr>
                                <a:rPr lang="en-US" altLang="zh-CN" sz="1200" b="1" i="1" smtClean="0">
                                  <a:solidFill>
                                    <a:srgbClr val="C00000"/>
                                  </a:solidFill>
                                  <a:latin typeface="Cambria Math" panose="02040503050406030204" pitchFamily="18" charset="0"/>
                                  <a:cs typeface="Times New Roman" panose="02020603050405020304" pitchFamily="18" charset="0"/>
                                </a:rPr>
                              </m:ctrlPr>
                            </m:sSubSupPr>
                            <m:e>
                              <m:r>
                                <a:rPr lang="en-US" altLang="zh-CN" sz="1200" b="1" i="0" smtClean="0">
                                  <a:solidFill>
                                    <a:srgbClr val="C00000"/>
                                  </a:solidFill>
                                  <a:latin typeface="Cambria Math" panose="02040503050406030204" pitchFamily="18" charset="0"/>
                                  <a:cs typeface="Times New Roman" panose="02020603050405020304" pitchFamily="18" charset="0"/>
                                </a:rPr>
                                <m:t>𝐖</m:t>
                              </m:r>
                            </m:e>
                            <m:sub>
                              <m:r>
                                <a:rPr lang="en-US" altLang="zh-CN" sz="1200" b="1" i="0" smtClean="0">
                                  <a:solidFill>
                                    <a:srgbClr val="C00000"/>
                                  </a:solidFill>
                                  <a:latin typeface="Cambria Math" panose="02040503050406030204" pitchFamily="18" charset="0"/>
                                  <a:cs typeface="Times New Roman" panose="02020603050405020304" pitchFamily="18" charset="0"/>
                                </a:rPr>
                                <m:t>𝐛𝟐𝐛</m:t>
                              </m:r>
                            </m:sub>
                            <m:sup>
                              <m:r>
                                <a:rPr lang="en-US" altLang="zh-CN" sz="1200" b="1" i="1" smtClean="0">
                                  <a:solidFill>
                                    <a:srgbClr val="C00000"/>
                                  </a:solidFill>
                                  <a:latin typeface="Cambria Math" panose="02040503050406030204" pitchFamily="18" charset="0"/>
                                  <a:cs typeface="Times New Roman" panose="02020603050405020304" pitchFamily="18" charset="0"/>
                                </a:rPr>
                                <m:t>𝒊</m:t>
                              </m:r>
                            </m:sup>
                          </m:sSubSup>
                          <m:r>
                            <a:rPr lang="en-US" altLang="zh-CN" sz="1200" b="1" i="0" smtClean="0">
                              <a:solidFill>
                                <a:srgbClr val="C00000"/>
                              </a:solidFill>
                              <a:latin typeface="Cambria Math" panose="02040503050406030204" pitchFamily="18" charset="0"/>
                              <a:cs typeface="Times New Roman" panose="02020603050405020304" pitchFamily="18" charset="0"/>
                            </a:rPr>
                            <m:t>}</m:t>
                          </m:r>
                        </m:e>
                      </m:func>
                      <m:r>
                        <a:rPr lang="en-US" altLang="zh-CN" sz="1200" b="1" i="0" smtClean="0">
                          <a:latin typeface="Cambria Math" panose="02040503050406030204" pitchFamily="18" charset="0"/>
                          <a:cs typeface="Times New Roman" panose="02020603050405020304" pitchFamily="18" charset="0"/>
                        </a:rPr>
                        <m:t>}</m:t>
                      </m:r>
                    </m:oMath>
                  </m:oMathPara>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2933332" y="6052347"/>
                <a:ext cx="3879459" cy="515077"/>
              </a:xfrm>
              <a:prstGeom prst="rect">
                <a:avLst/>
              </a:prstGeom>
              <a:blipFill>
                <a:blip r:embed="rId9"/>
                <a:stretch>
                  <a:fillRect/>
                </a:stretch>
              </a:blipFill>
            </p:spPr>
            <p:txBody>
              <a:bodyPr/>
              <a:lstStyle/>
              <a:p>
                <a:r>
                  <a:rPr lang="zh-CN" altLang="en-US">
                    <a:noFill/>
                  </a:rPr>
                  <a:t> </a:t>
                </a:r>
              </a:p>
            </p:txBody>
          </p:sp>
        </mc:Fallback>
      </mc:AlternateContent>
      <p:sp>
        <p:nvSpPr>
          <p:cNvPr id="24" name="矩形 23"/>
          <p:cNvSpPr/>
          <p:nvPr/>
        </p:nvSpPr>
        <p:spPr>
          <a:xfrm>
            <a:off x="1149429" y="5639336"/>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525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6" grpId="0"/>
      <p:bldP spid="49" grpId="0"/>
      <p:bldP spid="51" grpId="0"/>
      <p:bldP spid="7" grpId="0"/>
      <p:bldP spid="56" grpId="0"/>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24</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XFER Design —— IFM Sharing</a:t>
            </a:r>
            <a:endParaRPr lang="en-US" altLang="zh-CN" sz="2400" dirty="0"/>
          </a:p>
        </p:txBody>
      </p:sp>
      <p:sp>
        <p:nvSpPr>
          <p:cNvPr id="6" name="矩形 5"/>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sp>
        <p:nvSpPr>
          <p:cNvPr id="32" name="矩形 31"/>
          <p:cNvSpPr/>
          <p:nvPr/>
        </p:nvSpPr>
        <p:spPr>
          <a:xfrm>
            <a:off x="191775" y="4414432"/>
            <a:ext cx="1965154" cy="338554"/>
          </a:xfrm>
          <a:prstGeom prst="rect">
            <a:avLst/>
          </a:prstGeom>
        </p:spPr>
        <p:txBody>
          <a:bodyPr wrap="none">
            <a:spAutoFit/>
          </a:bodyPr>
          <a:lstStyle/>
          <a:p>
            <a:pPr algn="ctr"/>
            <a:r>
              <a:rPr lang="en-US" altLang="zh-CN" sz="1600" dirty="0" smtClean="0"/>
              <a:t>Model Modifications:</a:t>
            </a:r>
            <a:endParaRPr lang="en-US" altLang="zh-CN" sz="1600" dirty="0"/>
          </a:p>
        </p:txBody>
      </p:sp>
      <p:sp>
        <p:nvSpPr>
          <p:cNvPr id="46" name="文本框 45"/>
          <p:cNvSpPr txBox="1"/>
          <p:nvPr/>
        </p:nvSpPr>
        <p:spPr>
          <a:xfrm>
            <a:off x="771247" y="6139727"/>
            <a:ext cx="1196161"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Inner most para:</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48"/>
              <p:cNvSpPr txBox="1"/>
              <p:nvPr/>
            </p:nvSpPr>
            <p:spPr>
              <a:xfrm>
                <a:off x="2900590" y="4970242"/>
                <a:ext cx="2225738" cy="394275"/>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𝑰</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900590" y="4970242"/>
                <a:ext cx="2225738" cy="3942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2926188" y="5427442"/>
                <a:ext cx="2529730" cy="419154"/>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1200" b="1" i="1" smtClean="0">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m:t>
                          </m:r>
                          <m:r>
                            <a:rPr lang="en-US" altLang="zh-CN" sz="1200" b="1" i="1" smtClean="0">
                              <a:solidFill>
                                <a:srgbClr val="C00000"/>
                              </a:solidFill>
                              <a:latin typeface="Cambria Math" panose="02040503050406030204" pitchFamily="18" charset="0"/>
                              <a:cs typeface="Times New Roman" panose="02020603050405020304" pitchFamily="18" charset="0"/>
                            </a:rPr>
                            <m:t>𝑰</m:t>
                          </m:r>
                        </m:e>
                        <m:sub>
                          <m:r>
                            <a:rPr lang="en-US" altLang="zh-CN" sz="1200" b="1" i="1" smtClean="0">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smtClean="0">
                              <a:solidFill>
                                <a:srgbClr val="C00000"/>
                              </a:solidFill>
                              <a:latin typeface="Cambria Math" panose="02040503050406030204" pitchFamily="18" charset="0"/>
                              <a:cs typeface="Times New Roman" panose="02020603050405020304" pitchFamily="18" charset="0"/>
                            </a:rPr>
                            <m:t>𝒃</m:t>
                          </m:r>
                        </m:sub>
                        <m:sup>
                          <m:r>
                            <a:rPr lang="en-US" altLang="zh-CN" sz="1200" b="1" i="1" smtClean="0">
                              <a:solidFill>
                                <a:srgbClr val="C00000"/>
                              </a:solidFill>
                              <a:latin typeface="Cambria Math" panose="02040503050406030204" pitchFamily="18" charset="0"/>
                              <a:cs typeface="Times New Roman" panose="02020603050405020304" pitchFamily="18" charset="0"/>
                            </a:rPr>
                            <m:t>𝒊</m:t>
                          </m:r>
                        </m:sup>
                      </m:sSubSup>
                      <m:r>
                        <a:rPr lang="en-US" altLang="zh-CN" sz="1200" b="1">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𝑻</m:t>
                          </m:r>
                        </m:e>
                        <m:sub>
                          <m:r>
                            <a:rPr lang="en-US" altLang="zh-CN" sz="1200" b="1" i="1" smtClean="0">
                              <a:solidFill>
                                <a:srgbClr val="C00000"/>
                              </a:solidFill>
                              <a:latin typeface="Cambria Math" panose="02040503050406030204" pitchFamily="18" charset="0"/>
                              <a:cs typeface="Times New Roman" panose="02020603050405020304" pitchFamily="18" charset="0"/>
                            </a:rPr>
                            <m:t>𝒎</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𝒏</m:t>
                          </m:r>
                        </m:sub>
                      </m:sSub>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𝑲</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m:t>
                      </m:r>
                      <m:sSubSup>
                        <m:sSubSupPr>
                          <m:ctrlPr>
                            <a:rPr lang="en-US" altLang="zh-CN" sz="1200" b="1" i="1" smtClean="0">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𝑰</m:t>
                          </m:r>
                        </m:e>
                        <m:sub>
                          <m:r>
                            <a:rPr lang="en-US" altLang="zh-CN" sz="1200" b="1" i="1">
                              <a:solidFill>
                                <a:srgbClr val="C00000"/>
                              </a:solidFill>
                              <a:latin typeface="Cambria Math" panose="02040503050406030204" pitchFamily="18" charset="0"/>
                              <a:cs typeface="Times New Roman" panose="02020603050405020304" pitchFamily="18" charset="0"/>
                            </a:rPr>
                            <m:t>𝒑</m:t>
                          </m:r>
                        </m:sub>
                        <m:sup>
                          <m:r>
                            <a:rPr lang="en-US" altLang="zh-CN" sz="1200" b="1" i="1" smtClean="0">
                              <a:solidFill>
                                <a:srgbClr val="C00000"/>
                              </a:solidFill>
                              <a:latin typeface="Cambria Math" panose="02040503050406030204" pitchFamily="18" charset="0"/>
                              <a:cs typeface="Times New Roman" panose="02020603050405020304" pitchFamily="18" charset="0"/>
                            </a:rPr>
                            <m:t>𝒃</m:t>
                          </m:r>
                          <m:r>
                            <a:rPr lang="en-US" altLang="zh-CN" sz="1200" b="1" i="1" smtClean="0">
                              <a:solidFill>
                                <a:srgbClr val="C00000"/>
                              </a:solidFill>
                              <a:latin typeface="Cambria Math" panose="02040503050406030204" pitchFamily="18" charset="0"/>
                              <a:cs typeface="Times New Roman" panose="02020603050405020304" pitchFamily="18" charset="0"/>
                            </a:rPr>
                            <m:t>𝟐</m:t>
                          </m:r>
                          <m:r>
                            <a:rPr lang="en-US" altLang="zh-CN" sz="1200" b="1" i="1" smtClean="0">
                              <a:solidFill>
                                <a:srgbClr val="C00000"/>
                              </a:solidFill>
                              <a:latin typeface="Cambria Math" panose="02040503050406030204" pitchFamily="18" charset="0"/>
                              <a:cs typeface="Times New Roman" panose="02020603050405020304" pitchFamily="18" charset="0"/>
                            </a:rPr>
                            <m:t>𝒃</m:t>
                          </m:r>
                        </m:sup>
                      </m:sSubSup>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oMath>
                  </m:oMathPara>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2926188" y="5427442"/>
                <a:ext cx="2529730" cy="419154"/>
              </a:xfrm>
              <a:prstGeom prst="rect">
                <a:avLst/>
              </a:prstGeom>
              <a:blipFill>
                <a:blip r:embed="rId3"/>
                <a:stretch>
                  <a:fillRect/>
                </a:stretch>
              </a:blipFill>
            </p:spPr>
            <p:txBody>
              <a:bodyPr/>
              <a:lstStyle/>
              <a:p>
                <a:r>
                  <a:rPr lang="zh-CN" altLang="en-US">
                    <a:noFill/>
                  </a:rPr>
                  <a:t> </a:t>
                </a:r>
              </a:p>
            </p:txBody>
          </p:sp>
        </mc:Fallback>
      </mc:AlternateContent>
      <p:sp>
        <p:nvSpPr>
          <p:cNvPr id="7" name="矩形 6"/>
          <p:cNvSpPr/>
          <p:nvPr/>
        </p:nvSpPr>
        <p:spPr>
          <a:xfrm>
            <a:off x="1381276" y="5672028"/>
            <a:ext cx="1436291" cy="276999"/>
          </a:xfrm>
          <a:prstGeom prst="rect">
            <a:avLst/>
          </a:prstGeom>
        </p:spPr>
        <p:txBody>
          <a:bodyPr wrap="none">
            <a:spAutoFit/>
          </a:bodyPr>
          <a:lstStyle/>
          <a:p>
            <a:r>
              <a:rPr lang="en-US" altLang="zh-CN" sz="1200" dirty="0" smtClean="0">
                <a:solidFill>
                  <a:prstClr val="black"/>
                </a:solidFill>
                <a:latin typeface="Times New Roman" panose="02020603050405020304" pitchFamily="18" charset="0"/>
                <a:cs typeface="Times New Roman" panose="02020603050405020304" pitchFamily="18" charset="0"/>
              </a:rPr>
              <a:t>Inter-FPGA latency:</a:t>
            </a:r>
            <a:endParaRPr lang="zh-CN" altLang="en-US" b="1" dirty="0"/>
          </a:p>
        </p:txBody>
      </p:sp>
      <p:pic>
        <p:nvPicPr>
          <p:cNvPr id="55" name="图片 54"/>
          <p:cNvPicPr>
            <a:picLocks noChangeAspect="1"/>
          </p:cNvPicPr>
          <p:nvPr/>
        </p:nvPicPr>
        <p:blipFill>
          <a:blip r:embed="rId4"/>
          <a:stretch>
            <a:fillRect/>
          </a:stretch>
        </p:blipFill>
        <p:spPr>
          <a:xfrm rot="5400000">
            <a:off x="878798" y="5686186"/>
            <a:ext cx="175770" cy="254880"/>
          </a:xfrm>
          <a:prstGeom prst="rect">
            <a:avLst/>
          </a:prstGeom>
        </p:spPr>
      </p:pic>
      <mc:AlternateContent xmlns:mc="http://schemas.openxmlformats.org/markup-compatibility/2006" xmlns:a14="http://schemas.microsoft.com/office/drawing/2010/main">
        <mc:Choice Requires="a14">
          <p:sp>
            <p:nvSpPr>
              <p:cNvPr id="56" name="文本框 55"/>
              <p:cNvSpPr txBox="1"/>
              <p:nvPr/>
            </p:nvSpPr>
            <p:spPr>
              <a:xfrm>
                <a:off x="2926188" y="6002823"/>
                <a:ext cx="3825663" cy="515077"/>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𝒎𝒂𝒙</m:t>
                      </m:r>
                      <m:r>
                        <a:rPr lang="en-US" altLang="zh-CN" sz="1200" b="1" i="1" smtClean="0">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𝒕𝑪𝒐𝒎𝒑</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func>
                        <m:funcPr>
                          <m:ctrlPr>
                            <a:rPr lang="en-US" altLang="zh-CN" sz="1200" b="1" i="1" smtClean="0">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1200" b="1" i="1" smtClean="0">
                                  <a:solidFill>
                                    <a:srgbClr val="C00000"/>
                                  </a:solidFill>
                                  <a:latin typeface="Cambria Math" panose="02040503050406030204" pitchFamily="18" charset="0"/>
                                  <a:cs typeface="Times New Roman" panose="02020603050405020304" pitchFamily="18" charset="0"/>
                                </a:rPr>
                              </m:ctrlPr>
                            </m:limLowPr>
                            <m:e>
                              <m:r>
                                <a:rPr lang="en-US" altLang="zh-CN" sz="1200" b="1" i="0" smtClean="0">
                                  <a:solidFill>
                                    <a:srgbClr val="C00000"/>
                                  </a:solidFill>
                                  <a:latin typeface="Cambria Math" panose="02040503050406030204" pitchFamily="18" charset="0"/>
                                  <a:cs typeface="Times New Roman" panose="02020603050405020304" pitchFamily="18" charset="0"/>
                                </a:rPr>
                                <m:t>𝐦𝐚𝐱</m:t>
                              </m:r>
                            </m:e>
                            <m:lim>
                              <m:r>
                                <a:rPr lang="en-US" altLang="zh-CN" sz="1200" b="1" i="0" smtClean="0">
                                  <a:solidFill>
                                    <a:srgbClr val="C00000"/>
                                  </a:solidFill>
                                  <a:latin typeface="Cambria Math" panose="02040503050406030204" pitchFamily="18" charset="0"/>
                                  <a:cs typeface="Times New Roman" panose="02020603050405020304" pitchFamily="18" charset="0"/>
                                </a:rPr>
                                <m:t>𝐢</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𝟏</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𝑸</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𝟏</m:t>
                              </m:r>
                              <m:r>
                                <a:rPr lang="en-US" altLang="zh-CN" sz="1200" b="1" i="1" smtClean="0">
                                  <a:solidFill>
                                    <a:srgbClr val="C00000"/>
                                  </a:solidFill>
                                  <a:latin typeface="Cambria Math" panose="02040503050406030204" pitchFamily="18" charset="0"/>
                                  <a:cs typeface="Times New Roman" panose="02020603050405020304" pitchFamily="18" charset="0"/>
                                </a:rPr>
                                <m:t>]</m:t>
                              </m:r>
                            </m:lim>
                          </m:limLow>
                        </m:fName>
                        <m:e>
                          <m:r>
                            <a:rPr lang="en-US" altLang="zh-CN" sz="1200" b="1" i="0" smtClean="0">
                              <a:solidFill>
                                <a:srgbClr val="C00000"/>
                              </a:solidFill>
                              <a:latin typeface="Cambria Math" panose="02040503050406030204" pitchFamily="18" charset="0"/>
                              <a:cs typeface="Times New Roman" panose="02020603050405020304" pitchFamily="18" charset="0"/>
                            </a:rPr>
                            <m:t>{</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𝒕𝑰</m:t>
                              </m:r>
                            </m:e>
                            <m:sub>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r>
                            <a:rPr lang="en-US" altLang="zh-CN" sz="1200" b="1" i="1" smtClean="0">
                              <a:solidFill>
                                <a:srgbClr val="C00000"/>
                              </a:solidFill>
                              <a:latin typeface="Cambria Math" panose="02040503050406030204" pitchFamily="18" charset="0"/>
                              <a:cs typeface="Times New Roman" panose="02020603050405020304" pitchFamily="18" charset="0"/>
                            </a:rPr>
                            <m:t>}</m:t>
                          </m:r>
                        </m:e>
                      </m:func>
                      <m:r>
                        <a:rPr lang="en-US" altLang="zh-CN" sz="1200" b="1" i="0" smtClean="0">
                          <a:latin typeface="Cambria Math" panose="02040503050406030204" pitchFamily="18" charset="0"/>
                          <a:cs typeface="Times New Roman" panose="02020603050405020304" pitchFamily="18" charset="0"/>
                        </a:rPr>
                        <m:t>}</m:t>
                      </m:r>
                    </m:oMath>
                  </m:oMathPara>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2926188" y="6002823"/>
                <a:ext cx="3825663" cy="515077"/>
              </a:xfrm>
              <a:prstGeom prst="rect">
                <a:avLst/>
              </a:prstGeom>
              <a:blipFill>
                <a:blip r:embed="rId5"/>
                <a:stretch>
                  <a:fillRect/>
                </a:stretch>
              </a:blipFill>
            </p:spPr>
            <p:txBody>
              <a:bodyPr/>
              <a:lstStyle/>
              <a:p>
                <a:r>
                  <a:rPr lang="zh-CN" altLang="en-US">
                    <a:noFill/>
                  </a:rPr>
                  <a:t> </a:t>
                </a:r>
              </a:p>
            </p:txBody>
          </p:sp>
        </mc:Fallback>
      </mc:AlternateContent>
      <p:pic>
        <p:nvPicPr>
          <p:cNvPr id="57" name="图片 56"/>
          <p:cNvPicPr>
            <a:picLocks noChangeAspect="1"/>
          </p:cNvPicPr>
          <p:nvPr/>
        </p:nvPicPr>
        <p:blipFill>
          <a:blip r:embed="rId6"/>
          <a:stretch>
            <a:fillRect/>
          </a:stretch>
        </p:blipFill>
        <p:spPr>
          <a:xfrm>
            <a:off x="372227" y="2249799"/>
            <a:ext cx="1980794" cy="799436"/>
          </a:xfrm>
          <a:prstGeom prst="rect">
            <a:avLst/>
          </a:prstGeom>
        </p:spPr>
      </p:pic>
      <p:grpSp>
        <p:nvGrpSpPr>
          <p:cNvPr id="58" name="组合 57"/>
          <p:cNvGrpSpPr/>
          <p:nvPr/>
        </p:nvGrpSpPr>
        <p:grpSpPr>
          <a:xfrm>
            <a:off x="2590230" y="1582530"/>
            <a:ext cx="6484186" cy="2382250"/>
            <a:chOff x="1253202" y="4117694"/>
            <a:chExt cx="6637595" cy="2438611"/>
          </a:xfrm>
        </p:grpSpPr>
        <p:pic>
          <p:nvPicPr>
            <p:cNvPr id="59" name="图片 58"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3202" y="4117694"/>
              <a:ext cx="6637595" cy="2438611"/>
            </a:xfrm>
            <a:prstGeom prst="rect">
              <a:avLst/>
            </a:prstGeom>
          </p:spPr>
        </p:pic>
        <p:sp>
          <p:nvSpPr>
            <p:cNvPr id="60" name="矩形 59"/>
            <p:cNvSpPr/>
            <p:nvPr/>
          </p:nvSpPr>
          <p:spPr bwMode="auto">
            <a:xfrm>
              <a:off x="2501202" y="6205402"/>
              <a:ext cx="1113198"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61" name="矩形 60"/>
            <p:cNvSpPr/>
            <p:nvPr/>
          </p:nvSpPr>
          <p:spPr bwMode="auto">
            <a:xfrm>
              <a:off x="4608339" y="6203955"/>
              <a:ext cx="3816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62" name="矩形 61"/>
            <p:cNvSpPr/>
            <p:nvPr/>
          </p:nvSpPr>
          <p:spPr bwMode="auto">
            <a:xfrm>
              <a:off x="7048800" y="6164175"/>
              <a:ext cx="5184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grpSp>
        <p:nvGrpSpPr>
          <p:cNvPr id="64" name="组合 63"/>
          <p:cNvGrpSpPr/>
          <p:nvPr/>
        </p:nvGrpSpPr>
        <p:grpSpPr>
          <a:xfrm>
            <a:off x="839243" y="5081666"/>
            <a:ext cx="1363413" cy="369332"/>
            <a:chOff x="3861950" y="3113061"/>
            <a:chExt cx="1363413" cy="369332"/>
          </a:xfrm>
        </p:grpSpPr>
        <p:sp>
          <p:nvSpPr>
            <p:cNvPr id="68" name="矩形 67"/>
            <p:cNvSpPr/>
            <p:nvPr/>
          </p:nvSpPr>
          <p:spPr>
            <a:xfrm>
              <a:off x="4077094" y="3222135"/>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 name="文本框 69"/>
            <p:cNvSpPr txBox="1"/>
            <p:nvPr/>
          </p:nvSpPr>
          <p:spPr>
            <a:xfrm>
              <a:off x="4369038" y="3113061"/>
              <a:ext cx="856325"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Load IFM:</a:t>
              </a:r>
              <a:endParaRPr lang="zh-CN" altLang="en-US" sz="1200" dirty="0">
                <a:latin typeface="Times New Roman" panose="02020603050405020304" pitchFamily="18" charset="0"/>
                <a:cs typeface="Times New Roman" panose="02020603050405020304" pitchFamily="18" charset="0"/>
              </a:endParaRPr>
            </a:p>
          </p:txBody>
        </p:sp>
        <p:pic>
          <p:nvPicPr>
            <p:cNvPr id="74" name="图片 73"/>
            <p:cNvPicPr>
              <a:picLocks noChangeAspect="1"/>
            </p:cNvPicPr>
            <p:nvPr/>
          </p:nvPicPr>
          <p:blipFill>
            <a:blip r:embed="rId4"/>
            <a:stretch>
              <a:fillRect/>
            </a:stretch>
          </p:blipFill>
          <p:spPr>
            <a:xfrm>
              <a:off x="3861950" y="3204207"/>
              <a:ext cx="175770" cy="254880"/>
            </a:xfrm>
            <a:prstGeom prst="rect">
              <a:avLst/>
            </a:prstGeom>
          </p:spPr>
        </p:pic>
      </p:grpSp>
      <p:sp>
        <p:nvSpPr>
          <p:cNvPr id="77" name="矩形 76"/>
          <p:cNvSpPr/>
          <p:nvPr/>
        </p:nvSpPr>
        <p:spPr>
          <a:xfrm>
            <a:off x="1168610" y="5690431"/>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476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25</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XFER Design —— Scale-Up</a:t>
            </a:r>
            <a:endParaRPr lang="en-US" altLang="zh-CN" sz="2400" dirty="0"/>
          </a:p>
        </p:txBody>
      </p:sp>
      <p:sp>
        <p:nvSpPr>
          <p:cNvPr id="6" name="矩形 5"/>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23" name="图片 2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46" y="1941652"/>
            <a:ext cx="4968931" cy="2907701"/>
          </a:xfrm>
          <a:prstGeom prst="rect">
            <a:avLst/>
          </a:prstGeom>
        </p:spPr>
      </p:pic>
      <p:sp>
        <p:nvSpPr>
          <p:cNvPr id="10" name="矩形 9"/>
          <p:cNvSpPr/>
          <p:nvPr/>
        </p:nvSpPr>
        <p:spPr>
          <a:xfrm>
            <a:off x="5920384" y="3459907"/>
            <a:ext cx="2008820"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Topology: 2D-torus</a:t>
            </a:r>
          </a:p>
        </p:txBody>
      </p:sp>
      <p:sp>
        <p:nvSpPr>
          <p:cNvPr id="29" name="矩形 28"/>
          <p:cNvSpPr/>
          <p:nvPr/>
        </p:nvSpPr>
        <p:spPr>
          <a:xfrm>
            <a:off x="5937329" y="4115794"/>
            <a:ext cx="2749471"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Data Movement: Pipelining</a:t>
            </a:r>
          </a:p>
        </p:txBody>
      </p:sp>
      <mc:AlternateContent xmlns:mc="http://schemas.openxmlformats.org/markup-compatibility/2006" xmlns:a14="http://schemas.microsoft.com/office/drawing/2010/main">
        <mc:Choice Requires="a14">
          <p:sp>
            <p:nvSpPr>
              <p:cNvPr id="30" name="矩形 29"/>
              <p:cNvSpPr/>
              <p:nvPr/>
            </p:nvSpPr>
            <p:spPr>
              <a:xfrm>
                <a:off x="5903439" y="2134895"/>
                <a:ext cx="2690545" cy="923330"/>
              </a:xfrm>
              <a:prstGeom prst="rect">
                <a:avLst/>
              </a:prstGeom>
            </p:spPr>
            <p:txBody>
              <a:bodyPr wrap="none">
                <a:spAutoFit/>
              </a:bodyPr>
              <a:lstStyle/>
              <a:p>
                <a:r>
                  <a:rPr lang="en-US" altLang="zh-CN" u="sng" dirty="0" smtClean="0">
                    <a:solidFill>
                      <a:schemeClr val="tx1"/>
                    </a:solidFill>
                    <a:latin typeface="Cambria Math" panose="02040503050406030204" pitchFamily="18" charset="0"/>
                    <a:cs typeface="Times New Roman" panose="02020603050405020304" pitchFamily="18" charset="0"/>
                  </a:rPr>
                  <a:t>Example:</a:t>
                </a:r>
              </a:p>
              <a:p>
                <a:endParaRPr lang="en-US" altLang="zh-CN" dirty="0" smtClean="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a:solidFill>
                              <a:schemeClr val="tx1"/>
                            </a:solidFill>
                            <a:latin typeface="Cambria Math" panose="02040503050406030204" pitchFamily="18" charset="0"/>
                            <a:cs typeface="Times New Roman" panose="02020603050405020304" pitchFamily="18" charset="0"/>
                          </a:rPr>
                          <m:t>𝑏</m:t>
                        </m:r>
                      </m:sub>
                    </m:sSub>
                    <m:r>
                      <a:rPr lang="en-US" altLang="zh-CN" b="0"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a:solidFill>
                              <a:schemeClr val="tx1"/>
                            </a:solidFill>
                            <a:latin typeface="Cambria Math" panose="02040503050406030204" pitchFamily="18" charset="0"/>
                            <a:cs typeface="Times New Roman" panose="02020603050405020304" pitchFamily="18" charset="0"/>
                          </a:rPr>
                          <m:t>𝑟</m:t>
                        </m:r>
                      </m:sub>
                    </m:sSub>
                    <m:r>
                      <a:rPr lang="en-US" altLang="zh-CN" b="0"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a:solidFill>
                              <a:schemeClr val="tx1"/>
                            </a:solidFill>
                            <a:latin typeface="Cambria Math" panose="02040503050406030204" pitchFamily="18" charset="0"/>
                            <a:cs typeface="Times New Roman" panose="02020603050405020304" pitchFamily="18" charset="0"/>
                          </a:rPr>
                          <m:t>𝑐</m:t>
                        </m:r>
                      </m:sub>
                    </m:sSub>
                    <m:r>
                      <a:rPr lang="en-US" altLang="zh-CN" b="0" i="1" smtClean="0">
                        <a:solidFill>
                          <a:schemeClr val="tx1"/>
                        </a:solidFill>
                        <a:latin typeface="Cambria Math" panose="02040503050406030204" pitchFamily="18" charset="0"/>
                        <a:cs typeface="Times New Roman" panose="02020603050405020304" pitchFamily="18" charset="0"/>
                      </a:rPr>
                      <m:t>=2</m:t>
                    </m:r>
                  </m:oMath>
                </a14:m>
                <a:r>
                  <a:rPr lang="en-US" altLang="zh-CN" dirty="0" smtClean="0">
                    <a:solidFill>
                      <a:schemeClr val="tx1"/>
                    </a:solidFill>
                    <a:latin typeface="Arial" panose="020B0604020202020204" pitchFamily="34" charset="0"/>
                  </a:rPr>
                  <a:t> &amp; </a:t>
                </a:r>
                <a14:m>
                  <m:oMath xmlns:m="http://schemas.openxmlformats.org/officeDocument/2006/math">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smtClean="0">
                            <a:solidFill>
                              <a:schemeClr val="tx1"/>
                            </a:solidFill>
                            <a:latin typeface="Cambria Math" panose="02040503050406030204" pitchFamily="18" charset="0"/>
                            <a:cs typeface="Times New Roman" panose="02020603050405020304" pitchFamily="18" charset="0"/>
                          </a:rPr>
                          <m:t>𝑚</m:t>
                        </m:r>
                      </m:sub>
                    </m:sSub>
                    <m:r>
                      <a:rPr lang="en-US" altLang="zh-CN" b="0" i="1">
                        <a:solidFill>
                          <a:schemeClr val="tx1"/>
                        </a:solidFill>
                        <a:latin typeface="Cambria Math" panose="02040503050406030204" pitchFamily="18" charset="0"/>
                        <a:cs typeface="Times New Roman" panose="02020603050405020304" pitchFamily="18" charset="0"/>
                      </a:rPr>
                      <m:t>=2</m:t>
                    </m:r>
                  </m:oMath>
                </a14:m>
                <a:r>
                  <a:rPr lang="en-US" altLang="zh-CN" dirty="0">
                    <a:solidFill>
                      <a:schemeClr val="tx1"/>
                    </a:solidFill>
                    <a:latin typeface="Arial" panose="020B0604020202020204" pitchFamily="34" charset="0"/>
                  </a:rPr>
                  <a:t> </a:t>
                </a:r>
                <a:r>
                  <a:rPr lang="en-US" altLang="zh-CN" dirty="0" smtClean="0">
                    <a:solidFill>
                      <a:schemeClr val="tx1"/>
                    </a:solidFill>
                    <a:latin typeface="Arial" panose="020B0604020202020204" pitchFamily="34" charset="0"/>
                  </a:rPr>
                  <a:t> </a:t>
                </a:r>
              </a:p>
            </p:txBody>
          </p:sp>
        </mc:Choice>
        <mc:Fallback xmlns="">
          <p:sp>
            <p:nvSpPr>
              <p:cNvPr id="30" name="矩形 29"/>
              <p:cNvSpPr>
                <a:spLocks noRot="1" noChangeAspect="1" noMove="1" noResize="1" noEditPoints="1" noAdjustHandles="1" noChangeArrowheads="1" noChangeShapeType="1" noTextEdit="1"/>
              </p:cNvSpPr>
              <p:nvPr/>
            </p:nvSpPr>
            <p:spPr>
              <a:xfrm>
                <a:off x="5903439" y="2134895"/>
                <a:ext cx="2690545" cy="923330"/>
              </a:xfrm>
              <a:prstGeom prst="rect">
                <a:avLst/>
              </a:prstGeom>
              <a:blipFill>
                <a:blip r:embed="rId3"/>
                <a:stretch>
                  <a:fillRect l="-1810" t="-3947"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75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6212000" y="4853020"/>
            <a:ext cx="243502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smtClean="0"/>
              <a:t>XFER Design</a:t>
            </a:r>
          </a:p>
          <a:p>
            <a:pPr algn="ctr"/>
            <a:r>
              <a:rPr lang="en-US" altLang="zh-CN" dirty="0" smtClean="0"/>
              <a:t>Targeting on Minimizing</a:t>
            </a:r>
            <a:br>
              <a:rPr lang="en-US" altLang="zh-CN" dirty="0" smtClean="0"/>
            </a:br>
            <a:r>
              <a:rPr lang="en-US" altLang="zh-CN" dirty="0" smtClean="0"/>
              <a:t>Latency</a:t>
            </a:r>
            <a:endParaRPr lang="zh-CN" altLang="en-US" dirty="0"/>
          </a:p>
        </p:txBody>
      </p:sp>
      <p:sp>
        <p:nvSpPr>
          <p:cNvPr id="4" name="灯片编号占位符 3"/>
          <p:cNvSpPr>
            <a:spLocks noGrp="1"/>
          </p:cNvSpPr>
          <p:nvPr>
            <p:ph type="sldNum" sz="quarter" idx="12"/>
          </p:nvPr>
        </p:nvSpPr>
        <p:spPr/>
        <p:txBody>
          <a:bodyPr/>
          <a:lstStyle/>
          <a:p>
            <a:fld id="{C0769ECE-14F6-B44C-AB5F-842EA3B12E22}" type="slidenum">
              <a:rPr lang="en-US" smtClean="0"/>
              <a:pPr/>
              <a:t>26</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Recap —— Super-LIP Framework</a:t>
            </a:r>
            <a:endParaRPr lang="en-US" altLang="zh-CN" sz="2400" dirty="0"/>
          </a:p>
        </p:txBody>
      </p:sp>
      <p:sp>
        <p:nvSpPr>
          <p:cNvPr id="6" name="矩形 5"/>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55" y="1134265"/>
            <a:ext cx="5589793" cy="4740755"/>
          </a:xfrm>
          <a:prstGeom prst="rect">
            <a:avLst/>
          </a:prstGeom>
        </p:spPr>
      </p:pic>
      <p:sp>
        <p:nvSpPr>
          <p:cNvPr id="21" name="矩形 20"/>
          <p:cNvSpPr/>
          <p:nvPr/>
        </p:nvSpPr>
        <p:spPr>
          <a:xfrm>
            <a:off x="6272882" y="2475266"/>
            <a:ext cx="231326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en-US" altLang="zh-CN" b="1" dirty="0" smtClean="0">
                <a:solidFill>
                  <a:prstClr val="black"/>
                </a:solidFill>
              </a:rPr>
              <a:t>Optimizing Design Parameters with a more Accurate Model</a:t>
            </a:r>
          </a:p>
          <a:p>
            <a:pPr marL="285750" lvl="0" indent="-285750">
              <a:buFont typeface="Arial" panose="020B0604020202020204" pitchFamily="34" charset="0"/>
              <a:buChar char="•"/>
            </a:pPr>
            <a:r>
              <a:rPr lang="en-US" altLang="zh-CN" dirty="0" smtClean="0">
                <a:solidFill>
                  <a:prstClr val="black"/>
                </a:solidFill>
              </a:rPr>
              <a:t>Accelerator Design</a:t>
            </a:r>
          </a:p>
          <a:p>
            <a:pPr marL="285750" lvl="0" indent="-285750">
              <a:buFont typeface="Arial" panose="020B0604020202020204" pitchFamily="34" charset="0"/>
              <a:buChar char="•"/>
            </a:pPr>
            <a:r>
              <a:rPr lang="en-US" altLang="zh-CN" dirty="0" smtClean="0">
                <a:solidFill>
                  <a:prstClr val="black"/>
                </a:solidFill>
              </a:rPr>
              <a:t>XFER Design</a:t>
            </a:r>
          </a:p>
        </p:txBody>
      </p:sp>
    </p:spTree>
    <p:extLst>
      <p:ext uri="{BB962C8B-B14F-4D97-AF65-F5344CB8AC3E}">
        <p14:creationId xmlns:p14="http://schemas.microsoft.com/office/powerpoint/2010/main" val="2413781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27</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Model Overview</a:t>
            </a:r>
            <a:endParaRPr lang="en-US" altLang="zh-CN" sz="2400" dirty="0"/>
          </a:p>
        </p:txBody>
      </p:sp>
      <p:sp>
        <p:nvSpPr>
          <p:cNvPr id="10" name="矩形 9"/>
          <p:cNvSpPr/>
          <p:nvPr/>
        </p:nvSpPr>
        <p:spPr>
          <a:xfrm>
            <a:off x="3276243" y="23974"/>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grpSp>
        <p:nvGrpSpPr>
          <p:cNvPr id="2" name="组合 1"/>
          <p:cNvGrpSpPr/>
          <p:nvPr/>
        </p:nvGrpSpPr>
        <p:grpSpPr>
          <a:xfrm>
            <a:off x="5312291" y="1020539"/>
            <a:ext cx="3672645" cy="2253759"/>
            <a:chOff x="3815517" y="2673085"/>
            <a:chExt cx="3672645" cy="2253759"/>
          </a:xfrm>
        </p:grpSpPr>
        <p:sp>
          <p:nvSpPr>
            <p:cNvPr id="19" name="矩形 18"/>
            <p:cNvSpPr/>
            <p:nvPr/>
          </p:nvSpPr>
          <p:spPr>
            <a:xfrm>
              <a:off x="4067704" y="4647373"/>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4352495" y="4557512"/>
                  <a:ext cx="2717860"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Computation:</a:t>
                  </a:r>
                  <a14:m>
                    <m:oMath xmlns:m="http://schemas.openxmlformats.org/officeDocument/2006/math">
                      <m:r>
                        <a:rPr lang="en-US" altLang="zh-CN" sz="1200" b="0" i="0" smtClean="0">
                          <a:latin typeface="Cambria Math" panose="02040503050406030204" pitchFamily="18" charset="0"/>
                          <a:cs typeface="Times New Roman" panose="02020603050405020304" pitchFamily="18" charset="0"/>
                        </a:rPr>
                        <m:t>   </m:t>
                      </m:r>
                      <m:r>
                        <a:rPr lang="en-US" altLang="zh-CN" sz="1200" b="1" i="1" smtClean="0">
                          <a:latin typeface="Cambria Math" panose="02040503050406030204" pitchFamily="18" charset="0"/>
                          <a:cs typeface="Times New Roman" panose="02020603050405020304" pitchFamily="18" charset="0"/>
                        </a:rPr>
                        <m:t>𝒕𝑪𝒐𝒎𝒑</m:t>
                      </m:r>
                      <m:r>
                        <a:rPr lang="en-US" altLang="zh-CN" sz="1200" b="1">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352495" y="4557512"/>
                  <a:ext cx="2717860" cy="369332"/>
                </a:xfrm>
                <a:prstGeom prst="rect">
                  <a:avLst/>
                </a:prstGeom>
                <a:blipFill>
                  <a:blip r:embed="rId2"/>
                  <a:stretch>
                    <a:fillRect l="-225" b="-5000"/>
                  </a:stretch>
                </a:blipFill>
              </p:spPr>
              <p:txBody>
                <a:bodyPr/>
                <a:lstStyle/>
                <a:p>
                  <a:r>
                    <a:rPr lang="zh-CN" altLang="en-US">
                      <a:noFill/>
                    </a:rPr>
                    <a:t> </a:t>
                  </a:r>
                </a:p>
              </p:txBody>
            </p:sp>
          </mc:Fallback>
        </mc:AlternateContent>
        <p:sp>
          <p:nvSpPr>
            <p:cNvPr id="22" name="矩形 21"/>
            <p:cNvSpPr/>
            <p:nvPr/>
          </p:nvSpPr>
          <p:spPr>
            <a:xfrm>
              <a:off x="4072399" y="361475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矩形 22"/>
            <p:cNvSpPr/>
            <p:nvPr/>
          </p:nvSpPr>
          <p:spPr>
            <a:xfrm>
              <a:off x="4077094" y="3222135"/>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23"/>
            <p:cNvSpPr/>
            <p:nvPr/>
          </p:nvSpPr>
          <p:spPr>
            <a:xfrm>
              <a:off x="4075811" y="4295226"/>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4369038" y="3113061"/>
                  <a:ext cx="3119124" cy="394275"/>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Load IFM:</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𝑰</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369038" y="3113061"/>
                  <a:ext cx="3119124" cy="394275"/>
                </a:xfrm>
                <a:prstGeom prst="rect">
                  <a:avLst/>
                </a:prstGeom>
                <a:blipFill>
                  <a:blip r:embed="rId3"/>
                  <a:stretch>
                    <a:fillRect b="-1563"/>
                  </a:stretch>
                </a:blipFill>
              </p:spPr>
              <p:txBody>
                <a:bodyPr/>
                <a:lstStyle/>
                <a:p>
                  <a:r>
                    <a:rPr lang="zh-CN" altLang="en-US">
                      <a:noFill/>
                    </a:rPr>
                    <a:t> </a:t>
                  </a:r>
                </a:p>
              </p:txBody>
            </p:sp>
          </mc:Fallback>
        </mc:AlternateContent>
        <p:sp>
          <p:nvSpPr>
            <p:cNvPr id="30" name="文本框 29"/>
            <p:cNvSpPr txBox="1"/>
            <p:nvPr/>
          </p:nvSpPr>
          <p:spPr>
            <a:xfrm>
              <a:off x="4365774" y="3520934"/>
              <a:ext cx="1023998"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Load Weight:</a:t>
              </a:r>
            </a:p>
          </p:txBody>
        </p:sp>
        <mc:AlternateContent xmlns:mc="http://schemas.openxmlformats.org/markup-compatibility/2006" xmlns:a14="http://schemas.microsoft.com/office/drawing/2010/main">
          <mc:Choice Requires="a14">
            <p:sp>
              <p:nvSpPr>
                <p:cNvPr id="31" name="文本框 30"/>
                <p:cNvSpPr txBox="1"/>
                <p:nvPr/>
              </p:nvSpPr>
              <p:spPr>
                <a:xfrm>
                  <a:off x="4369038" y="4186917"/>
                  <a:ext cx="2784673" cy="394275"/>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Store OFM:</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    </m:t>
                          </m:r>
                          <m:r>
                            <a:rPr lang="en-US" altLang="zh-CN" sz="1200" b="1" i="1" smtClean="0">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m:t>
                          </m:r>
                          <m:r>
                            <a:rPr lang="en-US" altLang="zh-CN" sz="1200" b="1" i="1" smtClean="0">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369038" y="4186917"/>
                  <a:ext cx="2784673" cy="394275"/>
                </a:xfrm>
                <a:prstGeom prst="rect">
                  <a:avLst/>
                </a:prstGeom>
                <a:blipFill>
                  <a:blip r:embed="rId4"/>
                  <a:stretch>
                    <a:fillRect b="-1563"/>
                  </a:stretch>
                </a:blipFill>
              </p:spPr>
              <p:txBody>
                <a:bodyPr/>
                <a:lstStyle/>
                <a:p>
                  <a:r>
                    <a:rPr lang="zh-CN" altLang="en-US">
                      <a:noFill/>
                    </a:rPr>
                    <a:t> </a:t>
                  </a:r>
                </a:p>
              </p:txBody>
            </p:sp>
          </mc:Fallback>
        </mc:AlternateContent>
        <p:sp>
          <p:nvSpPr>
            <p:cNvPr id="48" name="文本框 47"/>
            <p:cNvSpPr txBox="1"/>
            <p:nvPr/>
          </p:nvSpPr>
          <p:spPr>
            <a:xfrm>
              <a:off x="3815517" y="2673085"/>
              <a:ext cx="3344006" cy="369332"/>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2. Memory Access and Computation Latency</a:t>
              </a:r>
            </a:p>
          </p:txBody>
        </p:sp>
        <p:pic>
          <p:nvPicPr>
            <p:cNvPr id="45" name="图片 44"/>
            <p:cNvPicPr>
              <a:picLocks noChangeAspect="1"/>
            </p:cNvPicPr>
            <p:nvPr/>
          </p:nvPicPr>
          <p:blipFill>
            <a:blip r:embed="rId5"/>
            <a:stretch>
              <a:fillRect/>
            </a:stretch>
          </p:blipFill>
          <p:spPr>
            <a:xfrm>
              <a:off x="3861950" y="3204207"/>
              <a:ext cx="175770" cy="254880"/>
            </a:xfrm>
            <a:prstGeom prst="rect">
              <a:avLst/>
            </a:prstGeom>
          </p:spPr>
        </p:pic>
        <p:pic>
          <p:nvPicPr>
            <p:cNvPr id="47" name="图片 46"/>
            <p:cNvPicPr>
              <a:picLocks noChangeAspect="1"/>
            </p:cNvPicPr>
            <p:nvPr/>
          </p:nvPicPr>
          <p:blipFill>
            <a:blip r:embed="rId5"/>
            <a:stretch>
              <a:fillRect/>
            </a:stretch>
          </p:blipFill>
          <p:spPr>
            <a:xfrm>
              <a:off x="3856539" y="3593908"/>
              <a:ext cx="175770" cy="254880"/>
            </a:xfrm>
            <a:prstGeom prst="rect">
              <a:avLst/>
            </a:prstGeom>
          </p:spPr>
        </p:pic>
        <p:pic>
          <p:nvPicPr>
            <p:cNvPr id="50" name="图片 49"/>
            <p:cNvPicPr>
              <a:picLocks noChangeAspect="1"/>
            </p:cNvPicPr>
            <p:nvPr/>
          </p:nvPicPr>
          <p:blipFill>
            <a:blip r:embed="rId5"/>
            <a:stretch>
              <a:fillRect/>
            </a:stretch>
          </p:blipFill>
          <p:spPr>
            <a:xfrm>
              <a:off x="3861950" y="4282515"/>
              <a:ext cx="175770" cy="254880"/>
            </a:xfrm>
            <a:prstGeom prst="rect">
              <a:avLst/>
            </a:prstGeom>
          </p:spPr>
        </p:pic>
      </p:grpSp>
      <p:sp>
        <p:nvSpPr>
          <p:cNvPr id="51" name="文本框 50"/>
          <p:cNvSpPr txBox="1"/>
          <p:nvPr/>
        </p:nvSpPr>
        <p:spPr>
          <a:xfrm>
            <a:off x="85296" y="3905877"/>
            <a:ext cx="3344006" cy="369332"/>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3. Parallelism (Pipelining and Double Buffer)</a:t>
            </a:r>
          </a:p>
        </p:txBody>
      </p:sp>
      <p:grpSp>
        <p:nvGrpSpPr>
          <p:cNvPr id="3" name="组合 2"/>
          <p:cNvGrpSpPr/>
          <p:nvPr/>
        </p:nvGrpSpPr>
        <p:grpSpPr>
          <a:xfrm>
            <a:off x="384840" y="4599564"/>
            <a:ext cx="425925" cy="686971"/>
            <a:chOff x="4032308" y="5202788"/>
            <a:chExt cx="496536" cy="1036236"/>
          </a:xfrm>
        </p:grpSpPr>
        <p:sp>
          <p:nvSpPr>
            <p:cNvPr id="52" name="矩形 51"/>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矩形 52"/>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矩形 53"/>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矩形 54"/>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矩形 55"/>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矩形 56"/>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矩形 57"/>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矩形 58"/>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矩形 59"/>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 name="矩形 60"/>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矩形 61"/>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矩形 62"/>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矩形 63"/>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9" name="组合 78"/>
          <p:cNvGrpSpPr/>
          <p:nvPr/>
        </p:nvGrpSpPr>
        <p:grpSpPr>
          <a:xfrm>
            <a:off x="389482" y="5366443"/>
            <a:ext cx="425925" cy="686971"/>
            <a:chOff x="4032308" y="5202788"/>
            <a:chExt cx="496536" cy="1036236"/>
          </a:xfrm>
        </p:grpSpPr>
        <p:sp>
          <p:nvSpPr>
            <p:cNvPr id="80" name="矩形 79"/>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矩形 80"/>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矩形 81"/>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矩形 82"/>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矩形 83"/>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5" name="矩形 84"/>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6" name="矩形 85"/>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矩形 86"/>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矩形 87"/>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 name="矩形 88"/>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 name="矩形 89"/>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矩形 90"/>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 name="矩形 91"/>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 name="矩形 4"/>
          <p:cNvSpPr/>
          <p:nvPr/>
        </p:nvSpPr>
        <p:spPr>
          <a:xfrm>
            <a:off x="-53250" y="4540504"/>
            <a:ext cx="476412" cy="276999"/>
          </a:xfrm>
          <a:prstGeom prst="rect">
            <a:avLst/>
          </a:prstGeom>
        </p:spPr>
        <p:txBody>
          <a:bodyPr wrap="none">
            <a:spAutoFit/>
          </a:bodyPr>
          <a:lstStyle/>
          <a:p>
            <a:r>
              <a:rPr lang="en-US" altLang="zh-CN" sz="1200" b="1" i="1" dirty="0" smtClean="0">
                <a:latin typeface="Times New Roman" panose="02020603050405020304" pitchFamily="18" charset="0"/>
                <a:cs typeface="Times New Roman" panose="02020603050405020304" pitchFamily="18" charset="0"/>
              </a:rPr>
              <a:t>Lat1</a:t>
            </a:r>
            <a:endParaRPr lang="zh-CN" altLang="en-US" sz="1200" b="1" i="1" dirty="0"/>
          </a:p>
        </p:txBody>
      </p:sp>
      <p:sp>
        <p:nvSpPr>
          <p:cNvPr id="93" name="矩形 92"/>
          <p:cNvSpPr/>
          <p:nvPr/>
        </p:nvSpPr>
        <p:spPr>
          <a:xfrm>
            <a:off x="667897" y="5019593"/>
            <a:ext cx="476412" cy="276999"/>
          </a:xfrm>
          <a:prstGeom prst="rect">
            <a:avLst/>
          </a:prstGeom>
        </p:spPr>
        <p:txBody>
          <a:bodyPr wrap="none">
            <a:spAutoFit/>
          </a:bodyPr>
          <a:lstStyle/>
          <a:p>
            <a:r>
              <a:rPr lang="en-US" altLang="zh-CN" sz="1200" b="1" i="1" dirty="0" smtClean="0">
                <a:solidFill>
                  <a:schemeClr val="accent1"/>
                </a:solidFill>
                <a:latin typeface="Times New Roman" panose="02020603050405020304" pitchFamily="18" charset="0"/>
                <a:cs typeface="Times New Roman" panose="02020603050405020304" pitchFamily="18" charset="0"/>
              </a:rPr>
              <a:t>Lat2</a:t>
            </a:r>
            <a:endParaRPr lang="zh-CN" altLang="en-US" sz="1200" b="1" i="1" dirty="0">
              <a:solidFill>
                <a:schemeClr val="accent1"/>
              </a:solidFill>
            </a:endParaRPr>
          </a:p>
        </p:txBody>
      </p:sp>
      <p:cxnSp>
        <p:nvCxnSpPr>
          <p:cNvPr id="21" name="直接连接符 20"/>
          <p:cNvCxnSpPr/>
          <p:nvPr/>
        </p:nvCxnSpPr>
        <p:spPr>
          <a:xfrm>
            <a:off x="322612" y="4592373"/>
            <a:ext cx="894270"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4" name="直接连接符 93"/>
          <p:cNvCxnSpPr/>
          <p:nvPr/>
        </p:nvCxnSpPr>
        <p:spPr>
          <a:xfrm>
            <a:off x="322099" y="4764332"/>
            <a:ext cx="552195"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5" name="直接连接符 94"/>
          <p:cNvCxnSpPr/>
          <p:nvPr/>
        </p:nvCxnSpPr>
        <p:spPr>
          <a:xfrm>
            <a:off x="327818" y="5328688"/>
            <a:ext cx="686657"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32066" y="6083544"/>
            <a:ext cx="868147"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4" name="矩形 103"/>
          <p:cNvSpPr/>
          <p:nvPr/>
        </p:nvSpPr>
        <p:spPr>
          <a:xfrm>
            <a:off x="710376" y="5824107"/>
            <a:ext cx="399468" cy="276999"/>
          </a:xfrm>
          <a:prstGeom prst="rect">
            <a:avLst/>
          </a:prstGeom>
        </p:spPr>
        <p:txBody>
          <a:bodyPr wrap="none">
            <a:spAutoFit/>
          </a:bodyPr>
          <a:lstStyle/>
          <a:p>
            <a:r>
              <a:rPr lang="en-US" altLang="zh-CN" sz="1200" b="1" i="1" dirty="0" err="1" smtClean="0">
                <a:solidFill>
                  <a:srgbClr val="C00000"/>
                </a:solidFill>
                <a:latin typeface="Times New Roman" panose="02020603050405020304" pitchFamily="18" charset="0"/>
                <a:cs typeface="Times New Roman" panose="02020603050405020304" pitchFamily="18" charset="0"/>
              </a:rPr>
              <a:t>Lat</a:t>
            </a:r>
            <a:endParaRPr lang="zh-CN" altLang="en-US" sz="1200" b="1" i="1" dirty="0">
              <a:solidFill>
                <a:srgbClr val="C00000"/>
              </a:solidFill>
            </a:endParaRPr>
          </a:p>
        </p:txBody>
      </p:sp>
      <p:cxnSp>
        <p:nvCxnSpPr>
          <p:cNvPr id="101" name="直接箭头连接符 100"/>
          <p:cNvCxnSpPr/>
          <p:nvPr/>
        </p:nvCxnSpPr>
        <p:spPr>
          <a:xfrm>
            <a:off x="922593" y="4592373"/>
            <a:ext cx="0" cy="736315"/>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p:cNvCxnSpPr/>
          <p:nvPr/>
        </p:nvCxnSpPr>
        <p:spPr>
          <a:xfrm>
            <a:off x="1117030" y="4596315"/>
            <a:ext cx="0" cy="14872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2" name="文本框 111"/>
          <p:cNvSpPr txBox="1"/>
          <p:nvPr/>
        </p:nvSpPr>
        <p:spPr>
          <a:xfrm>
            <a:off x="1516429" y="4217859"/>
            <a:ext cx="1196161"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Inner most para:</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3" name="文本框 112"/>
              <p:cNvSpPr txBox="1"/>
              <p:nvPr/>
            </p:nvSpPr>
            <p:spPr>
              <a:xfrm>
                <a:off x="1499195" y="5476352"/>
                <a:ext cx="3330207" cy="506357"/>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Second layer para:</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𝟐</m:t>
                        </m:r>
                      </m:sub>
                    </m:sSub>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𝒎𝒂𝒙</m:t>
                    </m:r>
                    <m:r>
                      <a:rPr lang="en-US" altLang="zh-CN" sz="1200" b="1" i="1" smtClean="0">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𝑵</m:t>
                        </m:r>
                      </m:num>
                      <m:den>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den>
                    </m:f>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 name="文本框 112"/>
              <p:cNvSpPr txBox="1">
                <a:spLocks noRot="1" noChangeAspect="1" noMove="1" noResize="1" noEditPoints="1" noAdjustHandles="1" noChangeArrowheads="1" noChangeShapeType="1" noTextEdit="1"/>
              </p:cNvSpPr>
              <p:nvPr/>
            </p:nvSpPr>
            <p:spPr>
              <a:xfrm>
                <a:off x="1499195" y="5476352"/>
                <a:ext cx="3330207" cy="506357"/>
              </a:xfrm>
              <a:prstGeom prst="rect">
                <a:avLst/>
              </a:prstGeom>
              <a:blipFill>
                <a:blip r:embed="rId6"/>
                <a:stretch>
                  <a:fillRect l="-1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1506951" y="5940997"/>
                <a:ext cx="3650809" cy="936347"/>
              </a:xfrm>
              <a:prstGeom prst="rect">
                <a:avLst/>
              </a:prstGeom>
              <a:noFill/>
            </p:spPr>
            <p:txBody>
              <a:bodyPr wrap="squar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Total Latency:</a:t>
                </a:r>
                <a:r>
                  <a:rPr lang="en-US" altLang="zh-CN" sz="1200" b="1" dirty="0" smtClean="0">
                    <a:latin typeface="Times New Roman" panose="02020603050405020304" pitchFamily="18" charset="0"/>
                    <a:cs typeface="Times New Roman" panose="02020603050405020304" pitchFamily="18" charset="0"/>
                  </a:rPr>
                  <a:t> </a:t>
                </a:r>
                <a:endParaRPr lang="en-US" altLang="zh-CN" sz="1200" b="1" i="1" dirty="0">
                  <a:latin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𝑳𝒂𝒕</m:t>
                      </m:r>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𝑩</m:t>
                      </m:r>
                      <m:r>
                        <a:rPr lang="en-US" altLang="zh-CN" sz="1200" b="1" i="1" smtClean="0">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𝑹</m:t>
                          </m:r>
                        </m:num>
                        <m:den>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𝑪</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𝑴</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den>
                      </m:f>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𝟐</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1" smtClean="0">
                          <a:latin typeface="Cambria Math" panose="02040503050406030204" pitchFamily="18" charset="0"/>
                          <a:cs typeface="Times New Roman" panose="02020603050405020304" pitchFamily="18" charset="0"/>
                        </a:rPr>
                        <m:t>)</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p:cNvSpPr txBox="1">
                <a:spLocks noRot="1" noChangeAspect="1" noMove="1" noResize="1" noEditPoints="1" noAdjustHandles="1" noChangeArrowheads="1" noChangeShapeType="1" noTextEdit="1"/>
              </p:cNvSpPr>
              <p:nvPr/>
            </p:nvSpPr>
            <p:spPr>
              <a:xfrm>
                <a:off x="1506951" y="5940997"/>
                <a:ext cx="3650809" cy="936347"/>
              </a:xfrm>
              <a:prstGeom prst="rect">
                <a:avLst/>
              </a:prstGeom>
              <a:blipFill>
                <a:blip r:embed="rId7"/>
                <a:stretch>
                  <a:fillRect/>
                </a:stretch>
              </a:blipFill>
            </p:spPr>
            <p:txBody>
              <a:bodyPr/>
              <a:lstStyle/>
              <a:p>
                <a:r>
                  <a:rPr lang="zh-CN" altLang="en-US">
                    <a:noFill/>
                  </a:rPr>
                  <a:t> </a:t>
                </a:r>
              </a:p>
            </p:txBody>
          </p:sp>
        </mc:Fallback>
      </mc:AlternateContent>
      <p:grpSp>
        <p:nvGrpSpPr>
          <p:cNvPr id="6" name="组合 5"/>
          <p:cNvGrpSpPr/>
          <p:nvPr/>
        </p:nvGrpSpPr>
        <p:grpSpPr>
          <a:xfrm>
            <a:off x="144734" y="1001194"/>
            <a:ext cx="4881790" cy="2316071"/>
            <a:chOff x="276475" y="1006419"/>
            <a:chExt cx="4881790" cy="2316071"/>
          </a:xfrm>
        </p:grpSpPr>
        <p:sp>
          <p:nvSpPr>
            <p:cNvPr id="97" name="文本框 96"/>
            <p:cNvSpPr txBox="1"/>
            <p:nvPr/>
          </p:nvSpPr>
          <p:spPr>
            <a:xfrm>
              <a:off x="276475" y="1006419"/>
              <a:ext cx="2514510" cy="369332"/>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1. Resource Constraints</a:t>
              </a:r>
            </a:p>
          </p:txBody>
        </p:sp>
        <p:sp>
          <p:nvSpPr>
            <p:cNvPr id="99" name="矩形 98"/>
            <p:cNvSpPr/>
            <p:nvPr/>
          </p:nvSpPr>
          <p:spPr>
            <a:xfrm>
              <a:off x="539169" y="1432398"/>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0" name="文本框 99"/>
                <p:cNvSpPr txBox="1"/>
                <p:nvPr/>
              </p:nvSpPr>
              <p:spPr>
                <a:xfrm>
                  <a:off x="864076" y="1342537"/>
                  <a:ext cx="4294189"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Computation(32-bit):</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smtClean="0">
                      <a:latin typeface="Times New Roman" panose="02020603050405020304" pitchFamily="18" charset="0"/>
                      <a:cs typeface="Times New Roman" panose="02020603050405020304" pitchFamily="18" charset="0"/>
                    </a:rPr>
                    <a:t>;    </a:t>
                  </a:r>
                  <a:r>
                    <a:rPr lang="en-US" altLang="zh-CN" sz="1200" i="1" dirty="0" smtClean="0">
                      <a:latin typeface="Times New Roman" panose="02020603050405020304" pitchFamily="18" charset="0"/>
                      <a:cs typeface="Times New Roman" panose="02020603050405020304" pitchFamily="18" charset="0"/>
                    </a:rPr>
                    <a:t>or</a:t>
                  </a:r>
                  <a:r>
                    <a:rPr lang="en-US" altLang="zh-CN" sz="1200" dirty="0" smtClean="0">
                      <a:latin typeface="Times New Roman" panose="02020603050405020304" pitchFamily="18" charset="0"/>
                      <a:cs typeface="Times New Roman" panose="02020603050405020304" pitchFamily="18" charset="0"/>
                    </a:rPr>
                    <a:t> (16-bit) </a:t>
                  </a:r>
                  <a14:m>
                    <m:oMath xmlns:m="http://schemas.openxmlformats.org/officeDocument/2006/math">
                      <m:r>
                        <a:rPr lang="en-US" altLang="zh-CN" sz="1200" b="0" i="0" smtClean="0">
                          <a:latin typeface="Cambria Math" panose="02040503050406030204" pitchFamily="18" charset="0"/>
                          <a:cs typeface="Times New Roman" panose="02020603050405020304" pitchFamily="18" charset="0"/>
                        </a:rPr>
                        <m:t>5</m:t>
                      </m:r>
                      <m:r>
                        <a:rPr lang="en-US" altLang="zh-CN" sz="1200" b="0"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864076" y="1342537"/>
                  <a:ext cx="4294189" cy="369332"/>
                </a:xfrm>
                <a:prstGeom prst="rect">
                  <a:avLst/>
                </a:prstGeom>
                <a:blipFill>
                  <a:blip r:embed="rId10"/>
                  <a:stretch>
                    <a:fillRect b="-3279"/>
                  </a:stretch>
                </a:blipFill>
              </p:spPr>
              <p:txBody>
                <a:bodyPr/>
                <a:lstStyle/>
                <a:p>
                  <a:r>
                    <a:rPr lang="zh-CN" altLang="en-US">
                      <a:noFill/>
                    </a:rPr>
                    <a:t> </a:t>
                  </a:r>
                </a:p>
              </p:txBody>
            </p:sp>
          </mc:Fallback>
        </mc:AlternateContent>
        <p:sp>
          <p:nvSpPr>
            <p:cNvPr id="106" name="矩形 105"/>
            <p:cNvSpPr/>
            <p:nvPr/>
          </p:nvSpPr>
          <p:spPr>
            <a:xfrm>
              <a:off x="534444" y="2122394"/>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 name="矩形 107"/>
            <p:cNvSpPr/>
            <p:nvPr/>
          </p:nvSpPr>
          <p:spPr>
            <a:xfrm>
              <a:off x="539139" y="1786014"/>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 name="矩形 108"/>
            <p:cNvSpPr/>
            <p:nvPr/>
          </p:nvSpPr>
          <p:spPr>
            <a:xfrm>
              <a:off x="537856" y="2471291"/>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0" name="文本框 109"/>
                <p:cNvSpPr txBox="1"/>
                <p:nvPr/>
              </p:nvSpPr>
              <p:spPr>
                <a:xfrm>
                  <a:off x="831083" y="1676940"/>
                  <a:ext cx="3259547"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IFM buffer:</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𝐛𝐈</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𝟐</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𝑩𝑰𝑻𝒔</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𝟏𝟖</m:t>
                      </m:r>
                      <m:r>
                        <a:rPr lang="en-US" altLang="zh-CN" sz="1200" b="1" i="1" smtClean="0">
                          <a:latin typeface="Cambria Math" panose="02040503050406030204" pitchFamily="18" charset="0"/>
                          <a:cs typeface="Times New Roman" panose="02020603050405020304" pitchFamily="18" charset="0"/>
                        </a:rPr>
                        <m:t>𝑲</m:t>
                      </m:r>
                      <m:r>
                        <a:rPr lang="en-US" altLang="zh-CN" sz="1200" b="1" i="1" smtClean="0">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0" name="文本框 109"/>
                <p:cNvSpPr txBox="1">
                  <a:spLocks noRot="1" noChangeAspect="1" noMove="1" noResize="1" noEditPoints="1" noAdjustHandles="1" noChangeArrowheads="1" noChangeShapeType="1" noTextEdit="1"/>
                </p:cNvSpPr>
                <p:nvPr/>
              </p:nvSpPr>
              <p:spPr>
                <a:xfrm>
                  <a:off x="831083" y="1676940"/>
                  <a:ext cx="3259547" cy="336118"/>
                </a:xfrm>
                <a:prstGeom prst="rect">
                  <a:avLst/>
                </a:prstGeom>
                <a:blipFill>
                  <a:blip r:embed="rId11"/>
                  <a:stretch>
                    <a:fillRect l="-187"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827819" y="2028577"/>
                  <a:ext cx="3708323"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Weight buffer:</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𝐛𝐖</m:t>
                      </m:r>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𝟐</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𝒌</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𝒌</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1" name="文本框 110"/>
                <p:cNvSpPr txBox="1">
                  <a:spLocks noRot="1" noChangeAspect="1" noMove="1" noResize="1" noEditPoints="1" noAdjustHandles="1" noChangeArrowheads="1" noChangeShapeType="1" noTextEdit="1"/>
                </p:cNvSpPr>
                <p:nvPr/>
              </p:nvSpPr>
              <p:spPr>
                <a:xfrm>
                  <a:off x="827819" y="2028577"/>
                  <a:ext cx="3708323" cy="336118"/>
                </a:xfrm>
                <a:prstGeom prst="rect">
                  <a:avLst/>
                </a:prstGeom>
                <a:blipFill>
                  <a:blip r:embed="rId12"/>
                  <a:stretch>
                    <a:fillRect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p:cNvSpPr txBox="1"/>
                <p:nvPr/>
              </p:nvSpPr>
              <p:spPr>
                <a:xfrm>
                  <a:off x="831083" y="2398378"/>
                  <a:ext cx="3403817"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OFM buffer:</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𝐛𝐎</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𝟐</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5" name="文本框 114"/>
                <p:cNvSpPr txBox="1">
                  <a:spLocks noRot="1" noChangeAspect="1" noMove="1" noResize="1" noEditPoints="1" noAdjustHandles="1" noChangeArrowheads="1" noChangeShapeType="1" noTextEdit="1"/>
                </p:cNvSpPr>
                <p:nvPr/>
              </p:nvSpPr>
              <p:spPr>
                <a:xfrm>
                  <a:off x="831083" y="2398378"/>
                  <a:ext cx="3403817" cy="336118"/>
                </a:xfrm>
                <a:prstGeom prst="rect">
                  <a:avLst/>
                </a:prstGeom>
                <a:blipFill>
                  <a:blip r:embed="rId13"/>
                  <a:stretch>
                    <a:fillRect l="-179"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831083" y="2640617"/>
                  <a:ext cx="1496948" cy="369332"/>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𝐛𝐈</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𝐛𝐖</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𝐛𝐎</m:t>
                        </m:r>
                        <m:r>
                          <a:rPr lang="en-US" altLang="zh-CN" sz="1200" b="1" i="1" smtClean="0">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𝔹</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831083" y="2640617"/>
                  <a:ext cx="1496948" cy="369332"/>
                </a:xfrm>
                <a:prstGeom prst="rect">
                  <a:avLst/>
                </a:prstGeom>
                <a:blipFill>
                  <a:blip r:embed="rId14"/>
                  <a:stretch>
                    <a:fillRect/>
                  </a:stretch>
                </a:blipFill>
              </p:spPr>
              <p:txBody>
                <a:bodyPr/>
                <a:lstStyle/>
                <a:p>
                  <a:r>
                    <a:rPr lang="zh-CN" altLang="en-US">
                      <a:noFill/>
                    </a:rPr>
                    <a:t> </a:t>
                  </a:r>
                </a:p>
              </p:txBody>
            </p:sp>
          </mc:Fallback>
        </mc:AlternateContent>
        <p:grpSp>
          <p:nvGrpSpPr>
            <p:cNvPr id="133" name="组合 132"/>
            <p:cNvGrpSpPr/>
            <p:nvPr/>
          </p:nvGrpSpPr>
          <p:grpSpPr>
            <a:xfrm>
              <a:off x="569574" y="2908402"/>
              <a:ext cx="2400433" cy="414088"/>
              <a:chOff x="4109824" y="5828342"/>
              <a:chExt cx="2400433" cy="414088"/>
            </a:xfrm>
          </p:grpSpPr>
          <p:pic>
            <p:nvPicPr>
              <p:cNvPr id="136" name="图片 135"/>
              <p:cNvPicPr>
                <a:picLocks noChangeAspect="1"/>
              </p:cNvPicPr>
              <p:nvPr/>
            </p:nvPicPr>
            <p:blipFill>
              <a:blip r:embed="rId5"/>
              <a:stretch>
                <a:fillRect/>
              </a:stretch>
            </p:blipFill>
            <p:spPr>
              <a:xfrm>
                <a:off x="4109824" y="5907946"/>
                <a:ext cx="175770" cy="254880"/>
              </a:xfrm>
              <a:prstGeom prst="rect">
                <a:avLst/>
              </a:prstGeom>
            </p:spPr>
          </p:pic>
          <mc:AlternateContent xmlns:mc="http://schemas.openxmlformats.org/markup-compatibility/2006" xmlns:a14="http://schemas.microsoft.com/office/drawing/2010/main">
            <mc:Choice Requires="a14">
              <p:sp>
                <p:nvSpPr>
                  <p:cNvPr id="137" name="文本框 136"/>
                  <p:cNvSpPr txBox="1"/>
                  <p:nvPr/>
                </p:nvSpPr>
                <p:spPr>
                  <a:xfrm>
                    <a:off x="4361079" y="5828342"/>
                    <a:ext cx="2149178" cy="414088"/>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𝑩𝑰𝑻𝒔</m:t>
                          </m:r>
                          <m:r>
                            <a:rPr lang="en-US" altLang="zh-CN" sz="1200" b="1" i="1" smtClean="0">
                              <a:latin typeface="Cambria Math" panose="02040503050406030204" pitchFamily="18" charset="0"/>
                              <a:cs typeface="Times New Roman" panose="02020603050405020304" pitchFamily="18" charset="0"/>
                            </a:rPr>
                            <m:t>×</m:t>
                          </m:r>
                          <m:d>
                            <m:dPr>
                              <m:ctrlPr>
                                <a:rPr lang="en-US" altLang="zh-CN" sz="1200" b="1" i="1" smtClean="0">
                                  <a:latin typeface="Cambria Math" panose="02040503050406030204" pitchFamily="18" charset="0"/>
                                  <a:cs typeface="Times New Roman" panose="02020603050405020304" pitchFamily="18" charset="0"/>
                                </a:rPr>
                              </m:ctrlPr>
                            </m:dPr>
                            <m:e>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𝑰</m:t>
                                  </m:r>
                                </m:e>
                                <m:sub>
                                  <m:r>
                                    <a:rPr lang="en-US" altLang="zh-CN" sz="1200" b="1" i="1" smtClean="0">
                                      <a:latin typeface="Cambria Math" panose="02040503050406030204" pitchFamily="18" charset="0"/>
                                      <a:cs typeface="Times New Roman" panose="02020603050405020304" pitchFamily="18" charset="0"/>
                                    </a:rPr>
                                    <m:t>𝒑</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𝑾</m:t>
                                  </m:r>
                                </m:e>
                                <m:sub>
                                  <m:r>
                                    <a:rPr lang="en-US" altLang="zh-CN" sz="1200" b="1" i="1" smtClean="0">
                                      <a:latin typeface="Cambria Math" panose="02040503050406030204" pitchFamily="18" charset="0"/>
                                      <a:cs typeface="Times New Roman" panose="02020603050405020304" pitchFamily="18" charset="0"/>
                                    </a:rPr>
                                    <m:t>𝒑</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𝑶</m:t>
                                  </m:r>
                                </m:e>
                                <m:sub>
                                  <m:r>
                                    <a:rPr lang="en-US" altLang="zh-CN" sz="1200" b="1" i="1" smtClean="0">
                                      <a:latin typeface="Cambria Math" panose="02040503050406030204" pitchFamily="18" charset="0"/>
                                      <a:cs typeface="Times New Roman" panose="02020603050405020304" pitchFamily="18" charset="0"/>
                                    </a:rPr>
                                    <m:t>𝒑</m:t>
                                  </m:r>
                                </m:sub>
                              </m:sSub>
                            </m:e>
                          </m:d>
                          <m:r>
                            <a:rPr lang="en-US" altLang="zh-CN" sz="1200" b="1" i="1" smtClean="0">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𝕨</m:t>
                          </m:r>
                        </m:oMath>
                      </m:oMathPara>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137" name="文本框 136"/>
                  <p:cNvSpPr txBox="1">
                    <a:spLocks noRot="1" noChangeAspect="1" noMove="1" noResize="1" noEditPoints="1" noAdjustHandles="1" noChangeArrowheads="1" noChangeShapeType="1" noTextEdit="1"/>
                  </p:cNvSpPr>
                  <p:nvPr/>
                </p:nvSpPr>
                <p:spPr>
                  <a:xfrm>
                    <a:off x="4361079" y="5828342"/>
                    <a:ext cx="2149178" cy="414088"/>
                  </a:xfrm>
                  <a:prstGeom prst="rect">
                    <a:avLst/>
                  </a:prstGeom>
                  <a:blipFill>
                    <a:blip r:embed="rId15"/>
                    <a:stretch>
                      <a:fillRect/>
                    </a:stretch>
                  </a:blipFill>
                </p:spPr>
                <p:txBody>
                  <a:bodyPr/>
                  <a:lstStyle/>
                  <a:p>
                    <a:r>
                      <a:rPr lang="zh-CN" altLang="en-US">
                        <a:noFill/>
                      </a:rPr>
                      <a:t> </a:t>
                    </a:r>
                  </a:p>
                </p:txBody>
              </p:sp>
            </mc:Fallback>
          </mc:AlternateContent>
        </p:grpSp>
      </p:grpSp>
      <p:cxnSp>
        <p:nvCxnSpPr>
          <p:cNvPr id="8" name="直接连接符 7"/>
          <p:cNvCxnSpPr/>
          <p:nvPr/>
        </p:nvCxnSpPr>
        <p:spPr>
          <a:xfrm>
            <a:off x="2710" y="3586480"/>
            <a:ext cx="9144000"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38" name="直接连接符 137"/>
          <p:cNvCxnSpPr/>
          <p:nvPr/>
        </p:nvCxnSpPr>
        <p:spPr>
          <a:xfrm>
            <a:off x="5173503" y="1006453"/>
            <a:ext cx="0" cy="5577227"/>
          </a:xfrm>
          <a:prstGeom prst="line">
            <a:avLst/>
          </a:prstGeom>
          <a:ln w="9525"/>
        </p:spPr>
        <p:style>
          <a:lnRef idx="2">
            <a:schemeClr val="dk1"/>
          </a:lnRef>
          <a:fillRef idx="0">
            <a:schemeClr val="dk1"/>
          </a:fillRef>
          <a:effectRef idx="1">
            <a:schemeClr val="dk1"/>
          </a:effectRef>
          <a:fontRef idx="minor">
            <a:schemeClr val="tx1"/>
          </a:fontRef>
        </p:style>
      </p:cxnSp>
      <p:sp>
        <p:nvSpPr>
          <p:cNvPr id="140" name="文本框 139"/>
          <p:cNvSpPr txBox="1"/>
          <p:nvPr/>
        </p:nvSpPr>
        <p:spPr>
          <a:xfrm>
            <a:off x="5414461" y="3925346"/>
            <a:ext cx="3687374" cy="336118"/>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4. Communication among Multiple FPGAs (XFER)</a:t>
            </a:r>
          </a:p>
        </p:txBody>
      </p:sp>
      <mc:AlternateContent xmlns:mc="http://schemas.openxmlformats.org/markup-compatibility/2006" xmlns:a14="http://schemas.microsoft.com/office/drawing/2010/main">
        <mc:Choice Requires="a14">
          <p:sp>
            <p:nvSpPr>
              <p:cNvPr id="182" name="文本框 181"/>
              <p:cNvSpPr txBox="1"/>
              <p:nvPr/>
            </p:nvSpPr>
            <p:spPr>
              <a:xfrm>
                <a:off x="5414461" y="6113133"/>
                <a:ext cx="3687374" cy="336118"/>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Objective: </a:t>
                </a:r>
                <a14:m>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𝒎𝒊𝒏</m:t>
                    </m:r>
                    <m:r>
                      <a:rPr lang="en-US" altLang="zh-CN" sz="1200" b="1" i="0" smtClean="0">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𝑳𝒂𝒕</m:t>
                    </m:r>
                  </m:oMath>
                </a14:m>
                <a:endParaRPr lang="en-US" altLang="zh-CN" sz="1200" b="1" dirty="0" smtClean="0">
                  <a:latin typeface="Times New Roman" panose="02020603050405020304" pitchFamily="18" charset="0"/>
                  <a:cs typeface="Times New Roman" panose="02020603050405020304" pitchFamily="18" charset="0"/>
                </a:endParaRPr>
              </a:p>
            </p:txBody>
          </p:sp>
        </mc:Choice>
        <mc:Fallback xmlns="">
          <p:sp>
            <p:nvSpPr>
              <p:cNvPr id="182" name="文本框 181"/>
              <p:cNvSpPr txBox="1">
                <a:spLocks noRot="1" noChangeAspect="1" noMove="1" noResize="1" noEditPoints="1" noAdjustHandles="1" noChangeArrowheads="1" noChangeShapeType="1" noTextEdit="1"/>
              </p:cNvSpPr>
              <p:nvPr/>
            </p:nvSpPr>
            <p:spPr>
              <a:xfrm>
                <a:off x="5414461" y="6113133"/>
                <a:ext cx="3687374" cy="336118"/>
              </a:xfrm>
              <a:prstGeom prst="rect">
                <a:avLst/>
              </a:prstGeom>
              <a:blipFill>
                <a:blip r:embed="rId16"/>
                <a:stretch>
                  <a:fillRect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847360" y="2139705"/>
                <a:ext cx="3155351" cy="394275"/>
              </a:xfrm>
              <a:prstGeom prst="rect">
                <a:avLst/>
              </a:prstGeom>
            </p:spPr>
            <p:txBody>
              <a:bodyPr wrap="none">
                <a:spAutoFit/>
              </a:bodyPr>
              <a:lstStyle/>
              <a:p>
                <a:pPr lvl="0">
                  <a:lnSpc>
                    <a:spcPct val="150000"/>
                  </a:lnSpc>
                </a:pPr>
                <a14:m>
                  <m:oMathPara xmlns:m="http://schemas.openxmlformats.org/officeDocument/2006/math">
                    <m:oMathParaPr>
                      <m:jc m:val="centerGroup"/>
                    </m:oMathParaPr>
                    <m:oMath xmlns:m="http://schemas.openxmlformats.org/officeDocument/2006/math">
                      <m:sSub>
                        <m:sSubPr>
                          <m:ctrlPr>
                            <a:rPr lang="en-US" altLang="zh-CN" sz="1200" b="1" i="1">
                              <a:solidFill>
                                <a:prstClr val="black"/>
                              </a:solidFill>
                              <a:latin typeface="Cambria Math" panose="02040503050406030204" pitchFamily="18" charset="0"/>
                              <a:cs typeface="Times New Roman" panose="02020603050405020304" pitchFamily="18" charset="0"/>
                            </a:rPr>
                          </m:ctrlPr>
                        </m:sSubPr>
                        <m:e>
                          <m:r>
                            <a:rPr lang="en-US" altLang="zh-CN" sz="1200" b="1" i="1">
                              <a:solidFill>
                                <a:prstClr val="black"/>
                              </a:solidFill>
                              <a:latin typeface="Cambria Math" panose="02040503050406030204" pitchFamily="18" charset="0"/>
                              <a:cs typeface="Times New Roman" panose="02020603050405020304" pitchFamily="18" charset="0"/>
                            </a:rPr>
                            <m:t>𝒕𝑾</m:t>
                          </m:r>
                        </m:e>
                        <m:sub>
                          <m:r>
                            <a:rPr lang="en-US" altLang="zh-CN" sz="1200" b="1" i="1">
                              <a:solidFill>
                                <a:prstClr val="black"/>
                              </a:solidFill>
                              <a:latin typeface="Cambria Math" panose="02040503050406030204" pitchFamily="18" charset="0"/>
                              <a:cs typeface="Times New Roman" panose="02020603050405020304" pitchFamily="18" charset="0"/>
                            </a:rPr>
                            <m:t>𝒎𝒆𝒎</m:t>
                          </m:r>
                        </m:sub>
                      </m:sSub>
                      <m:r>
                        <a:rPr lang="en-US" altLang="zh-CN" sz="1200" b="1">
                          <a:solidFill>
                            <a:prstClr val="black"/>
                          </a:solidFill>
                          <a:latin typeface="Cambria Math" panose="02040503050406030204" pitchFamily="18" charset="0"/>
                          <a:cs typeface="Times New Roman" panose="02020603050405020304" pitchFamily="18" charset="0"/>
                        </a:rPr>
                        <m:t>=</m:t>
                      </m:r>
                      <m:sSub>
                        <m:sSubPr>
                          <m:ctrlPr>
                            <a:rPr lang="en-US" altLang="zh-CN" sz="1200" b="1" i="1">
                              <a:solidFill>
                                <a:prstClr val="black"/>
                              </a:solidFill>
                              <a:latin typeface="Cambria Math" panose="02040503050406030204" pitchFamily="18" charset="0"/>
                              <a:cs typeface="Times New Roman" panose="02020603050405020304" pitchFamily="18" charset="0"/>
                            </a:rPr>
                          </m:ctrlPr>
                        </m:sSubPr>
                        <m:e>
                          <m:r>
                            <a:rPr lang="en-US" altLang="zh-CN" sz="1200" b="1" i="1">
                              <a:solidFill>
                                <a:prstClr val="black"/>
                              </a:solidFill>
                              <a:latin typeface="Cambria Math" panose="02040503050406030204" pitchFamily="18" charset="0"/>
                              <a:cs typeface="Times New Roman" panose="02020603050405020304" pitchFamily="18" charset="0"/>
                            </a:rPr>
                            <m:t>𝑻</m:t>
                          </m:r>
                        </m:e>
                        <m:sub>
                          <m:r>
                            <a:rPr lang="en-US" altLang="zh-CN" sz="1200" b="1" i="1">
                              <a:solidFill>
                                <a:prstClr val="black"/>
                              </a:solidFill>
                              <a:latin typeface="Cambria Math" panose="02040503050406030204" pitchFamily="18" charset="0"/>
                              <a:cs typeface="Times New Roman" panose="02020603050405020304" pitchFamily="18" charset="0"/>
                            </a:rPr>
                            <m:t>𝒎</m:t>
                          </m:r>
                        </m:sub>
                      </m:sSub>
                      <m:r>
                        <a:rPr lang="en-US" altLang="zh-CN" sz="1200" b="1" i="1">
                          <a:solidFill>
                            <a:prstClr val="black"/>
                          </a:solidFill>
                          <a:latin typeface="Cambria Math" panose="02040503050406030204" pitchFamily="18" charset="0"/>
                          <a:cs typeface="Times New Roman" panose="02020603050405020304" pitchFamily="18" charset="0"/>
                        </a:rPr>
                        <m:t>⋅</m:t>
                      </m:r>
                      <m:sSub>
                        <m:sSubPr>
                          <m:ctrlPr>
                            <a:rPr lang="en-US" altLang="zh-CN" sz="1200" b="1" i="1">
                              <a:solidFill>
                                <a:prstClr val="black"/>
                              </a:solidFill>
                              <a:latin typeface="Cambria Math" panose="02040503050406030204" pitchFamily="18" charset="0"/>
                              <a:cs typeface="Times New Roman" panose="02020603050405020304" pitchFamily="18" charset="0"/>
                            </a:rPr>
                          </m:ctrlPr>
                        </m:sSubPr>
                        <m:e>
                          <m:r>
                            <a:rPr lang="en-US" altLang="zh-CN" sz="1200" b="1" i="1">
                              <a:solidFill>
                                <a:prstClr val="black"/>
                              </a:solidFill>
                              <a:latin typeface="Cambria Math" panose="02040503050406030204" pitchFamily="18" charset="0"/>
                              <a:cs typeface="Times New Roman" panose="02020603050405020304" pitchFamily="18" charset="0"/>
                            </a:rPr>
                            <m:t>𝑻</m:t>
                          </m:r>
                        </m:e>
                        <m:sub>
                          <m:r>
                            <a:rPr lang="en-US" altLang="zh-CN" sz="1200" b="1" i="1">
                              <a:solidFill>
                                <a:prstClr val="black"/>
                              </a:solidFill>
                              <a:latin typeface="Cambria Math" panose="02040503050406030204" pitchFamily="18" charset="0"/>
                              <a:cs typeface="Times New Roman" panose="02020603050405020304" pitchFamily="18" charset="0"/>
                            </a:rPr>
                            <m:t>𝒏</m:t>
                          </m:r>
                        </m:sub>
                      </m:sSub>
                      <m:r>
                        <a:rPr lang="en-US" altLang="zh-CN" sz="1200" b="1" i="1">
                          <a:solidFill>
                            <a:prstClr val="black"/>
                          </a:solidFill>
                          <a:latin typeface="Cambria Math" panose="02040503050406030204" pitchFamily="18" charset="0"/>
                          <a:cs typeface="Times New Roman" panose="02020603050405020304" pitchFamily="18" charset="0"/>
                        </a:rPr>
                        <m:t>⋅</m:t>
                      </m:r>
                      <m:r>
                        <a:rPr lang="en-US" altLang="zh-CN" sz="1200" b="1" i="1">
                          <a:solidFill>
                            <a:prstClr val="black"/>
                          </a:solidFill>
                          <a:latin typeface="Cambria Math" panose="02040503050406030204" pitchFamily="18" charset="0"/>
                          <a:cs typeface="Times New Roman" panose="02020603050405020304" pitchFamily="18" charset="0"/>
                        </a:rPr>
                        <m:t>𝑲</m:t>
                      </m:r>
                      <m:r>
                        <a:rPr lang="en-US" altLang="zh-CN" sz="1200" b="1" i="1">
                          <a:solidFill>
                            <a:prstClr val="black"/>
                          </a:solidFill>
                          <a:latin typeface="Cambria Math" panose="02040503050406030204" pitchFamily="18" charset="0"/>
                          <a:cs typeface="Times New Roman" panose="02020603050405020304" pitchFamily="18" charset="0"/>
                        </a:rPr>
                        <m:t>⋅</m:t>
                      </m:r>
                      <m:r>
                        <a:rPr lang="en-US" altLang="zh-CN" sz="1200" b="1" i="1">
                          <a:solidFill>
                            <a:prstClr val="black"/>
                          </a:solidFill>
                          <a:latin typeface="Cambria Math" panose="02040503050406030204" pitchFamily="18" charset="0"/>
                          <a:cs typeface="Times New Roman" panose="02020603050405020304" pitchFamily="18" charset="0"/>
                        </a:rPr>
                        <m:t>𝑲</m:t>
                      </m:r>
                      <m:r>
                        <a:rPr lang="en-US" altLang="zh-CN" sz="1200" b="1" i="1">
                          <a:solidFill>
                            <a:prstClr val="black"/>
                          </a:solidFill>
                          <a:latin typeface="Cambria Math" panose="02040503050406030204" pitchFamily="18" charset="0"/>
                          <a:cs typeface="Times New Roman" panose="02020603050405020304" pitchFamily="18" charset="0"/>
                        </a:rPr>
                        <m:t>/(</m:t>
                      </m:r>
                      <m:sSub>
                        <m:sSubPr>
                          <m:ctrlPr>
                            <a:rPr lang="en-US" altLang="zh-CN" sz="1200" b="1" i="1">
                              <a:solidFill>
                                <a:prstClr val="black"/>
                              </a:solidFill>
                              <a:latin typeface="Cambria Math" panose="02040503050406030204" pitchFamily="18" charset="0"/>
                              <a:cs typeface="Times New Roman" panose="02020603050405020304" pitchFamily="18" charset="0"/>
                            </a:rPr>
                          </m:ctrlPr>
                        </m:sSubPr>
                        <m:e>
                          <m:r>
                            <a:rPr lang="en-US" altLang="zh-CN" sz="1200" b="1" i="1">
                              <a:solidFill>
                                <a:prstClr val="black"/>
                              </a:solidFill>
                              <a:latin typeface="Cambria Math" panose="02040503050406030204" pitchFamily="18" charset="0"/>
                              <a:cs typeface="Times New Roman" panose="02020603050405020304" pitchFamily="18" charset="0"/>
                            </a:rPr>
                            <m:t>𝑾</m:t>
                          </m:r>
                        </m:e>
                        <m:sub>
                          <m:r>
                            <a:rPr lang="en-US" altLang="zh-CN" sz="1200" b="1" i="1">
                              <a:solidFill>
                                <a:prstClr val="black"/>
                              </a:solidFill>
                              <a:latin typeface="Cambria Math" panose="02040503050406030204" pitchFamily="18" charset="0"/>
                              <a:cs typeface="Times New Roman" panose="02020603050405020304" pitchFamily="18" charset="0"/>
                            </a:rPr>
                            <m:t>𝒑</m:t>
                          </m:r>
                        </m:sub>
                      </m:sSub>
                      <m:r>
                        <a:rPr lang="en-US" altLang="zh-CN" sz="1200" b="1" i="1">
                          <a:solidFill>
                            <a:prstClr val="black"/>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𝒃</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𝒓</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𝒄</m:t>
                          </m:r>
                        </m:sub>
                      </m:sSub>
                      <m:r>
                        <a:rPr lang="en-US" altLang="zh-CN" sz="1200" b="1" i="1">
                          <a:solidFill>
                            <a:prstClr val="black"/>
                          </a:solidFill>
                          <a:latin typeface="Cambria Math" panose="02040503050406030204" pitchFamily="18" charset="0"/>
                          <a:cs typeface="Times New Roman" panose="02020603050405020304" pitchFamily="18" charset="0"/>
                        </a:rPr>
                        <m:t>)</m:t>
                      </m:r>
                    </m:oMath>
                  </m:oMathPara>
                </a14:m>
                <a:endParaRPr lang="zh-CN" altLang="en-US" sz="12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5847360" y="2139705"/>
                <a:ext cx="3155351" cy="394275"/>
              </a:xfrm>
              <a:prstGeom prst="rect">
                <a:avLst/>
              </a:prstGeom>
              <a:blipFill>
                <a:blip r:embed="rId17"/>
                <a:stretch>
                  <a:fillRect/>
                </a:stretch>
              </a:blipFill>
            </p:spPr>
            <p:txBody>
              <a:bodyPr/>
              <a:lstStyle/>
              <a:p>
                <a:r>
                  <a:rPr lang="zh-CN" altLang="en-US">
                    <a:noFill/>
                  </a:rPr>
                  <a:t> </a:t>
                </a:r>
              </a:p>
            </p:txBody>
          </p:sp>
        </mc:Fallback>
      </mc:AlternateContent>
      <p:pic>
        <p:nvPicPr>
          <p:cNvPr id="96" name="图片 95"/>
          <p:cNvPicPr>
            <a:picLocks noChangeAspect="1"/>
          </p:cNvPicPr>
          <p:nvPr/>
        </p:nvPicPr>
        <p:blipFill>
          <a:blip r:embed="rId5"/>
          <a:stretch>
            <a:fillRect/>
          </a:stretch>
        </p:blipFill>
        <p:spPr>
          <a:xfrm rot="5400000">
            <a:off x="5508864" y="5368468"/>
            <a:ext cx="175770" cy="254880"/>
          </a:xfrm>
          <a:prstGeom prst="rect">
            <a:avLst/>
          </a:prstGeom>
        </p:spPr>
      </p:pic>
      <p:sp>
        <p:nvSpPr>
          <p:cNvPr id="102" name="矩形 101"/>
          <p:cNvSpPr/>
          <p:nvPr/>
        </p:nvSpPr>
        <p:spPr>
          <a:xfrm>
            <a:off x="5779495" y="5383518"/>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 name="图片 102"/>
          <p:cNvPicPr>
            <a:picLocks noChangeAspect="1"/>
          </p:cNvPicPr>
          <p:nvPr/>
        </p:nvPicPr>
        <p:blipFill>
          <a:blip r:embed="rId5"/>
          <a:stretch>
            <a:fillRect/>
          </a:stretch>
        </p:blipFill>
        <p:spPr>
          <a:xfrm rot="5400000">
            <a:off x="5454016" y="4453822"/>
            <a:ext cx="175770" cy="254880"/>
          </a:xfrm>
          <a:prstGeom prst="rect">
            <a:avLst/>
          </a:prstGeom>
        </p:spPr>
      </p:pic>
      <p:sp>
        <p:nvSpPr>
          <p:cNvPr id="105" name="矩形 104"/>
          <p:cNvSpPr/>
          <p:nvPr/>
        </p:nvSpPr>
        <p:spPr>
          <a:xfrm>
            <a:off x="5743828" y="4458067"/>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6" name="文本框 115"/>
              <p:cNvSpPr txBox="1"/>
              <p:nvPr/>
            </p:nvSpPr>
            <p:spPr>
              <a:xfrm>
                <a:off x="5843725" y="5585825"/>
                <a:ext cx="3227487" cy="418384"/>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1200" b="1" i="1" smtClean="0">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m:t>
                          </m:r>
                          <m:r>
                            <a:rPr lang="en-US" altLang="zh-CN" sz="1200" b="1" i="1" smtClean="0">
                              <a:solidFill>
                                <a:srgbClr val="C00000"/>
                              </a:solidFill>
                              <a:latin typeface="Cambria Math" panose="02040503050406030204" pitchFamily="18" charset="0"/>
                              <a:cs typeface="Times New Roman" panose="02020603050405020304" pitchFamily="18" charset="0"/>
                            </a:rPr>
                            <m:t>𝑾</m:t>
                          </m:r>
                        </m:e>
                        <m:sub>
                          <m:r>
                            <a:rPr lang="en-US" altLang="zh-CN" sz="1200" b="1" i="1" smtClean="0">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smtClean="0">
                              <a:solidFill>
                                <a:srgbClr val="C00000"/>
                              </a:solidFill>
                              <a:latin typeface="Cambria Math" panose="02040503050406030204" pitchFamily="18" charset="0"/>
                              <a:cs typeface="Times New Roman" panose="02020603050405020304" pitchFamily="18" charset="0"/>
                            </a:rPr>
                            <m:t>𝒃</m:t>
                          </m:r>
                        </m:sub>
                        <m:sup>
                          <m:r>
                            <a:rPr lang="en-US" altLang="zh-CN" sz="1200" b="1" i="1" smtClean="0">
                              <a:solidFill>
                                <a:srgbClr val="C00000"/>
                              </a:solidFill>
                              <a:latin typeface="Cambria Math" panose="02040503050406030204" pitchFamily="18" charset="0"/>
                              <a:cs typeface="Times New Roman" panose="02020603050405020304" pitchFamily="18" charset="0"/>
                            </a:rPr>
                            <m:t>𝒊</m:t>
                          </m:r>
                        </m:sup>
                      </m:sSubSup>
                      <m:r>
                        <a:rPr lang="en-US" altLang="zh-CN" sz="1200" b="1">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𝑻</m:t>
                          </m:r>
                        </m:e>
                        <m:sub>
                          <m:r>
                            <a:rPr lang="en-US" altLang="zh-CN" sz="1200" b="1" i="1" smtClean="0">
                              <a:solidFill>
                                <a:srgbClr val="C00000"/>
                              </a:solidFill>
                              <a:latin typeface="Cambria Math" panose="02040503050406030204" pitchFamily="18" charset="0"/>
                              <a:cs typeface="Times New Roman" panose="02020603050405020304" pitchFamily="18" charset="0"/>
                            </a:rPr>
                            <m:t>𝒎</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𝒏</m:t>
                          </m:r>
                        </m:sub>
                      </m:sSub>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𝑲</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m:t>
                      </m:r>
                      <m:sSubSup>
                        <m:sSubSupPr>
                          <m:ctrlPr>
                            <a:rPr lang="en-US" altLang="zh-CN" sz="1200" b="1" i="1" smtClean="0">
                              <a:solidFill>
                                <a:srgbClr val="C00000"/>
                              </a:solidFill>
                              <a:latin typeface="Cambria Math" panose="02040503050406030204" pitchFamily="18" charset="0"/>
                              <a:cs typeface="Times New Roman" panose="02020603050405020304" pitchFamily="18" charset="0"/>
                            </a:rPr>
                          </m:ctrlPr>
                        </m:sSubSupPr>
                        <m:e>
                          <m:r>
                            <a:rPr lang="en-US" altLang="zh-CN" sz="1200" b="1" i="1" smtClean="0">
                              <a:solidFill>
                                <a:srgbClr val="C00000"/>
                              </a:solidFill>
                              <a:latin typeface="Cambria Math" panose="02040503050406030204" pitchFamily="18" charset="0"/>
                              <a:cs typeface="Times New Roman" panose="02020603050405020304" pitchFamily="18" charset="0"/>
                            </a:rPr>
                            <m:t>𝑾</m:t>
                          </m:r>
                        </m:e>
                        <m:sub>
                          <m:r>
                            <a:rPr lang="en-US" altLang="zh-CN" sz="1200" b="1" i="1">
                              <a:solidFill>
                                <a:srgbClr val="C00000"/>
                              </a:solidFill>
                              <a:latin typeface="Cambria Math" panose="02040503050406030204" pitchFamily="18" charset="0"/>
                              <a:cs typeface="Times New Roman" panose="02020603050405020304" pitchFamily="18" charset="0"/>
                            </a:rPr>
                            <m:t>𝒑</m:t>
                          </m:r>
                        </m:sub>
                        <m:sup>
                          <m:r>
                            <a:rPr lang="en-US" altLang="zh-CN" sz="1200" b="1" i="1" smtClean="0">
                              <a:solidFill>
                                <a:srgbClr val="C00000"/>
                              </a:solidFill>
                              <a:latin typeface="Cambria Math" panose="02040503050406030204" pitchFamily="18" charset="0"/>
                              <a:cs typeface="Times New Roman" panose="02020603050405020304" pitchFamily="18" charset="0"/>
                            </a:rPr>
                            <m:t>𝒃</m:t>
                          </m:r>
                          <m:r>
                            <a:rPr lang="en-US" altLang="zh-CN" sz="1200" b="1" i="1" smtClean="0">
                              <a:solidFill>
                                <a:srgbClr val="C00000"/>
                              </a:solidFill>
                              <a:latin typeface="Cambria Math" panose="02040503050406030204" pitchFamily="18" charset="0"/>
                              <a:cs typeface="Times New Roman" panose="02020603050405020304" pitchFamily="18" charset="0"/>
                            </a:rPr>
                            <m:t>𝟐</m:t>
                          </m:r>
                          <m:r>
                            <a:rPr lang="en-US" altLang="zh-CN" sz="1200" b="1" i="1" smtClean="0">
                              <a:solidFill>
                                <a:srgbClr val="C00000"/>
                              </a:solidFill>
                              <a:latin typeface="Cambria Math" panose="02040503050406030204" pitchFamily="18" charset="0"/>
                              <a:cs typeface="Times New Roman" panose="02020603050405020304" pitchFamily="18" charset="0"/>
                            </a:rPr>
                            <m:t>𝒃</m:t>
                          </m:r>
                        </m:sup>
                      </m:sSubSup>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𝒃</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𝒓</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𝑷</m:t>
                          </m:r>
                        </m:e>
                        <m:sub>
                          <m:r>
                            <a:rPr lang="en-US" altLang="zh-CN" sz="1200" b="1" i="1" smtClean="0">
                              <a:solidFill>
                                <a:srgbClr val="C00000"/>
                              </a:solidFill>
                              <a:latin typeface="Cambria Math" panose="02040503050406030204" pitchFamily="18" charset="0"/>
                              <a:cs typeface="Times New Roman" panose="02020603050405020304" pitchFamily="18" charset="0"/>
                            </a:rPr>
                            <m:t>𝒄</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oMath>
                  </m:oMathPara>
                </a14:m>
                <a:endParaRPr lang="zh-CN" altLang="en-US" sz="12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16" name="文本框 115"/>
              <p:cNvSpPr txBox="1">
                <a:spLocks noRot="1" noChangeAspect="1" noMove="1" noResize="1" noEditPoints="1" noAdjustHandles="1" noChangeArrowheads="1" noChangeShapeType="1" noTextEdit="1"/>
              </p:cNvSpPr>
              <p:nvPr/>
            </p:nvSpPr>
            <p:spPr>
              <a:xfrm>
                <a:off x="5843725" y="5585825"/>
                <a:ext cx="3227487" cy="418384"/>
              </a:xfrm>
              <a:prstGeom prst="rect">
                <a:avLst/>
              </a:prstGeom>
              <a:blipFill>
                <a:blip r:embed="rId18"/>
                <a:stretch>
                  <a:fillRect/>
                </a:stretch>
              </a:blipFill>
            </p:spPr>
            <p:txBody>
              <a:bodyPr/>
              <a:lstStyle/>
              <a:p>
                <a:r>
                  <a:rPr lang="zh-CN" altLang="en-US">
                    <a:noFill/>
                  </a:rPr>
                  <a:t> </a:t>
                </a:r>
              </a:p>
            </p:txBody>
          </p:sp>
        </mc:Fallback>
      </mc:AlternateContent>
      <p:sp>
        <p:nvSpPr>
          <p:cNvPr id="13" name="矩形 12"/>
          <p:cNvSpPr/>
          <p:nvPr/>
        </p:nvSpPr>
        <p:spPr>
          <a:xfrm>
            <a:off x="6096100" y="5365071"/>
            <a:ext cx="1321580" cy="276999"/>
          </a:xfrm>
          <a:prstGeom prst="rect">
            <a:avLst/>
          </a:prstGeom>
        </p:spPr>
        <p:txBody>
          <a:bodyPr wrap="none">
            <a:spAutoFit/>
          </a:bodyPr>
          <a:lstStyle/>
          <a:p>
            <a:r>
              <a:rPr lang="en-US" altLang="zh-CN" sz="1200" dirty="0" smtClean="0">
                <a:solidFill>
                  <a:prstClr val="black"/>
                </a:solidFill>
                <a:latin typeface="Times New Roman" panose="02020603050405020304" pitchFamily="18" charset="0"/>
                <a:cs typeface="Times New Roman" panose="02020603050405020304" pitchFamily="18" charset="0"/>
              </a:rPr>
              <a:t>Transfer Weights:</a:t>
            </a:r>
            <a:endParaRPr lang="zh-CN" altLang="en-US" dirty="0"/>
          </a:p>
        </p:txBody>
      </p:sp>
      <p:sp>
        <p:nvSpPr>
          <p:cNvPr id="117" name="矩形 116"/>
          <p:cNvSpPr/>
          <p:nvPr/>
        </p:nvSpPr>
        <p:spPr>
          <a:xfrm>
            <a:off x="6056424" y="4420065"/>
            <a:ext cx="1056123" cy="276999"/>
          </a:xfrm>
          <a:prstGeom prst="rect">
            <a:avLst/>
          </a:prstGeom>
        </p:spPr>
        <p:txBody>
          <a:bodyPr wrap="none">
            <a:spAutoFit/>
          </a:bodyPr>
          <a:lstStyle/>
          <a:p>
            <a:r>
              <a:rPr lang="en-US" altLang="zh-CN" sz="1200" dirty="0" smtClean="0">
                <a:solidFill>
                  <a:prstClr val="black"/>
                </a:solidFill>
                <a:latin typeface="Times New Roman" panose="02020603050405020304" pitchFamily="18" charset="0"/>
                <a:cs typeface="Times New Roman" panose="02020603050405020304" pitchFamily="18" charset="0"/>
              </a:rPr>
              <a:t>Transfer IFM:</a:t>
            </a:r>
            <a:endParaRPr lang="zh-CN" altLang="en-US" dirty="0"/>
          </a:p>
        </p:txBody>
      </p:sp>
      <mc:AlternateContent xmlns:mc="http://schemas.openxmlformats.org/markup-compatibility/2006" xmlns:a14="http://schemas.microsoft.com/office/drawing/2010/main">
        <mc:Choice Requires="a14">
          <p:sp>
            <p:nvSpPr>
              <p:cNvPr id="118" name="文本框 117"/>
              <p:cNvSpPr txBox="1"/>
              <p:nvPr/>
            </p:nvSpPr>
            <p:spPr>
              <a:xfrm>
                <a:off x="5879498" y="4742178"/>
                <a:ext cx="2529730" cy="419154"/>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1200" b="1" i="1" smtClean="0">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m:t>
                          </m:r>
                          <m:r>
                            <a:rPr lang="en-US" altLang="zh-CN" sz="1200" b="1" i="1" smtClean="0">
                              <a:solidFill>
                                <a:srgbClr val="C00000"/>
                              </a:solidFill>
                              <a:latin typeface="Cambria Math" panose="02040503050406030204" pitchFamily="18" charset="0"/>
                              <a:cs typeface="Times New Roman" panose="02020603050405020304" pitchFamily="18" charset="0"/>
                            </a:rPr>
                            <m:t>𝑰</m:t>
                          </m:r>
                        </m:e>
                        <m:sub>
                          <m:r>
                            <a:rPr lang="en-US" altLang="zh-CN" sz="1200" b="1" i="1" smtClean="0">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smtClean="0">
                              <a:solidFill>
                                <a:srgbClr val="C00000"/>
                              </a:solidFill>
                              <a:latin typeface="Cambria Math" panose="02040503050406030204" pitchFamily="18" charset="0"/>
                              <a:cs typeface="Times New Roman" panose="02020603050405020304" pitchFamily="18" charset="0"/>
                            </a:rPr>
                            <m:t>𝒃</m:t>
                          </m:r>
                        </m:sub>
                        <m:sup>
                          <m:r>
                            <a:rPr lang="en-US" altLang="zh-CN" sz="1200" b="1" i="1" smtClean="0">
                              <a:solidFill>
                                <a:srgbClr val="C00000"/>
                              </a:solidFill>
                              <a:latin typeface="Cambria Math" panose="02040503050406030204" pitchFamily="18" charset="0"/>
                              <a:cs typeface="Times New Roman" panose="02020603050405020304" pitchFamily="18" charset="0"/>
                            </a:rPr>
                            <m:t>𝒊</m:t>
                          </m:r>
                        </m:sup>
                      </m:sSubSup>
                      <m:r>
                        <a:rPr lang="en-US" altLang="zh-CN" sz="1200" b="1">
                          <a:solidFill>
                            <a:srgbClr val="C00000"/>
                          </a:solidFill>
                          <a:latin typeface="Cambria Math" panose="02040503050406030204" pitchFamily="18" charset="0"/>
                          <a:cs typeface="Times New Roman" panose="02020603050405020304" pitchFamily="18" charset="0"/>
                        </a:rPr>
                        <m:t>=</m:t>
                      </m:r>
                      <m:sSub>
                        <m:sSubPr>
                          <m:ctrlPr>
                            <a:rPr lang="en-US" altLang="zh-CN" sz="1200" b="1" i="1" smtClean="0">
                              <a:solidFill>
                                <a:srgbClr val="C00000"/>
                              </a:solidFill>
                              <a:latin typeface="Cambria Math" panose="02040503050406030204" pitchFamily="18" charset="0"/>
                              <a:cs typeface="Times New Roman" panose="02020603050405020304" pitchFamily="18" charset="0"/>
                            </a:rPr>
                          </m:ctrlPr>
                        </m:sSubPr>
                        <m:e>
                          <m:r>
                            <a:rPr lang="en-US" altLang="zh-CN" sz="1200" b="1" i="1" smtClean="0">
                              <a:solidFill>
                                <a:srgbClr val="C00000"/>
                              </a:solidFill>
                              <a:latin typeface="Cambria Math" panose="02040503050406030204" pitchFamily="18" charset="0"/>
                              <a:cs typeface="Times New Roman" panose="02020603050405020304" pitchFamily="18" charset="0"/>
                            </a:rPr>
                            <m:t>𝑻</m:t>
                          </m:r>
                        </m:e>
                        <m:sub>
                          <m:r>
                            <a:rPr lang="en-US" altLang="zh-CN" sz="1200" b="1" i="1" smtClean="0">
                              <a:solidFill>
                                <a:srgbClr val="C00000"/>
                              </a:solidFill>
                              <a:latin typeface="Cambria Math" panose="02040503050406030204" pitchFamily="18" charset="0"/>
                              <a:cs typeface="Times New Roman" panose="02020603050405020304" pitchFamily="18" charset="0"/>
                            </a:rPr>
                            <m:t>𝒎</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𝒏</m:t>
                          </m:r>
                        </m:sub>
                      </m:sSub>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𝑲</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m:t>
                      </m:r>
                      <m:sSubSup>
                        <m:sSubSupPr>
                          <m:ctrlPr>
                            <a:rPr lang="en-US" altLang="zh-CN" sz="1200" b="1" i="1" smtClean="0">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𝑰</m:t>
                          </m:r>
                        </m:e>
                        <m:sub>
                          <m:r>
                            <a:rPr lang="en-US" altLang="zh-CN" sz="1200" b="1" i="1">
                              <a:solidFill>
                                <a:srgbClr val="C00000"/>
                              </a:solidFill>
                              <a:latin typeface="Cambria Math" panose="02040503050406030204" pitchFamily="18" charset="0"/>
                              <a:cs typeface="Times New Roman" panose="02020603050405020304" pitchFamily="18" charset="0"/>
                            </a:rPr>
                            <m:t>𝒑</m:t>
                          </m:r>
                        </m:sub>
                        <m:sup>
                          <m:r>
                            <a:rPr lang="en-US" altLang="zh-CN" sz="1200" b="1" i="1" smtClean="0">
                              <a:solidFill>
                                <a:srgbClr val="C00000"/>
                              </a:solidFill>
                              <a:latin typeface="Cambria Math" panose="02040503050406030204" pitchFamily="18" charset="0"/>
                              <a:cs typeface="Times New Roman" panose="02020603050405020304" pitchFamily="18" charset="0"/>
                            </a:rPr>
                            <m:t>𝒃</m:t>
                          </m:r>
                          <m:r>
                            <a:rPr lang="en-US" altLang="zh-CN" sz="1200" b="1" i="1" smtClean="0">
                              <a:solidFill>
                                <a:srgbClr val="C00000"/>
                              </a:solidFill>
                              <a:latin typeface="Cambria Math" panose="02040503050406030204" pitchFamily="18" charset="0"/>
                              <a:cs typeface="Times New Roman" panose="02020603050405020304" pitchFamily="18" charset="0"/>
                            </a:rPr>
                            <m:t>𝟐</m:t>
                          </m:r>
                          <m:r>
                            <a:rPr lang="en-US" altLang="zh-CN" sz="1200" b="1" i="1" smtClean="0">
                              <a:solidFill>
                                <a:srgbClr val="C00000"/>
                              </a:solidFill>
                              <a:latin typeface="Cambria Math" panose="02040503050406030204" pitchFamily="18" charset="0"/>
                              <a:cs typeface="Times New Roman" panose="02020603050405020304" pitchFamily="18" charset="0"/>
                            </a:rPr>
                            <m:t>𝒃</m:t>
                          </m:r>
                        </m:sup>
                      </m:sSubSup>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smtClean="0">
                          <a:solidFill>
                            <a:srgbClr val="C00000"/>
                          </a:solidFill>
                          <a:latin typeface="Cambria Math" panose="02040503050406030204" pitchFamily="18" charset="0"/>
                          <a:cs typeface="Times New Roman" panose="02020603050405020304" pitchFamily="18" charset="0"/>
                        </a:rPr>
                        <m:t>)</m:t>
                      </m:r>
                    </m:oMath>
                  </m:oMathPara>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18" name="文本框 117"/>
              <p:cNvSpPr txBox="1">
                <a:spLocks noRot="1" noChangeAspect="1" noMove="1" noResize="1" noEditPoints="1" noAdjustHandles="1" noChangeArrowheads="1" noChangeShapeType="1" noTextEdit="1"/>
              </p:cNvSpPr>
              <p:nvPr/>
            </p:nvSpPr>
            <p:spPr>
              <a:xfrm>
                <a:off x="5879498" y="4742178"/>
                <a:ext cx="2529730" cy="4191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1296901" y="4509210"/>
                <a:ext cx="3849324" cy="810543"/>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𝒎𝒂𝒙</m:t>
                      </m:r>
                      <m:r>
                        <a:rPr lang="en-US" altLang="zh-CN" sz="1200" b="1" i="1" smtClean="0">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𝒕𝑪𝒐𝒎𝒑</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func>
                        <m:funcPr>
                          <m:ctrlPr>
                            <a:rPr lang="en-US" altLang="zh-CN" sz="1200" b="1" i="1">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1200" b="1" i="1">
                                  <a:solidFill>
                                    <a:srgbClr val="C00000"/>
                                  </a:solidFill>
                                  <a:latin typeface="Cambria Math" panose="02040503050406030204" pitchFamily="18" charset="0"/>
                                  <a:cs typeface="Times New Roman" panose="02020603050405020304" pitchFamily="18" charset="0"/>
                                </a:rPr>
                              </m:ctrlPr>
                            </m:limLowPr>
                            <m:e>
                              <m:r>
                                <a:rPr lang="en-US" altLang="zh-CN" sz="1200" b="1">
                                  <a:solidFill>
                                    <a:srgbClr val="C00000"/>
                                  </a:solidFill>
                                  <a:latin typeface="Cambria Math" panose="02040503050406030204" pitchFamily="18" charset="0"/>
                                  <a:cs typeface="Times New Roman" panose="02020603050405020304" pitchFamily="18" charset="0"/>
                                </a:rPr>
                                <m:t>𝐦𝐚𝐱</m:t>
                              </m:r>
                            </m:e>
                            <m:lim>
                              <m:r>
                                <a:rPr lang="en-US" altLang="zh-CN" sz="1200" b="1">
                                  <a:solidFill>
                                    <a:srgbClr val="C00000"/>
                                  </a:solidFill>
                                  <a:latin typeface="Cambria Math" panose="02040503050406030204" pitchFamily="18" charset="0"/>
                                  <a:cs typeface="Times New Roman" panose="02020603050405020304" pitchFamily="18" charset="0"/>
                                </a:rPr>
                                <m:t>𝐢</m:t>
                              </m:r>
                              <m:r>
                                <a:rPr lang="en-US" altLang="zh-CN" sz="1200" b="1" i="1">
                                  <a:solidFill>
                                    <a:srgbClr val="C00000"/>
                                  </a:solidFill>
                                  <a:latin typeface="Cambria Math" panose="02040503050406030204" pitchFamily="18" charset="0"/>
                                  <a:cs typeface="Times New Roman" panose="02020603050405020304" pitchFamily="18" charset="0"/>
                                </a:rPr>
                                <m:t>∈</m:t>
                              </m:r>
                              <m:d>
                                <m:dPr>
                                  <m:begChr m:val="["/>
                                  <m:endChr m:val="]"/>
                                  <m:ctrlPr>
                                    <a:rPr lang="en-US" altLang="zh-CN" sz="1200" b="1" i="1">
                                      <a:solidFill>
                                        <a:srgbClr val="C00000"/>
                                      </a:solidFill>
                                      <a:latin typeface="Cambria Math" panose="02040503050406030204" pitchFamily="18" charset="0"/>
                                      <a:cs typeface="Times New Roman" panose="02020603050405020304" pitchFamily="18" charset="0"/>
                                    </a:rPr>
                                  </m:ctrlPr>
                                </m:dPr>
                                <m:e>
                                  <m:r>
                                    <a:rPr lang="en-US" altLang="zh-CN" sz="1200" b="1" i="1">
                                      <a:solidFill>
                                        <a:srgbClr val="C00000"/>
                                      </a:solidFill>
                                      <a:latin typeface="Cambria Math" panose="02040503050406030204" pitchFamily="18" charset="0"/>
                                      <a:cs typeface="Times New Roman" panose="02020603050405020304" pitchFamily="18" charset="0"/>
                                    </a:rPr>
                                    <m:t>𝟏</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𝑷</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𝟏</m:t>
                                  </m:r>
                                </m:e>
                              </m:d>
                            </m:lim>
                          </m:limLow>
                        </m:fName>
                        <m:e>
                          <m:d>
                            <m:dPr>
                              <m:begChr m:val="{"/>
                              <m:endChr m:val="}"/>
                              <m:ctrlPr>
                                <a:rPr lang="en-US" altLang="zh-CN" sz="1200" b="1" i="1">
                                  <a:solidFill>
                                    <a:srgbClr val="C00000"/>
                                  </a:solidFill>
                                  <a:latin typeface="Cambria Math" panose="02040503050406030204" pitchFamily="18" charset="0"/>
                                  <a:cs typeface="Times New Roman" panose="02020603050405020304" pitchFamily="18" charset="0"/>
                                </a:rPr>
                              </m:ctrlPr>
                            </m:dPr>
                            <m:e>
                              <m:r>
                                <a:rPr lang="en-US" altLang="zh-CN" sz="1200" b="1">
                                  <a:solidFill>
                                    <a:srgbClr val="C00000"/>
                                  </a:solidFill>
                                  <a:latin typeface="Cambria Math" panose="02040503050406030204" pitchFamily="18" charset="0"/>
                                  <a:cs typeface="Times New Roman" panose="02020603050405020304" pitchFamily="18" charset="0"/>
                                </a:rPr>
                                <m:t>𝐭</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a:solidFill>
                                        <a:srgbClr val="C00000"/>
                                      </a:solidFill>
                                      <a:latin typeface="Cambria Math" panose="02040503050406030204" pitchFamily="18" charset="0"/>
                                      <a:cs typeface="Times New Roman" panose="02020603050405020304" pitchFamily="18" charset="0"/>
                                    </a:rPr>
                                    <m:t>𝐖</m:t>
                                  </m:r>
                                </m:e>
                                <m:sub>
                                  <m:r>
                                    <a:rPr lang="en-US" altLang="zh-CN" sz="1200" b="1">
                                      <a:solidFill>
                                        <a:srgbClr val="C00000"/>
                                      </a:solidFill>
                                      <a:latin typeface="Cambria Math" panose="02040503050406030204" pitchFamily="18" charset="0"/>
                                      <a:cs typeface="Times New Roman" panose="02020603050405020304" pitchFamily="18" charset="0"/>
                                    </a:rPr>
                                    <m:t>𝐛𝟐𝐛</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e>
                          </m:d>
                        </m:e>
                      </m:func>
                    </m:oMath>
                  </m:oMathPara>
                </a14:m>
                <a:endParaRPr lang="en-US" altLang="zh-CN" sz="1200" b="1" i="1" dirty="0" smtClean="0">
                  <a:solidFill>
                    <a:srgbClr val="C00000"/>
                  </a:solidFill>
                  <a:latin typeface="Cambria Math" panose="02040503050406030204" pitchFamily="18" charset="0"/>
                  <a:cs typeface="Times New Roman" panose="02020603050405020304" pitchFamily="18" charset="0"/>
                </a:endParaRPr>
              </a:p>
              <a:p>
                <a:pPr>
                  <a:lnSpc>
                    <a:spcPct val="150000"/>
                  </a:lnSpc>
                </a:pPr>
                <a14:m>
                  <m:oMath xmlns:m="http://schemas.openxmlformats.org/officeDocument/2006/math">
                    <m:r>
                      <a:rPr lang="en-US" altLang="zh-CN" sz="1200" b="1" i="0" smtClean="0">
                        <a:solidFill>
                          <a:srgbClr val="C00000"/>
                        </a:solidFill>
                        <a:latin typeface="Cambria Math" panose="02040503050406030204" pitchFamily="18" charset="0"/>
                        <a:cs typeface="Times New Roman" panose="02020603050405020304" pitchFamily="18" charset="0"/>
                      </a:rPr>
                      <m:t>,</m:t>
                    </m:r>
                    <m:func>
                      <m:funcPr>
                        <m:ctrlPr>
                          <a:rPr lang="en-US" altLang="zh-CN" sz="1200" b="1" i="1" smtClean="0">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1200" b="1" i="1" smtClean="0">
                                <a:solidFill>
                                  <a:srgbClr val="C00000"/>
                                </a:solidFill>
                                <a:latin typeface="Cambria Math" panose="02040503050406030204" pitchFamily="18" charset="0"/>
                                <a:cs typeface="Times New Roman" panose="02020603050405020304" pitchFamily="18" charset="0"/>
                              </a:rPr>
                            </m:ctrlPr>
                          </m:limLowPr>
                          <m:e>
                            <m:r>
                              <a:rPr lang="en-US" altLang="zh-CN" sz="1200" b="1" i="0" smtClean="0">
                                <a:solidFill>
                                  <a:srgbClr val="C00000"/>
                                </a:solidFill>
                                <a:latin typeface="Cambria Math" panose="02040503050406030204" pitchFamily="18" charset="0"/>
                                <a:cs typeface="Times New Roman" panose="02020603050405020304" pitchFamily="18" charset="0"/>
                              </a:rPr>
                              <m:t>𝐦𝐚𝐱</m:t>
                            </m:r>
                          </m:e>
                          <m:lim>
                            <m:r>
                              <a:rPr lang="en-US" altLang="zh-CN" sz="1200" b="1" i="0" smtClean="0">
                                <a:solidFill>
                                  <a:srgbClr val="C00000"/>
                                </a:solidFill>
                                <a:latin typeface="Cambria Math" panose="02040503050406030204" pitchFamily="18" charset="0"/>
                                <a:cs typeface="Times New Roman" panose="02020603050405020304" pitchFamily="18" charset="0"/>
                              </a:rPr>
                              <m:t>𝐢</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𝟏</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𝑸</m:t>
                            </m:r>
                            <m:r>
                              <a:rPr lang="en-US" altLang="zh-CN" sz="1200" b="1" i="1" smtClean="0">
                                <a:solidFill>
                                  <a:srgbClr val="C00000"/>
                                </a:solidFill>
                                <a:latin typeface="Cambria Math" panose="02040503050406030204" pitchFamily="18" charset="0"/>
                                <a:cs typeface="Times New Roman" panose="02020603050405020304" pitchFamily="18" charset="0"/>
                              </a:rPr>
                              <m:t>−</m:t>
                            </m:r>
                            <m:r>
                              <a:rPr lang="en-US" altLang="zh-CN" sz="1200" b="1" i="1" smtClean="0">
                                <a:solidFill>
                                  <a:srgbClr val="C00000"/>
                                </a:solidFill>
                                <a:latin typeface="Cambria Math" panose="02040503050406030204" pitchFamily="18" charset="0"/>
                                <a:cs typeface="Times New Roman" panose="02020603050405020304" pitchFamily="18" charset="0"/>
                              </a:rPr>
                              <m:t>𝟏</m:t>
                            </m:r>
                            <m:r>
                              <a:rPr lang="en-US" altLang="zh-CN" sz="1200" b="1" i="1" smtClean="0">
                                <a:solidFill>
                                  <a:srgbClr val="C00000"/>
                                </a:solidFill>
                                <a:latin typeface="Cambria Math" panose="02040503050406030204" pitchFamily="18" charset="0"/>
                                <a:cs typeface="Times New Roman" panose="02020603050405020304" pitchFamily="18" charset="0"/>
                              </a:rPr>
                              <m:t>]</m:t>
                            </m:r>
                          </m:lim>
                        </m:limLow>
                      </m:fName>
                      <m:e>
                        <m:r>
                          <a:rPr lang="en-US" altLang="zh-CN" sz="1200" b="1" i="0" smtClean="0">
                            <a:solidFill>
                              <a:srgbClr val="C00000"/>
                            </a:solidFill>
                            <a:latin typeface="Cambria Math" panose="02040503050406030204" pitchFamily="18" charset="0"/>
                            <a:cs typeface="Times New Roman" panose="02020603050405020304" pitchFamily="18" charset="0"/>
                          </a:rPr>
                          <m:t>{</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𝒕𝑰</m:t>
                            </m:r>
                          </m:e>
                          <m:sub>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r>
                          <a:rPr lang="en-US" altLang="zh-CN" sz="1200" b="1" i="1" smtClean="0">
                            <a:solidFill>
                              <a:srgbClr val="C00000"/>
                            </a:solidFill>
                            <a:latin typeface="Cambria Math" panose="02040503050406030204" pitchFamily="18" charset="0"/>
                            <a:cs typeface="Times New Roman" panose="02020603050405020304" pitchFamily="18" charset="0"/>
                          </a:rPr>
                          <m:t>}</m:t>
                        </m:r>
                      </m:e>
                    </m:func>
                    <m:r>
                      <a:rPr lang="en-US" altLang="zh-CN" sz="1200" b="1" i="0" smtClean="0">
                        <a:latin typeface="Cambria Math" panose="02040503050406030204" pitchFamily="18" charset="0"/>
                        <a:cs typeface="Times New Roman" panose="02020603050405020304" pitchFamily="18" charset="0"/>
                      </a:rPr>
                      <m:t>}</m:t>
                    </m:r>
                  </m:oMath>
                </a14:m>
                <a:r>
                  <a:rPr lang="zh-CN" altLang="en-US" sz="1200" b="1" dirty="0" smtClean="0">
                    <a:latin typeface="Times New Roman" panose="02020603050405020304" pitchFamily="18" charset="0"/>
                    <a:cs typeface="Times New Roman" panose="02020603050405020304" pitchFamily="18" charset="0"/>
                  </a:rPr>
                  <a:t> </a:t>
                </a:r>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120" name="文本框 119"/>
              <p:cNvSpPr txBox="1">
                <a:spLocks noRot="1" noChangeAspect="1" noMove="1" noResize="1" noEditPoints="1" noAdjustHandles="1" noChangeArrowheads="1" noChangeShapeType="1" noTextEdit="1"/>
              </p:cNvSpPr>
              <p:nvPr/>
            </p:nvSpPr>
            <p:spPr>
              <a:xfrm>
                <a:off x="1296901" y="4509210"/>
                <a:ext cx="3849324" cy="810543"/>
              </a:xfrm>
              <a:prstGeom prst="rect">
                <a:avLst/>
              </a:prstGeom>
              <a:blipFill>
                <a:blip r:embed="rId20"/>
                <a:stretch>
                  <a:fillRect b="-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458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28</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426648" y="1059637"/>
            <a:ext cx="8382072"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p>
          <a:p>
            <a:pPr marL="342900" indent="-342900">
              <a:lnSpc>
                <a:spcPct val="150000"/>
              </a:lnSpc>
              <a:buFont typeface="Arial" panose="020B0604020202020204" pitchFamily="34" charset="0"/>
              <a:buChar char="•"/>
            </a:pPr>
            <a:r>
              <a:rPr lang="en-US" altLang="zh-CN" sz="2400" b="1" dirty="0" smtClean="0"/>
              <a:t>Super-LIP Framework</a:t>
            </a:r>
          </a:p>
          <a:p>
            <a:pPr marL="342900" indent="-342900">
              <a:lnSpc>
                <a:spcPct val="150000"/>
              </a:lnSpc>
              <a:buFont typeface="Arial" panose="020B0604020202020204" pitchFamily="34" charset="0"/>
              <a:buChar char="•"/>
            </a:pPr>
            <a:r>
              <a:rPr lang="en-US" altLang="zh-CN" sz="2400" b="1" dirty="0" smtClean="0">
                <a:solidFill>
                  <a:prstClr val="black"/>
                </a:solidFill>
              </a:rPr>
              <a:t>Experimental Results</a:t>
            </a:r>
          </a:p>
          <a:p>
            <a:pPr marL="342900" indent="-342900">
              <a:lnSpc>
                <a:spcPct val="150000"/>
              </a:lnSpc>
              <a:buFont typeface="Arial" panose="020B0604020202020204" pitchFamily="34" charset="0"/>
              <a:buChar char="•"/>
            </a:pPr>
            <a:r>
              <a:rPr lang="en-US" altLang="zh-CN" sz="2400" b="1" dirty="0" smtClean="0">
                <a:solidFill>
                  <a:prstClr val="black"/>
                </a:solidFill>
              </a:rPr>
              <a:t>Ultimate Goal</a:t>
            </a:r>
          </a:p>
        </p:txBody>
      </p:sp>
      <p:sp>
        <p:nvSpPr>
          <p:cNvPr id="10" name="标题 2"/>
          <p:cNvSpPr txBox="1">
            <a:spLocks/>
          </p:cNvSpPr>
          <p:nvPr/>
        </p:nvSpPr>
        <p:spPr>
          <a:xfrm>
            <a:off x="146609" y="76200"/>
            <a:ext cx="866211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Outline</a:t>
            </a:r>
            <a:endParaRPr lang="zh-CN" altLang="en-US" sz="2400" dirty="0"/>
          </a:p>
        </p:txBody>
      </p:sp>
      <p:sp>
        <p:nvSpPr>
          <p:cNvPr id="8" name="矩形 7"/>
          <p:cNvSpPr/>
          <p:nvPr/>
        </p:nvSpPr>
        <p:spPr>
          <a:xfrm>
            <a:off x="426648" y="1044072"/>
            <a:ext cx="8301552" cy="1203828"/>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p:cNvSpPr/>
          <p:nvPr/>
        </p:nvSpPr>
        <p:spPr>
          <a:xfrm>
            <a:off x="326888" y="2759860"/>
            <a:ext cx="8301552" cy="1203828"/>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1201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2</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426648" y="1059637"/>
            <a:ext cx="8382072" cy="32316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p>
          <a:p>
            <a:pPr marL="800100" lvl="1" indent="-342900">
              <a:lnSpc>
                <a:spcPct val="150000"/>
              </a:lnSpc>
              <a:buFont typeface="Arial" panose="020B0604020202020204" pitchFamily="34" charset="0"/>
              <a:buChar char="•"/>
            </a:pPr>
            <a:r>
              <a:rPr lang="en-US" altLang="zh-CN" sz="2000" dirty="0" smtClean="0"/>
              <a:t>Background</a:t>
            </a:r>
          </a:p>
          <a:p>
            <a:pPr marL="800100" lvl="1" indent="-342900">
              <a:lnSpc>
                <a:spcPct val="150000"/>
              </a:lnSpc>
              <a:buFont typeface="Arial" panose="020B0604020202020204" pitchFamily="34" charset="0"/>
              <a:buChar char="•"/>
            </a:pPr>
            <a:r>
              <a:rPr lang="en-US" altLang="zh-CN" sz="2000" dirty="0" smtClean="0"/>
              <a:t>Motivation</a:t>
            </a:r>
          </a:p>
          <a:p>
            <a:pPr marL="342900" indent="-342900">
              <a:lnSpc>
                <a:spcPct val="150000"/>
              </a:lnSpc>
              <a:buFont typeface="Arial" panose="020B0604020202020204" pitchFamily="34" charset="0"/>
              <a:buChar char="•"/>
            </a:pPr>
            <a:r>
              <a:rPr lang="en-US" altLang="zh-CN" sz="2400" b="1" dirty="0" smtClean="0"/>
              <a:t>Super-LIP Framework</a:t>
            </a:r>
            <a:endParaRPr lang="en-US" altLang="zh-CN" sz="2400" b="1" dirty="0" smtClean="0">
              <a:solidFill>
                <a:prstClr val="black"/>
              </a:solidFill>
            </a:endParaRPr>
          </a:p>
          <a:p>
            <a:pPr marL="342900" indent="-342900">
              <a:lnSpc>
                <a:spcPct val="150000"/>
              </a:lnSpc>
              <a:buFont typeface="Arial" panose="020B0604020202020204" pitchFamily="34" charset="0"/>
              <a:buChar char="•"/>
            </a:pPr>
            <a:r>
              <a:rPr lang="en-US" altLang="zh-CN" sz="2400" b="1" dirty="0" smtClean="0">
                <a:solidFill>
                  <a:prstClr val="black"/>
                </a:solidFill>
              </a:rPr>
              <a:t>Experimental Results</a:t>
            </a:r>
          </a:p>
          <a:p>
            <a:pPr marL="342900" indent="-342900">
              <a:lnSpc>
                <a:spcPct val="150000"/>
              </a:lnSpc>
              <a:buFont typeface="Arial" panose="020B0604020202020204" pitchFamily="34" charset="0"/>
              <a:buChar char="•"/>
            </a:pPr>
            <a:r>
              <a:rPr lang="en-US" altLang="zh-CN" sz="2400" b="1" dirty="0" smtClean="0">
                <a:solidFill>
                  <a:prstClr val="black"/>
                </a:solidFill>
              </a:rPr>
              <a:t>Ultimate Goal</a:t>
            </a:r>
          </a:p>
        </p:txBody>
      </p:sp>
      <p:sp>
        <p:nvSpPr>
          <p:cNvPr id="3" name="矩形 2"/>
          <p:cNvSpPr/>
          <p:nvPr/>
        </p:nvSpPr>
        <p:spPr>
          <a:xfrm>
            <a:off x="326888" y="2628900"/>
            <a:ext cx="8301552" cy="3721678"/>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标题 2"/>
          <p:cNvSpPr txBox="1">
            <a:spLocks/>
          </p:cNvSpPr>
          <p:nvPr/>
        </p:nvSpPr>
        <p:spPr>
          <a:xfrm>
            <a:off x="146609" y="76200"/>
            <a:ext cx="866211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Outline</a:t>
            </a:r>
            <a:endParaRPr lang="zh-CN" altLang="en-US" sz="2400" dirty="0"/>
          </a:p>
        </p:txBody>
      </p:sp>
    </p:spTree>
    <p:extLst>
      <p:ext uri="{BB962C8B-B14F-4D97-AF65-F5344CB8AC3E}">
        <p14:creationId xmlns:p14="http://schemas.microsoft.com/office/powerpoint/2010/main" val="4126897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726" y="1054792"/>
            <a:ext cx="3026662" cy="1720212"/>
          </a:xfrm>
          <a:prstGeom prst="rect">
            <a:avLst/>
          </a:prstGeom>
        </p:spPr>
      </p:pic>
      <p:sp>
        <p:nvSpPr>
          <p:cNvPr id="16" name="文本框 15"/>
          <p:cNvSpPr txBox="1"/>
          <p:nvPr/>
        </p:nvSpPr>
        <p:spPr>
          <a:xfrm>
            <a:off x="6209901" y="1117405"/>
            <a:ext cx="2729722" cy="1477328"/>
          </a:xfrm>
          <a:prstGeom prst="rect">
            <a:avLst/>
          </a:prstGeom>
          <a:noFill/>
        </p:spPr>
        <p:txBody>
          <a:bodyPr wrap="none" rtlCol="0">
            <a:spAutoFit/>
          </a:bodyPr>
          <a:lstStyle/>
          <a:p>
            <a:r>
              <a:rPr lang="en-US" altLang="zh-CN" b="1" dirty="0"/>
              <a:t>Testbed:</a:t>
            </a:r>
          </a:p>
          <a:p>
            <a:r>
              <a:rPr lang="en-US" altLang="zh-CN" i="1" dirty="0" smtClean="0"/>
              <a:t>CNN:</a:t>
            </a:r>
            <a:r>
              <a:rPr lang="en-US" altLang="zh-CN" dirty="0" smtClean="0"/>
              <a:t> </a:t>
            </a:r>
            <a:r>
              <a:rPr lang="en-US" altLang="zh-CN" dirty="0" err="1" smtClean="0"/>
              <a:t>AlexNet</a:t>
            </a:r>
            <a:endParaRPr lang="en-US" altLang="zh-CN" dirty="0" smtClean="0"/>
          </a:p>
          <a:p>
            <a:endParaRPr lang="en-US" altLang="zh-CN" dirty="0" smtClean="0"/>
          </a:p>
          <a:p>
            <a:r>
              <a:rPr lang="en-US" altLang="zh-CN" i="1" dirty="0" smtClean="0"/>
              <a:t>FPGA: </a:t>
            </a:r>
            <a:r>
              <a:rPr lang="en-US" altLang="zh-CN" dirty="0" smtClean="0"/>
              <a:t>Xilinx </a:t>
            </a:r>
            <a:r>
              <a:rPr lang="en-US" altLang="zh-CN" dirty="0"/>
              <a:t>ZUC102 FPGAs</a:t>
            </a:r>
            <a:br>
              <a:rPr lang="en-US" altLang="zh-CN" dirty="0"/>
            </a:br>
            <a:r>
              <a:rPr lang="en-US" altLang="zh-CN" dirty="0"/>
              <a:t>connected by SFP+ </a:t>
            </a:r>
            <a:r>
              <a:rPr lang="en-US" altLang="zh-CN" dirty="0" smtClean="0"/>
              <a:t>Links</a:t>
            </a:r>
          </a:p>
        </p:txBody>
      </p:sp>
      <p:grpSp>
        <p:nvGrpSpPr>
          <p:cNvPr id="6" name="组合 5"/>
          <p:cNvGrpSpPr/>
          <p:nvPr/>
        </p:nvGrpSpPr>
        <p:grpSpPr>
          <a:xfrm>
            <a:off x="198262" y="3597032"/>
            <a:ext cx="7359362" cy="2773024"/>
            <a:chOff x="488372" y="3001878"/>
            <a:chExt cx="9812483" cy="3697365"/>
          </a:xfrm>
        </p:grpSpPr>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72" y="3001878"/>
              <a:ext cx="9812483" cy="3697365"/>
            </a:xfrm>
            <a:prstGeom prst="rect">
              <a:avLst/>
            </a:prstGeom>
          </p:spPr>
        </p:pic>
        <p:sp>
          <p:nvSpPr>
            <p:cNvPr id="5" name="矩形 4"/>
            <p:cNvSpPr/>
            <p:nvPr/>
          </p:nvSpPr>
          <p:spPr>
            <a:xfrm>
              <a:off x="8347364" y="3103418"/>
              <a:ext cx="1392382"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b="1" dirty="0">
                  <a:solidFill>
                    <a:schemeClr val="tx1"/>
                  </a:solidFill>
                </a:rPr>
                <a:t>XFER</a:t>
              </a:r>
              <a:endParaRPr lang="zh-CN" altLang="en-US" sz="1350" b="1" dirty="0">
                <a:solidFill>
                  <a:schemeClr val="tx1"/>
                </a:solidFill>
              </a:endParaRPr>
            </a:p>
          </p:txBody>
        </p:sp>
      </p:grpSp>
      <p:sp>
        <p:nvSpPr>
          <p:cNvPr id="7" name="椭圆 6"/>
          <p:cNvSpPr/>
          <p:nvPr/>
        </p:nvSpPr>
        <p:spPr>
          <a:xfrm>
            <a:off x="6665768" y="5834496"/>
            <a:ext cx="353291" cy="2182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21" name="文本框 20"/>
          <p:cNvSpPr txBox="1"/>
          <p:nvPr/>
        </p:nvSpPr>
        <p:spPr>
          <a:xfrm>
            <a:off x="7717567" y="5099292"/>
            <a:ext cx="1315040"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a:solidFill>
                  <a:srgbClr val="C00000"/>
                </a:solidFill>
              </a:rPr>
              <a:t>Lowest</a:t>
            </a:r>
          </a:p>
          <a:p>
            <a:pPr algn="ctr"/>
            <a:r>
              <a:rPr lang="en-US" altLang="zh-CN" b="1" dirty="0">
                <a:solidFill>
                  <a:srgbClr val="C00000"/>
                </a:solidFill>
              </a:rPr>
              <a:t>Latency</a:t>
            </a:r>
          </a:p>
          <a:p>
            <a:pPr algn="ctr"/>
            <a:r>
              <a:rPr lang="en-US" altLang="zh-CN" dirty="0"/>
              <a:t>among all </a:t>
            </a:r>
          </a:p>
          <a:p>
            <a:pPr algn="ctr"/>
            <a:r>
              <a:rPr lang="en-US" altLang="zh-CN" dirty="0"/>
              <a:t>competitors</a:t>
            </a:r>
            <a:endParaRPr lang="zh-CN" altLang="en-US" dirty="0"/>
          </a:p>
        </p:txBody>
      </p:sp>
      <p:sp>
        <p:nvSpPr>
          <p:cNvPr id="22" name="文本框 21"/>
          <p:cNvSpPr txBox="1"/>
          <p:nvPr/>
        </p:nvSpPr>
        <p:spPr>
          <a:xfrm>
            <a:off x="833864" y="3288723"/>
            <a:ext cx="6179512" cy="300082"/>
          </a:xfrm>
          <a:prstGeom prst="rect">
            <a:avLst/>
          </a:prstGeom>
          <a:noFill/>
        </p:spPr>
        <p:txBody>
          <a:bodyPr wrap="none" rtlCol="0">
            <a:spAutoFit/>
          </a:bodyPr>
          <a:lstStyle/>
          <a:p>
            <a:r>
              <a:rPr lang="en-US" altLang="zh-CN" sz="1350" dirty="0"/>
              <a:t>Comparison results of </a:t>
            </a:r>
            <a:r>
              <a:rPr lang="en-US" altLang="zh-CN" sz="1350" b="1" dirty="0"/>
              <a:t>XFER</a:t>
            </a:r>
            <a:r>
              <a:rPr lang="en-US" altLang="zh-CN" sz="1350" dirty="0"/>
              <a:t> with comparisons to </a:t>
            </a:r>
            <a:r>
              <a:rPr lang="en-US" altLang="zh-CN" sz="1350" b="1" dirty="0"/>
              <a:t>GPUs</a:t>
            </a:r>
            <a:r>
              <a:rPr lang="en-US" altLang="zh-CN" sz="1350" dirty="0"/>
              <a:t> and the </a:t>
            </a:r>
            <a:r>
              <a:rPr lang="en-US" altLang="zh-CN" sz="1350" b="1" dirty="0"/>
              <a:t>existing FPGA designs</a:t>
            </a:r>
            <a:endParaRPr lang="zh-CN" altLang="en-US" b="1" dirty="0"/>
          </a:p>
        </p:txBody>
      </p:sp>
      <p:sp>
        <p:nvSpPr>
          <p:cNvPr id="11"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Comparison with Existing </a:t>
            </a:r>
            <a:r>
              <a:rPr lang="en-US" altLang="zh-CN" sz="2400" dirty="0"/>
              <a:t>D</a:t>
            </a:r>
            <a:r>
              <a:rPr lang="en-US" altLang="zh-CN" sz="2400" dirty="0" smtClean="0"/>
              <a:t>esigns and GPU Platforms</a:t>
            </a:r>
            <a:endParaRPr lang="en-US" altLang="zh-CN" sz="2400" dirty="0"/>
          </a:p>
        </p:txBody>
      </p:sp>
      <p:sp>
        <p:nvSpPr>
          <p:cNvPr id="12" name="灯片编号占位符 1"/>
          <p:cNvSpPr>
            <a:spLocks noGrp="1"/>
          </p:cNvSpPr>
          <p:nvPr>
            <p:ph type="sldNum" sz="quarter" idx="12"/>
          </p:nvPr>
        </p:nvSpPr>
        <p:spPr>
          <a:xfrm>
            <a:off x="8565029" y="6366143"/>
            <a:ext cx="387616" cy="365125"/>
          </a:xfrm>
        </p:spPr>
        <p:txBody>
          <a:bodyPr/>
          <a:lstStyle/>
          <a:p>
            <a:r>
              <a:rPr lang="en-US" dirty="0" smtClean="0"/>
              <a:t>31</a:t>
            </a:r>
            <a:endParaRPr lang="en-US" dirty="0"/>
          </a:p>
        </p:txBody>
      </p:sp>
    </p:spTree>
    <p:extLst>
      <p:ext uri="{BB962C8B-B14F-4D97-AF65-F5344CB8AC3E}">
        <p14:creationId xmlns:p14="http://schemas.microsoft.com/office/powerpoint/2010/main" val="27630503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8614" y="1190082"/>
            <a:ext cx="5016073" cy="4810668"/>
            <a:chOff x="298614" y="1190082"/>
            <a:chExt cx="4229363" cy="4056173"/>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19" y="1467081"/>
              <a:ext cx="4109269" cy="3779174"/>
            </a:xfrm>
            <a:prstGeom prst="rect">
              <a:avLst/>
            </a:prstGeom>
          </p:spPr>
        </p:pic>
        <p:sp>
          <p:nvSpPr>
            <p:cNvPr id="11" name="文本框 10"/>
            <p:cNvSpPr txBox="1"/>
            <p:nvPr/>
          </p:nvSpPr>
          <p:spPr>
            <a:xfrm>
              <a:off x="298614" y="1190082"/>
              <a:ext cx="4229363" cy="300082"/>
            </a:xfrm>
            <a:prstGeom prst="rect">
              <a:avLst/>
            </a:prstGeom>
            <a:noFill/>
          </p:spPr>
          <p:txBody>
            <a:bodyPr wrap="none" rtlCol="0">
              <a:spAutoFit/>
            </a:bodyPr>
            <a:lstStyle/>
            <a:p>
              <a:r>
                <a:rPr lang="en-US" altLang="zh-CN" sz="1350" dirty="0"/>
                <a:t>Comparison results of </a:t>
              </a:r>
              <a:r>
                <a:rPr lang="en-US" altLang="zh-CN" sz="1350" b="1" dirty="0"/>
                <a:t>XFER</a:t>
              </a:r>
              <a:r>
                <a:rPr lang="en-US" altLang="zh-CN" sz="1350" dirty="0"/>
                <a:t> with SOTA single FPGA design</a:t>
              </a:r>
              <a:endParaRPr lang="zh-CN" altLang="en-US" b="1" dirty="0"/>
            </a:p>
          </p:txBody>
        </p:sp>
        <p:sp>
          <p:nvSpPr>
            <p:cNvPr id="12" name="椭圆 11"/>
            <p:cNvSpPr/>
            <p:nvPr/>
          </p:nvSpPr>
          <p:spPr>
            <a:xfrm>
              <a:off x="2113610" y="4316268"/>
              <a:ext cx="489317" cy="2182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14" name="椭圆 13"/>
            <p:cNvSpPr/>
            <p:nvPr/>
          </p:nvSpPr>
          <p:spPr>
            <a:xfrm>
              <a:off x="3761435" y="4321463"/>
              <a:ext cx="489317" cy="2182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grpSp>
      <p:sp>
        <p:nvSpPr>
          <p:cNvPr id="15" name="文本框 14"/>
          <p:cNvSpPr txBox="1"/>
          <p:nvPr/>
        </p:nvSpPr>
        <p:spPr>
          <a:xfrm>
            <a:off x="6041048" y="2733628"/>
            <a:ext cx="258384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en-US" altLang="zh-CN" b="1" dirty="0">
                <a:solidFill>
                  <a:srgbClr val="C00000"/>
                </a:solidFill>
              </a:rPr>
              <a:t>Achieve Super-Linear Speedup</a:t>
            </a:r>
            <a:br>
              <a:rPr lang="en-US" altLang="zh-CN" b="1" dirty="0">
                <a:solidFill>
                  <a:srgbClr val="C00000"/>
                </a:solidFill>
              </a:rPr>
            </a:br>
            <a:r>
              <a:rPr lang="en-US" altLang="zh-CN" dirty="0">
                <a:solidFill>
                  <a:schemeClr val="tx1"/>
                </a:solidFill>
              </a:rPr>
              <a:t>for both 32-bits and 16-bits implementations</a:t>
            </a:r>
            <a:endParaRPr lang="zh-CN" altLang="en-US" dirty="0">
              <a:solidFill>
                <a:schemeClr val="tx1"/>
              </a:solidFill>
            </a:endParaRPr>
          </a:p>
        </p:txBody>
      </p:sp>
      <p:sp>
        <p:nvSpPr>
          <p:cNvPr id="8"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Comparison with Single-FPGA </a:t>
            </a:r>
            <a:r>
              <a:rPr lang="en-US" altLang="zh-CN" sz="2400" dirty="0"/>
              <a:t>D</a:t>
            </a:r>
            <a:r>
              <a:rPr lang="en-US" altLang="zh-CN" sz="2400" dirty="0" smtClean="0"/>
              <a:t>esign on ZCU102 Boards</a:t>
            </a:r>
            <a:endParaRPr lang="en-US" altLang="zh-CN" sz="2400" dirty="0"/>
          </a:p>
        </p:txBody>
      </p:sp>
      <p:sp>
        <p:nvSpPr>
          <p:cNvPr id="10" name="灯片编号占位符 1"/>
          <p:cNvSpPr>
            <a:spLocks noGrp="1"/>
          </p:cNvSpPr>
          <p:nvPr>
            <p:ph type="sldNum" sz="quarter" idx="12"/>
          </p:nvPr>
        </p:nvSpPr>
        <p:spPr>
          <a:xfrm>
            <a:off x="8565029" y="6366143"/>
            <a:ext cx="387616" cy="365125"/>
          </a:xfrm>
        </p:spPr>
        <p:txBody>
          <a:bodyPr/>
          <a:lstStyle/>
          <a:p>
            <a:r>
              <a:rPr lang="en-US" dirty="0" smtClean="0"/>
              <a:t>32</a:t>
            </a:r>
            <a:endParaRPr lang="en-US" dirty="0"/>
          </a:p>
        </p:txBody>
      </p:sp>
    </p:spTree>
    <p:extLst>
      <p:ext uri="{BB962C8B-B14F-4D97-AF65-F5344CB8AC3E}">
        <p14:creationId xmlns:p14="http://schemas.microsoft.com/office/powerpoint/2010/main" val="27038318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46609" y="4510813"/>
            <a:ext cx="8783703" cy="1417519"/>
          </a:xfrm>
          <a:prstGeom prst="rect">
            <a:avLst/>
          </a:prstGeom>
        </p:spPr>
      </p:pic>
      <p:sp>
        <p:nvSpPr>
          <p:cNvPr id="4" name="灯片编号占位符 3"/>
          <p:cNvSpPr>
            <a:spLocks noGrp="1"/>
          </p:cNvSpPr>
          <p:nvPr>
            <p:ph type="sldNum" sz="quarter" idx="12"/>
          </p:nvPr>
        </p:nvSpPr>
        <p:spPr/>
        <p:txBody>
          <a:bodyPr/>
          <a:lstStyle/>
          <a:p>
            <a:fld id="{C0769ECE-14F6-B44C-AB5F-842EA3B12E22}" type="slidenum">
              <a:rPr lang="en-US" smtClean="0"/>
              <a:pPr/>
              <a:t>31</a:t>
            </a:fld>
            <a:endParaRPr lang="en-US" dirty="0"/>
          </a:p>
        </p:txBody>
      </p:sp>
      <p:sp>
        <p:nvSpPr>
          <p:cNvPr id="7"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Model Accuracy Evaluation</a:t>
            </a:r>
            <a:endParaRPr lang="en-US" altLang="zh-CN" sz="2400" dirty="0"/>
          </a:p>
        </p:txBody>
      </p:sp>
      <p:pic>
        <p:nvPicPr>
          <p:cNvPr id="9" name="图片 8"/>
          <p:cNvPicPr>
            <a:picLocks noChangeAspect="1"/>
          </p:cNvPicPr>
          <p:nvPr/>
        </p:nvPicPr>
        <p:blipFill>
          <a:blip r:embed="rId3"/>
          <a:stretch>
            <a:fillRect/>
          </a:stretch>
        </p:blipFill>
        <p:spPr>
          <a:xfrm>
            <a:off x="288678" y="985525"/>
            <a:ext cx="4356626" cy="2237186"/>
          </a:xfrm>
          <a:prstGeom prst="rect">
            <a:avLst/>
          </a:prstGeom>
        </p:spPr>
      </p:pic>
      <p:sp>
        <p:nvSpPr>
          <p:cNvPr id="10" name="文本框 9"/>
          <p:cNvSpPr txBox="1"/>
          <p:nvPr/>
        </p:nvSpPr>
        <p:spPr>
          <a:xfrm>
            <a:off x="5075848" y="1325709"/>
            <a:ext cx="3725252" cy="138499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nSpc>
                <a:spcPct val="150000"/>
              </a:lnSpc>
              <a:buFont typeface="Arial" panose="020B0604020202020204" pitchFamily="34" charset="0"/>
              <a:buChar char="•"/>
            </a:pPr>
            <a:r>
              <a:rPr lang="en-US" altLang="zh-CN" sz="1400" dirty="0" smtClean="0"/>
              <a:t>Ours: average </a:t>
            </a:r>
            <a:r>
              <a:rPr lang="en-US" altLang="zh-CN" sz="1400" dirty="0"/>
              <a:t>deviation is </a:t>
            </a:r>
            <a:r>
              <a:rPr lang="en-US" altLang="zh-CN" sz="1400" b="1" dirty="0">
                <a:solidFill>
                  <a:srgbClr val="C00000"/>
                </a:solidFill>
              </a:rPr>
              <a:t>only 2.53</a:t>
            </a:r>
            <a:r>
              <a:rPr lang="en-US" altLang="zh-CN" sz="1400" b="1" dirty="0" smtClean="0">
                <a:solidFill>
                  <a:srgbClr val="C00000"/>
                </a:solidFill>
              </a:rPr>
              <a:t>%</a:t>
            </a:r>
          </a:p>
          <a:p>
            <a:pPr marL="285750" indent="-285750">
              <a:lnSpc>
                <a:spcPct val="150000"/>
              </a:lnSpc>
              <a:buFont typeface="Arial" panose="020B0604020202020204" pitchFamily="34" charset="0"/>
              <a:buChar char="•"/>
            </a:pPr>
            <a:r>
              <a:rPr lang="en-US" altLang="zh-CN" sz="1400" dirty="0" smtClean="0">
                <a:solidFill>
                  <a:schemeClr val="tx1"/>
                </a:solidFill>
              </a:rPr>
              <a:t>Existing model:  </a:t>
            </a:r>
            <a:r>
              <a:rPr lang="en-US" altLang="zh-CN" sz="1400" dirty="0"/>
              <a:t>deviation is </a:t>
            </a:r>
            <a:r>
              <a:rPr lang="en-US" altLang="zh-CN" sz="1400" b="1" dirty="0" smtClean="0">
                <a:solidFill>
                  <a:srgbClr val="C00000"/>
                </a:solidFill>
              </a:rPr>
              <a:t>up to </a:t>
            </a:r>
            <a:r>
              <a:rPr lang="en-US" altLang="zh-CN" sz="1400" b="1" dirty="0">
                <a:solidFill>
                  <a:srgbClr val="C00000"/>
                </a:solidFill>
              </a:rPr>
              <a:t>45.47</a:t>
            </a:r>
            <a:r>
              <a:rPr lang="en-US" altLang="zh-CN" sz="1400" b="1" dirty="0" smtClean="0">
                <a:solidFill>
                  <a:srgbClr val="C00000"/>
                </a:solidFill>
              </a:rPr>
              <a:t>%</a:t>
            </a:r>
          </a:p>
          <a:p>
            <a:pPr marL="285750" indent="-285750">
              <a:lnSpc>
                <a:spcPct val="150000"/>
              </a:lnSpc>
              <a:buFont typeface="Arial" panose="020B0604020202020204" pitchFamily="34" charset="0"/>
              <a:buChar char="•"/>
            </a:pPr>
            <a:r>
              <a:rPr lang="en-US" altLang="zh-CN" sz="1400" dirty="0" smtClean="0">
                <a:solidFill>
                  <a:schemeClr val="tx1"/>
                </a:solidFill>
              </a:rPr>
              <a:t>We can accurately estimate performance of </a:t>
            </a:r>
            <a:r>
              <a:rPr lang="en-US" altLang="zh-CN" sz="1400" b="1" dirty="0" smtClean="0">
                <a:solidFill>
                  <a:srgbClr val="C00000"/>
                </a:solidFill>
              </a:rPr>
              <a:t>multiple FPGAs</a:t>
            </a:r>
            <a:endParaRPr lang="en-US" altLang="zh-CN" sz="1400" b="1" dirty="0">
              <a:solidFill>
                <a:srgbClr val="C00000"/>
              </a:solidFill>
            </a:endParaRPr>
          </a:p>
        </p:txBody>
      </p:sp>
      <p:grpSp>
        <p:nvGrpSpPr>
          <p:cNvPr id="19" name="组合 18"/>
          <p:cNvGrpSpPr/>
          <p:nvPr/>
        </p:nvGrpSpPr>
        <p:grpSpPr>
          <a:xfrm>
            <a:off x="4390062" y="4969588"/>
            <a:ext cx="647700" cy="729356"/>
            <a:chOff x="4343400" y="4432300"/>
            <a:chExt cx="647700" cy="729356"/>
          </a:xfrm>
        </p:grpSpPr>
        <p:sp>
          <p:nvSpPr>
            <p:cNvPr id="13" name="椭圆 12"/>
            <p:cNvSpPr/>
            <p:nvPr/>
          </p:nvSpPr>
          <p:spPr>
            <a:xfrm>
              <a:off x="4343400" y="4432300"/>
              <a:ext cx="647700" cy="249984"/>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椭圆 13"/>
            <p:cNvSpPr/>
            <p:nvPr/>
          </p:nvSpPr>
          <p:spPr>
            <a:xfrm>
              <a:off x="4343400" y="4911672"/>
              <a:ext cx="647700" cy="249984"/>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4250362" y="5203250"/>
            <a:ext cx="4756150" cy="694907"/>
            <a:chOff x="4203700" y="4665962"/>
            <a:chExt cx="4756150" cy="694907"/>
          </a:xfrm>
        </p:grpSpPr>
        <p:sp>
          <p:nvSpPr>
            <p:cNvPr id="15" name="矩形 14"/>
            <p:cNvSpPr/>
            <p:nvPr/>
          </p:nvSpPr>
          <p:spPr>
            <a:xfrm>
              <a:off x="4203700" y="4682284"/>
              <a:ext cx="939800" cy="22938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p:cNvSpPr/>
            <p:nvPr/>
          </p:nvSpPr>
          <p:spPr>
            <a:xfrm>
              <a:off x="4203700" y="5131481"/>
              <a:ext cx="939800" cy="22938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p:cNvSpPr/>
            <p:nvPr/>
          </p:nvSpPr>
          <p:spPr>
            <a:xfrm>
              <a:off x="8020050" y="4665962"/>
              <a:ext cx="939800" cy="22938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矩形 17"/>
            <p:cNvSpPr/>
            <p:nvPr/>
          </p:nvSpPr>
          <p:spPr>
            <a:xfrm>
              <a:off x="8020050" y="5115159"/>
              <a:ext cx="939800" cy="22938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0" y="3991962"/>
            <a:ext cx="9144000" cy="382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en-US" altLang="zh-CN" sz="1400" b="1" dirty="0" smtClean="0"/>
              <a:t>Performance Bottleneck Detection and Alleviation using the proposed model</a:t>
            </a:r>
            <a:endParaRPr lang="en-US" altLang="zh-CN" sz="1400" b="1" dirty="0">
              <a:solidFill>
                <a:srgbClr val="C00000"/>
              </a:solidFill>
            </a:endParaRPr>
          </a:p>
        </p:txBody>
      </p:sp>
    </p:spTree>
    <p:extLst>
      <p:ext uri="{BB962C8B-B14F-4D97-AF65-F5344CB8AC3E}">
        <p14:creationId xmlns:p14="http://schemas.microsoft.com/office/powerpoint/2010/main" val="13936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32</a:t>
            </a:fld>
            <a:endParaRPr lang="en-US" dirty="0"/>
          </a:p>
        </p:txBody>
      </p:sp>
      <p:sp>
        <p:nvSpPr>
          <p:cNvPr id="7"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Design Space Exploration on </a:t>
            </a:r>
            <a:r>
              <a:rPr lang="en-US" altLang="zh-CN" sz="2400" dirty="0" err="1" smtClean="0"/>
              <a:t>AlexNet</a:t>
            </a:r>
            <a:r>
              <a:rPr lang="en-US" altLang="zh-CN" sz="2400" dirty="0" smtClean="0"/>
              <a:t>, </a:t>
            </a:r>
            <a:r>
              <a:rPr lang="en-US" altLang="zh-CN" sz="2400" dirty="0" err="1" smtClean="0"/>
              <a:t>SqueezeNet</a:t>
            </a:r>
            <a:r>
              <a:rPr lang="en-US" altLang="zh-CN" sz="2400" dirty="0" smtClean="0"/>
              <a:t>, VGG, YOLO</a:t>
            </a:r>
            <a:endParaRPr lang="en-US" altLang="zh-CN" sz="2400" dirty="0"/>
          </a:p>
        </p:txBody>
      </p:sp>
      <p:pic>
        <p:nvPicPr>
          <p:cNvPr id="11" name="图片 10"/>
          <p:cNvPicPr>
            <a:picLocks noChangeAspect="1"/>
          </p:cNvPicPr>
          <p:nvPr/>
        </p:nvPicPr>
        <p:blipFill>
          <a:blip r:embed="rId2"/>
          <a:stretch>
            <a:fillRect/>
          </a:stretch>
        </p:blipFill>
        <p:spPr>
          <a:xfrm>
            <a:off x="258391" y="1051610"/>
            <a:ext cx="4601317" cy="5118297"/>
          </a:xfrm>
          <a:prstGeom prst="rect">
            <a:avLst/>
          </a:prstGeom>
        </p:spPr>
      </p:pic>
      <p:sp>
        <p:nvSpPr>
          <p:cNvPr id="22" name="文本框 21"/>
          <p:cNvSpPr txBox="1"/>
          <p:nvPr/>
        </p:nvSpPr>
        <p:spPr>
          <a:xfrm>
            <a:off x="5920398" y="2549478"/>
            <a:ext cx="258384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en-US" altLang="zh-CN" dirty="0" smtClean="0">
                <a:solidFill>
                  <a:schemeClr val="tx1"/>
                </a:solidFill>
              </a:rPr>
              <a:t>With the </a:t>
            </a:r>
            <a:r>
              <a:rPr lang="en-US" altLang="zh-CN" b="1" dirty="0" smtClean="0">
                <a:solidFill>
                  <a:srgbClr val="C00000"/>
                </a:solidFill>
              </a:rPr>
              <a:t>increasing of</a:t>
            </a:r>
            <a:r>
              <a:rPr lang="en-US" altLang="zh-CN" dirty="0" smtClean="0">
                <a:solidFill>
                  <a:schemeClr val="tx1"/>
                </a:solidFill>
              </a:rPr>
              <a:t/>
            </a:r>
            <a:br>
              <a:rPr lang="en-US" altLang="zh-CN" dirty="0" smtClean="0">
                <a:solidFill>
                  <a:schemeClr val="tx1"/>
                </a:solidFill>
              </a:rPr>
            </a:br>
            <a:r>
              <a:rPr lang="en-US" altLang="zh-CN" dirty="0" smtClean="0">
                <a:solidFill>
                  <a:schemeClr val="tx1"/>
                </a:solidFill>
              </a:rPr>
              <a:t>the size of FPGA cluster,</a:t>
            </a:r>
            <a:br>
              <a:rPr lang="en-US" altLang="zh-CN" dirty="0" smtClean="0">
                <a:solidFill>
                  <a:schemeClr val="tx1"/>
                </a:solidFill>
              </a:rPr>
            </a:br>
            <a:r>
              <a:rPr lang="en-US" altLang="zh-CN" dirty="0" smtClean="0">
                <a:solidFill>
                  <a:schemeClr val="tx1"/>
                </a:solidFill>
              </a:rPr>
              <a:t>we can </a:t>
            </a:r>
            <a:r>
              <a:rPr lang="en-US" altLang="zh-CN" b="1" dirty="0" smtClean="0">
                <a:solidFill>
                  <a:srgbClr val="C00000"/>
                </a:solidFill>
              </a:rPr>
              <a:t>consistently achieve</a:t>
            </a:r>
            <a:r>
              <a:rPr lang="en-US" altLang="zh-CN" dirty="0" smtClean="0">
                <a:solidFill>
                  <a:schemeClr val="tx1"/>
                </a:solidFill>
              </a:rPr>
              <a:t> lower latency</a:t>
            </a:r>
            <a:endParaRPr lang="zh-CN" altLang="en-US" dirty="0">
              <a:solidFill>
                <a:schemeClr val="tx1"/>
              </a:solidFill>
            </a:endParaRPr>
          </a:p>
        </p:txBody>
      </p:sp>
    </p:spTree>
    <p:extLst>
      <p:ext uri="{BB962C8B-B14F-4D97-AF65-F5344CB8AC3E}">
        <p14:creationId xmlns:p14="http://schemas.microsoft.com/office/powerpoint/2010/main" val="2887017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33</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426648" y="1059637"/>
            <a:ext cx="8382072"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p>
          <a:p>
            <a:pPr marL="342900" indent="-342900">
              <a:lnSpc>
                <a:spcPct val="150000"/>
              </a:lnSpc>
              <a:buFont typeface="Arial" panose="020B0604020202020204" pitchFamily="34" charset="0"/>
              <a:buChar char="•"/>
            </a:pPr>
            <a:r>
              <a:rPr lang="en-US" altLang="zh-CN" sz="2400" b="1" dirty="0" smtClean="0"/>
              <a:t>Super-LIP Framework</a:t>
            </a:r>
          </a:p>
          <a:p>
            <a:pPr marL="342900" indent="-342900">
              <a:lnSpc>
                <a:spcPct val="150000"/>
              </a:lnSpc>
              <a:buFont typeface="Arial" panose="020B0604020202020204" pitchFamily="34" charset="0"/>
              <a:buChar char="•"/>
            </a:pPr>
            <a:r>
              <a:rPr lang="en-US" altLang="zh-CN" sz="2400" b="1" dirty="0" smtClean="0">
                <a:solidFill>
                  <a:prstClr val="black"/>
                </a:solidFill>
              </a:rPr>
              <a:t>Experimental Results</a:t>
            </a:r>
          </a:p>
          <a:p>
            <a:pPr marL="342900" indent="-342900">
              <a:lnSpc>
                <a:spcPct val="150000"/>
              </a:lnSpc>
              <a:buFont typeface="Arial" panose="020B0604020202020204" pitchFamily="34" charset="0"/>
              <a:buChar char="•"/>
            </a:pPr>
            <a:r>
              <a:rPr lang="en-US" altLang="zh-CN" sz="2400" b="1" dirty="0" smtClean="0">
                <a:solidFill>
                  <a:prstClr val="black"/>
                </a:solidFill>
              </a:rPr>
              <a:t>Ultimate Goal</a:t>
            </a:r>
          </a:p>
        </p:txBody>
      </p:sp>
      <p:sp>
        <p:nvSpPr>
          <p:cNvPr id="3" name="矩形 2"/>
          <p:cNvSpPr/>
          <p:nvPr/>
        </p:nvSpPr>
        <p:spPr>
          <a:xfrm>
            <a:off x="326888" y="3556000"/>
            <a:ext cx="8301552" cy="2794578"/>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标题 2"/>
          <p:cNvSpPr txBox="1">
            <a:spLocks/>
          </p:cNvSpPr>
          <p:nvPr/>
        </p:nvSpPr>
        <p:spPr>
          <a:xfrm>
            <a:off x="146609" y="76200"/>
            <a:ext cx="866211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Outline</a:t>
            </a:r>
            <a:endParaRPr lang="zh-CN" altLang="en-US" sz="2400" dirty="0"/>
          </a:p>
        </p:txBody>
      </p:sp>
      <p:sp>
        <p:nvSpPr>
          <p:cNvPr id="8" name="矩形 7"/>
          <p:cNvSpPr/>
          <p:nvPr/>
        </p:nvSpPr>
        <p:spPr>
          <a:xfrm>
            <a:off x="426648" y="1044072"/>
            <a:ext cx="8301552" cy="1737228"/>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6644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34</a:t>
            </a:fld>
            <a:endParaRPr lang="en-US"/>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Co-Design Neural Networks and Scalable FPGA Implementations</a:t>
            </a:r>
            <a:endParaRPr lang="en-US" altLang="zh-CN" sz="2400" dirty="0"/>
          </a:p>
        </p:txBody>
      </p:sp>
      <p:pic>
        <p:nvPicPr>
          <p:cNvPr id="5331" name="图片 53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24" y="773430"/>
            <a:ext cx="7559829" cy="5658782"/>
          </a:xfrm>
          <a:prstGeom prst="rect">
            <a:avLst/>
          </a:prstGeom>
        </p:spPr>
      </p:pic>
      <p:grpSp>
        <p:nvGrpSpPr>
          <p:cNvPr id="5335" name="组合 5334"/>
          <p:cNvGrpSpPr/>
          <p:nvPr/>
        </p:nvGrpSpPr>
        <p:grpSpPr>
          <a:xfrm>
            <a:off x="5821133" y="1568102"/>
            <a:ext cx="1365951" cy="1041400"/>
            <a:chOff x="6977529" y="1346200"/>
            <a:chExt cx="1365951" cy="1041400"/>
          </a:xfrm>
        </p:grpSpPr>
        <p:sp>
          <p:nvSpPr>
            <p:cNvPr id="5334" name="文本框 5333"/>
            <p:cNvSpPr txBox="1"/>
            <p:nvPr/>
          </p:nvSpPr>
          <p:spPr>
            <a:xfrm>
              <a:off x="6977529" y="1923702"/>
              <a:ext cx="1365951"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400" b="1" dirty="0" smtClean="0">
                  <a:solidFill>
                    <a:srgbClr val="C00000"/>
                  </a:solidFill>
                </a:rPr>
                <a:t>ICCAD’19</a:t>
              </a:r>
              <a:endParaRPr lang="zh-CN" altLang="en-US" sz="2400" b="1" dirty="0">
                <a:solidFill>
                  <a:srgbClr val="C00000"/>
                </a:solidFill>
              </a:endParaRPr>
            </a:p>
          </p:txBody>
        </p:sp>
        <p:cxnSp>
          <p:nvCxnSpPr>
            <p:cNvPr id="5333" name="直接连接符 5332"/>
            <p:cNvCxnSpPr/>
            <p:nvPr/>
          </p:nvCxnSpPr>
          <p:spPr>
            <a:xfrm>
              <a:off x="6977529" y="1346200"/>
              <a:ext cx="0" cy="1041400"/>
            </a:xfrm>
            <a:prstGeom prst="line">
              <a:avLst/>
            </a:prstGeom>
            <a:ln w="76200">
              <a:solidFill>
                <a:srgbClr val="C00000"/>
              </a:solidFill>
            </a:ln>
          </p:spPr>
          <p:style>
            <a:lnRef idx="2">
              <a:schemeClr val="dk1"/>
            </a:lnRef>
            <a:fillRef idx="0">
              <a:schemeClr val="dk1"/>
            </a:fillRef>
            <a:effectRef idx="1">
              <a:schemeClr val="dk1"/>
            </a:effectRef>
            <a:fontRef idx="minor">
              <a:schemeClr val="tx1"/>
            </a:fontRef>
          </p:style>
        </p:cxnSp>
      </p:grpSp>
      <p:grpSp>
        <p:nvGrpSpPr>
          <p:cNvPr id="5343" name="组合 5342"/>
          <p:cNvGrpSpPr/>
          <p:nvPr/>
        </p:nvGrpSpPr>
        <p:grpSpPr>
          <a:xfrm>
            <a:off x="1392816" y="1346200"/>
            <a:ext cx="3846528" cy="2680186"/>
            <a:chOff x="1892300" y="1346200"/>
            <a:chExt cx="3846528" cy="2680186"/>
          </a:xfrm>
        </p:grpSpPr>
        <p:sp>
          <p:nvSpPr>
            <p:cNvPr id="5342" name="文本框 5341"/>
            <p:cNvSpPr txBox="1"/>
            <p:nvPr/>
          </p:nvSpPr>
          <p:spPr>
            <a:xfrm>
              <a:off x="2585592" y="3564721"/>
              <a:ext cx="3153236"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400" b="1" dirty="0" smtClean="0">
                  <a:solidFill>
                    <a:srgbClr val="C00000"/>
                  </a:solidFill>
                </a:rPr>
                <a:t>DAC’19 </a:t>
              </a:r>
              <a:r>
                <a:rPr lang="en-US" altLang="zh-CN" sz="1600" b="1" dirty="0" smtClean="0">
                  <a:solidFill>
                    <a:schemeClr val="tx1"/>
                  </a:solidFill>
                </a:rPr>
                <a:t>Best Paper Nomination</a:t>
              </a:r>
              <a:endParaRPr lang="zh-CN" altLang="en-US" sz="2400" b="1" dirty="0">
                <a:solidFill>
                  <a:schemeClr val="tx1"/>
                </a:solidFill>
              </a:endParaRPr>
            </a:p>
          </p:txBody>
        </p:sp>
        <p:sp>
          <p:nvSpPr>
            <p:cNvPr id="5341" name="任意多边形 5340"/>
            <p:cNvSpPr/>
            <p:nvPr/>
          </p:nvSpPr>
          <p:spPr>
            <a:xfrm>
              <a:off x="1892300" y="1346200"/>
              <a:ext cx="693292" cy="2540000"/>
            </a:xfrm>
            <a:custGeom>
              <a:avLst/>
              <a:gdLst>
                <a:gd name="connsiteX0" fmla="*/ 1054100 w 1054100"/>
                <a:gd name="connsiteY0" fmla="*/ 0 h 2540000"/>
                <a:gd name="connsiteX1" fmla="*/ 0 w 1054100"/>
                <a:gd name="connsiteY1" fmla="*/ 1308100 h 2540000"/>
                <a:gd name="connsiteX2" fmla="*/ 1054100 w 1054100"/>
                <a:gd name="connsiteY2" fmla="*/ 2540000 h 2540000"/>
              </a:gdLst>
              <a:ahLst/>
              <a:cxnLst>
                <a:cxn ang="0">
                  <a:pos x="connsiteX0" y="connsiteY0"/>
                </a:cxn>
                <a:cxn ang="0">
                  <a:pos x="connsiteX1" y="connsiteY1"/>
                </a:cxn>
                <a:cxn ang="0">
                  <a:pos x="connsiteX2" y="connsiteY2"/>
                </a:cxn>
              </a:cxnLst>
              <a:rect l="l" t="t" r="r" b="b"/>
              <a:pathLst>
                <a:path w="1054100" h="2540000">
                  <a:moveTo>
                    <a:pt x="1054100" y="0"/>
                  </a:moveTo>
                  <a:cubicBezTo>
                    <a:pt x="527050" y="442383"/>
                    <a:pt x="0" y="884767"/>
                    <a:pt x="0" y="1308100"/>
                  </a:cubicBezTo>
                  <a:cubicBezTo>
                    <a:pt x="0" y="1731433"/>
                    <a:pt x="527050" y="2135716"/>
                    <a:pt x="1054100" y="2540000"/>
                  </a:cubicBezTo>
                </a:path>
              </a:pathLst>
            </a:custGeom>
            <a:ln w="762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5344" name="文本框 5343"/>
          <p:cNvSpPr txBox="1"/>
          <p:nvPr/>
        </p:nvSpPr>
        <p:spPr>
          <a:xfrm>
            <a:off x="2872442" y="4767633"/>
            <a:ext cx="3485634"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400" b="1" dirty="0" smtClean="0">
                <a:solidFill>
                  <a:srgbClr val="C00000"/>
                </a:solidFill>
              </a:rPr>
              <a:t>This work, CODES+ISSS’19</a:t>
            </a:r>
            <a:endParaRPr lang="zh-CN" altLang="en-US" sz="1600" b="1" dirty="0">
              <a:solidFill>
                <a:schemeClr val="tx1"/>
              </a:solidFill>
            </a:endParaRPr>
          </a:p>
        </p:txBody>
      </p:sp>
      <p:grpSp>
        <p:nvGrpSpPr>
          <p:cNvPr id="5347" name="组合 5346"/>
          <p:cNvGrpSpPr/>
          <p:nvPr/>
        </p:nvGrpSpPr>
        <p:grpSpPr>
          <a:xfrm>
            <a:off x="4486506" y="1312564"/>
            <a:ext cx="4466139" cy="5022865"/>
            <a:chOff x="4486506" y="1312564"/>
            <a:chExt cx="4466139" cy="5022865"/>
          </a:xfrm>
        </p:grpSpPr>
        <p:sp>
          <p:nvSpPr>
            <p:cNvPr id="5345" name="任意多边形 5344"/>
            <p:cNvSpPr/>
            <p:nvPr/>
          </p:nvSpPr>
          <p:spPr>
            <a:xfrm flipH="1">
              <a:off x="8185980" y="1312564"/>
              <a:ext cx="766665" cy="4813300"/>
            </a:xfrm>
            <a:custGeom>
              <a:avLst/>
              <a:gdLst>
                <a:gd name="connsiteX0" fmla="*/ 1054100 w 1054100"/>
                <a:gd name="connsiteY0" fmla="*/ 0 h 2540000"/>
                <a:gd name="connsiteX1" fmla="*/ 0 w 1054100"/>
                <a:gd name="connsiteY1" fmla="*/ 1308100 h 2540000"/>
                <a:gd name="connsiteX2" fmla="*/ 1054100 w 1054100"/>
                <a:gd name="connsiteY2" fmla="*/ 2540000 h 2540000"/>
              </a:gdLst>
              <a:ahLst/>
              <a:cxnLst>
                <a:cxn ang="0">
                  <a:pos x="connsiteX0" y="connsiteY0"/>
                </a:cxn>
                <a:cxn ang="0">
                  <a:pos x="connsiteX1" y="connsiteY1"/>
                </a:cxn>
                <a:cxn ang="0">
                  <a:pos x="connsiteX2" y="connsiteY2"/>
                </a:cxn>
              </a:cxnLst>
              <a:rect l="l" t="t" r="r" b="b"/>
              <a:pathLst>
                <a:path w="1054100" h="2540000">
                  <a:moveTo>
                    <a:pt x="1054100" y="0"/>
                  </a:moveTo>
                  <a:cubicBezTo>
                    <a:pt x="527050" y="442383"/>
                    <a:pt x="0" y="884767"/>
                    <a:pt x="0" y="1308100"/>
                  </a:cubicBezTo>
                  <a:cubicBezTo>
                    <a:pt x="0" y="1731433"/>
                    <a:pt x="527050" y="2135716"/>
                    <a:pt x="1054100" y="2540000"/>
                  </a:cubicBezTo>
                </a:path>
              </a:pathLst>
            </a:custGeom>
            <a:ln w="762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5346" name="文本框 5345"/>
            <p:cNvSpPr txBox="1"/>
            <p:nvPr/>
          </p:nvSpPr>
          <p:spPr>
            <a:xfrm>
              <a:off x="4486506" y="5873764"/>
              <a:ext cx="3743141"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400" b="1" dirty="0" smtClean="0">
                  <a:solidFill>
                    <a:srgbClr val="C00000"/>
                  </a:solidFill>
                </a:rPr>
                <a:t>ASP-DAC’20 </a:t>
              </a:r>
              <a:r>
                <a:rPr lang="en-US" altLang="zh-CN" sz="1600" b="1" dirty="0" smtClean="0">
                  <a:solidFill>
                    <a:schemeClr val="tx1"/>
                  </a:solidFill>
                </a:rPr>
                <a:t>Best Paper Nomination</a:t>
              </a:r>
              <a:endParaRPr lang="zh-CN" altLang="en-US" sz="1600" b="1" dirty="0">
                <a:solidFill>
                  <a:schemeClr val="tx1"/>
                </a:solidFill>
              </a:endParaRPr>
            </a:p>
          </p:txBody>
        </p:sp>
      </p:grpSp>
    </p:spTree>
    <p:extLst>
      <p:ext uri="{BB962C8B-B14F-4D97-AF65-F5344CB8AC3E}">
        <p14:creationId xmlns:p14="http://schemas.microsoft.com/office/powerpoint/2010/main" val="401415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35</a:t>
            </a:fld>
            <a:endParaRPr 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400" y="1111718"/>
            <a:ext cx="1338197" cy="1338197"/>
          </a:xfrm>
          <a:prstGeom prst="rect">
            <a:avLst/>
          </a:prstGeom>
        </p:spPr>
      </p:pic>
      <p:sp>
        <p:nvSpPr>
          <p:cNvPr id="7" name="矩形 6"/>
          <p:cNvSpPr/>
          <p:nvPr/>
        </p:nvSpPr>
        <p:spPr>
          <a:xfrm>
            <a:off x="3362479" y="1852747"/>
            <a:ext cx="4610814" cy="369332"/>
          </a:xfrm>
          <a:prstGeom prst="rect">
            <a:avLst/>
          </a:prstGeom>
        </p:spPr>
        <p:txBody>
          <a:bodyPr wrap="none">
            <a:spAutoFit/>
          </a:bodyPr>
          <a:lstStyle/>
          <a:p>
            <a:r>
              <a:rPr lang="zh-CN" altLang="en-US" b="1" dirty="0"/>
              <a:t>https://github.com/PITT-JZ-COOP/XFER_FPGA</a:t>
            </a:r>
          </a:p>
        </p:txBody>
      </p:sp>
      <p:sp>
        <p:nvSpPr>
          <p:cNvPr id="8" name="矩形 7"/>
          <p:cNvSpPr/>
          <p:nvPr/>
        </p:nvSpPr>
        <p:spPr>
          <a:xfrm>
            <a:off x="3362479" y="2826386"/>
            <a:ext cx="2375202" cy="2126864"/>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b="1" dirty="0" smtClean="0"/>
              <a:t>P</a:t>
            </a:r>
            <a:r>
              <a:rPr lang="zh-CN" altLang="en-US" b="1" dirty="0" smtClean="0"/>
              <a:t>erformance </a:t>
            </a:r>
            <a:r>
              <a:rPr lang="en-US" altLang="zh-CN" b="1" dirty="0" smtClean="0"/>
              <a:t>M</a:t>
            </a:r>
            <a:r>
              <a:rPr lang="zh-CN" altLang="en-US" b="1" dirty="0" smtClean="0"/>
              <a:t>odel</a:t>
            </a:r>
            <a:endParaRPr lang="en-US" altLang="zh-CN" b="1" dirty="0" smtClean="0"/>
          </a:p>
          <a:p>
            <a:pPr marL="285750" indent="-285750">
              <a:lnSpc>
                <a:spcPct val="150000"/>
              </a:lnSpc>
              <a:buFont typeface="Arial" panose="020B0604020202020204" pitchFamily="34" charset="0"/>
              <a:buChar char="•"/>
            </a:pPr>
            <a:r>
              <a:rPr lang="en-US" altLang="zh-CN" b="1" dirty="0" smtClean="0"/>
              <a:t>XFER Design</a:t>
            </a:r>
          </a:p>
          <a:p>
            <a:pPr marL="742950" lvl="1" indent="-285750">
              <a:lnSpc>
                <a:spcPct val="150000"/>
              </a:lnSpc>
              <a:buFont typeface="Arial" panose="020B0604020202020204" pitchFamily="34" charset="0"/>
              <a:buChar char="•"/>
            </a:pPr>
            <a:r>
              <a:rPr lang="en-US" altLang="zh-CN" dirty="0" smtClean="0"/>
              <a:t>HLS</a:t>
            </a:r>
          </a:p>
          <a:p>
            <a:pPr marL="742950" lvl="1" indent="-285750">
              <a:lnSpc>
                <a:spcPct val="150000"/>
              </a:lnSpc>
              <a:buFont typeface="Arial" panose="020B0604020202020204" pitchFamily="34" charset="0"/>
              <a:buChar char="•"/>
            </a:pPr>
            <a:r>
              <a:rPr lang="en-US" altLang="zh-CN" dirty="0" smtClean="0"/>
              <a:t>SDK</a:t>
            </a:r>
          </a:p>
          <a:p>
            <a:pPr marL="742950" lvl="1" indent="-285750">
              <a:lnSpc>
                <a:spcPct val="150000"/>
              </a:lnSpc>
              <a:buFont typeface="Arial" panose="020B0604020202020204" pitchFamily="34" charset="0"/>
              <a:buChar char="•"/>
            </a:pPr>
            <a:r>
              <a:rPr lang="en-US" altLang="zh-CN" dirty="0" err="1" smtClean="0"/>
              <a:t>Vivado_project</a:t>
            </a:r>
            <a:endParaRPr lang="zh-CN" altLang="en-US" dirty="0"/>
          </a:p>
        </p:txBody>
      </p:sp>
      <p:pic>
        <p:nvPicPr>
          <p:cNvPr id="2053" name="Picture 5" descr="https://api.qr-code-generator.com/v1/create?access-token=EBephxedmZHs9OWzR2Kbv-125ifulLI1LemyW4NO2hwWifAzpHadEVcOq-OkFtNz&amp;qr_code_pattern=&amp;frame_name=qrcg-scan-me-bottom-frame&amp;qr_code_text=https%3A%2F%2Fwww.example.com&amp;frame_text=Scan+me&amp;frame_icon_name=mobile&amp;frame_color=%23000000&amp;background_color=%23FFFFFF&amp;foreground_color=%23000000&amp;qr_code_logo=&amp;marker_left_template=version1&amp;marker_right_template=version1&amp;marker_bottom_template=version1&amp;image_format=PNG&amp;image_width=1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823" y="2895850"/>
            <a:ext cx="1657350" cy="20574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3362479" y="2826385"/>
            <a:ext cx="5043487" cy="2181383"/>
          </a:xfrm>
          <a:prstGeom prst="rect">
            <a:avLst/>
          </a:prstGeom>
          <a:solidFill>
            <a:schemeClr val="bg1"/>
          </a:solid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smtClean="0">
                <a:solidFill>
                  <a:srgbClr val="002142"/>
                </a:solidFill>
              </a:rPr>
              <a:t>Thank You!</a:t>
            </a:r>
            <a:endParaRPr lang="en-US" sz="4000" dirty="0">
              <a:solidFill>
                <a:srgbClr val="002142"/>
              </a:solidFill>
            </a:endParaRPr>
          </a:p>
        </p:txBody>
      </p:sp>
      <p:sp>
        <p:nvSpPr>
          <p:cNvPr id="10" name="Title 1"/>
          <p:cNvSpPr txBox="1">
            <a:spLocks/>
          </p:cNvSpPr>
          <p:nvPr/>
        </p:nvSpPr>
        <p:spPr>
          <a:xfrm>
            <a:off x="3474755" y="1154581"/>
            <a:ext cx="4386262" cy="610569"/>
          </a:xfrm>
          <a:prstGeom prst="rect">
            <a:avLst/>
          </a:prstGeom>
          <a:noFill/>
        </p:spPr>
        <p:txBody>
          <a:bodyPr vert="horz" lIns="91440" tIns="45720" rIns="91440" bIns="45720" rtlCol="0" anchor="ctr">
            <a:normAutofit fontScale="62500" lnSpcReduction="20000"/>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smtClean="0">
                <a:solidFill>
                  <a:srgbClr val="002142"/>
                </a:solidFill>
              </a:rPr>
              <a:t>Open Source</a:t>
            </a:r>
            <a:endParaRPr lang="en-US" sz="4000" dirty="0">
              <a:solidFill>
                <a:srgbClr val="002142"/>
              </a:solidFill>
            </a:endParaRPr>
          </a:p>
        </p:txBody>
      </p:sp>
    </p:spTree>
    <p:extLst>
      <p:ext uri="{BB962C8B-B14F-4D97-AF65-F5344CB8AC3E}">
        <p14:creationId xmlns:p14="http://schemas.microsoft.com/office/powerpoint/2010/main" val="132981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36</a:t>
            </a:fld>
            <a:endParaRPr lang="en-US"/>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extLst>
      <p:ext uri="{BB962C8B-B14F-4D97-AF65-F5344CB8AC3E}">
        <p14:creationId xmlns:p14="http://schemas.microsoft.com/office/powerpoint/2010/main" val="2265811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
            <a:ext cx="12191999" cy="4931229"/>
          </a:xfrm>
          <a:noFill/>
        </p:spPr>
        <p:txBody>
          <a:bodyPr>
            <a:normAutofit/>
          </a:bodyPr>
          <a:lstStyle/>
          <a:p>
            <a:pPr algn="ctr">
              <a:lnSpc>
                <a:spcPct val="150000"/>
              </a:lnSpc>
            </a:pPr>
            <a:r>
              <a:rPr lang="en-US" sz="4000" dirty="0" smtClean="0">
                <a:solidFill>
                  <a:srgbClr val="002142"/>
                </a:solidFill>
              </a:rPr>
              <a:t>Thank </a:t>
            </a:r>
            <a:r>
              <a:rPr lang="en-US" sz="4000" dirty="0">
                <a:solidFill>
                  <a:srgbClr val="002142"/>
                </a:solidFill>
              </a:rPr>
              <a:t>You!</a:t>
            </a:r>
          </a:p>
        </p:txBody>
      </p:sp>
      <p:pic>
        <p:nvPicPr>
          <p:cNvPr id="3" name="图片 2"/>
          <p:cNvPicPr>
            <a:picLocks noChangeAspect="1"/>
          </p:cNvPicPr>
          <p:nvPr/>
        </p:nvPicPr>
        <p:blipFill>
          <a:blip r:embed="rId2"/>
          <a:stretch>
            <a:fillRect/>
          </a:stretch>
        </p:blipFill>
        <p:spPr>
          <a:xfrm>
            <a:off x="6029033" y="1903199"/>
            <a:ext cx="951995" cy="1283426"/>
          </a:xfrm>
          <a:prstGeom prst="rect">
            <a:avLst/>
          </a:prstGeom>
        </p:spPr>
      </p:pic>
      <p:sp>
        <p:nvSpPr>
          <p:cNvPr id="4" name="文本框 3"/>
          <p:cNvSpPr txBox="1"/>
          <p:nvPr/>
        </p:nvSpPr>
        <p:spPr>
          <a:xfrm>
            <a:off x="1" y="3597107"/>
            <a:ext cx="9143999" cy="1492716"/>
          </a:xfrm>
          <a:prstGeom prst="rect">
            <a:avLst/>
          </a:prstGeom>
          <a:noFill/>
        </p:spPr>
        <p:txBody>
          <a:bodyPr wrap="square" rtlCol="0">
            <a:spAutoFit/>
          </a:bodyPr>
          <a:lstStyle/>
          <a:p>
            <a:pPr algn="ctr">
              <a:lnSpc>
                <a:spcPct val="130000"/>
              </a:lnSpc>
            </a:pPr>
            <a:r>
              <a:rPr lang="en-US" altLang="zh-CN" sz="1400" b="1" dirty="0" smtClean="0"/>
              <a:t>Weiwen Jiang</a:t>
            </a:r>
          </a:p>
          <a:p>
            <a:pPr algn="ctr">
              <a:lnSpc>
                <a:spcPct val="130000"/>
              </a:lnSpc>
            </a:pPr>
            <a:r>
              <a:rPr lang="en-US" altLang="zh-CN" sz="1400" dirty="0" smtClean="0"/>
              <a:t>Postdoctoral Researcher</a:t>
            </a:r>
          </a:p>
          <a:p>
            <a:pPr algn="ctr">
              <a:lnSpc>
                <a:spcPct val="130000"/>
              </a:lnSpc>
            </a:pPr>
            <a:r>
              <a:rPr lang="en-US" altLang="zh-CN" sz="1400" dirty="0" smtClean="0"/>
              <a:t>University of Notre Dame</a:t>
            </a:r>
          </a:p>
          <a:p>
            <a:pPr algn="ctr">
              <a:lnSpc>
                <a:spcPct val="130000"/>
              </a:lnSpc>
            </a:pPr>
            <a:r>
              <a:rPr lang="en-US" altLang="zh-CN" sz="1400" dirty="0" smtClean="0"/>
              <a:t>wjiang2@nd.edu</a:t>
            </a:r>
          </a:p>
          <a:p>
            <a:pPr algn="ctr">
              <a:lnSpc>
                <a:spcPct val="130000"/>
              </a:lnSpc>
            </a:pPr>
            <a:r>
              <a:rPr lang="en-US" altLang="zh-CN" sz="1400" dirty="0" smtClean="0"/>
              <a:t>https://wjiang.nd.edu</a:t>
            </a:r>
          </a:p>
        </p:txBody>
      </p:sp>
      <p:pic>
        <p:nvPicPr>
          <p:cNvPr id="5" name="图片 4"/>
          <p:cNvPicPr>
            <a:picLocks noChangeAspect="1"/>
          </p:cNvPicPr>
          <p:nvPr/>
        </p:nvPicPr>
        <p:blipFill>
          <a:blip r:embed="rId2"/>
          <a:stretch>
            <a:fillRect/>
          </a:stretch>
        </p:blipFill>
        <p:spPr>
          <a:xfrm rot="10800000">
            <a:off x="2182335" y="1424828"/>
            <a:ext cx="951995" cy="1283426"/>
          </a:xfrm>
          <a:prstGeom prst="rect">
            <a:avLst/>
          </a:prstGeom>
        </p:spPr>
      </p:pic>
    </p:spTree>
    <p:extLst>
      <p:ext uri="{BB962C8B-B14F-4D97-AF65-F5344CB8AC3E}">
        <p14:creationId xmlns:p14="http://schemas.microsoft.com/office/powerpoint/2010/main" val="36894959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0589" y="222957"/>
            <a:ext cx="7296701" cy="1165694"/>
          </a:xfrm>
          <a:noFill/>
        </p:spPr>
        <p:txBody>
          <a:bodyPr>
            <a:normAutofit/>
          </a:bodyPr>
          <a:lstStyle/>
          <a:p>
            <a:pPr>
              <a:lnSpc>
                <a:spcPct val="130000"/>
              </a:lnSpc>
            </a:pPr>
            <a:r>
              <a:rPr lang="en-US" altLang="zh-CN" sz="2400" dirty="0">
                <a:solidFill>
                  <a:srgbClr val="002142"/>
                </a:solidFill>
              </a:rPr>
              <a:t>Achieving Super-Linear Speedup across Multi-FPGA for Real-Time DNN Inference</a:t>
            </a:r>
            <a:endParaRPr lang="en-US" sz="2000" b="0" baseline="30000" dirty="0">
              <a:solidFill>
                <a:srgbClr val="002142"/>
              </a:solidFill>
              <a:effectLst/>
            </a:endParaRPr>
          </a:p>
        </p:txBody>
      </p:sp>
      <p:sp>
        <p:nvSpPr>
          <p:cNvPr id="5" name="Subtitle 2"/>
          <p:cNvSpPr txBox="1">
            <a:spLocks/>
          </p:cNvSpPr>
          <p:nvPr/>
        </p:nvSpPr>
        <p:spPr>
          <a:xfrm>
            <a:off x="1630590" y="1261678"/>
            <a:ext cx="7365415" cy="50445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en-US" altLang="zh-CN" sz="1400" b="1" dirty="0">
                <a:solidFill>
                  <a:schemeClr val="bg2">
                    <a:lumMod val="25000"/>
                  </a:schemeClr>
                </a:solidFill>
              </a:rPr>
              <a:t>Weiwen Jiang</a:t>
            </a:r>
            <a:r>
              <a:rPr lang="en-US" altLang="zh-CN" sz="1400" dirty="0">
                <a:solidFill>
                  <a:schemeClr val="bg2">
                    <a:lumMod val="25000"/>
                  </a:schemeClr>
                </a:solidFill>
              </a:rPr>
              <a:t>,   Edwin H.-M. </a:t>
            </a:r>
            <a:r>
              <a:rPr lang="en-US" altLang="zh-CN" sz="1400" dirty="0" err="1">
                <a:solidFill>
                  <a:schemeClr val="bg2">
                    <a:lumMod val="25000"/>
                  </a:schemeClr>
                </a:solidFill>
              </a:rPr>
              <a:t>Sha</a:t>
            </a:r>
            <a:r>
              <a:rPr lang="en-US" altLang="zh-CN" sz="1400" dirty="0">
                <a:solidFill>
                  <a:schemeClr val="bg2">
                    <a:lumMod val="25000"/>
                  </a:schemeClr>
                </a:solidFill>
              </a:rPr>
              <a:t>,   Xinyi Zhang,   Lei Yang,   </a:t>
            </a:r>
            <a:r>
              <a:rPr lang="en-US" altLang="zh-CN" sz="1400" dirty="0" err="1" smtClean="0">
                <a:solidFill>
                  <a:schemeClr val="bg2">
                    <a:lumMod val="25000"/>
                  </a:schemeClr>
                </a:solidFill>
              </a:rPr>
              <a:t>Qingfeng</a:t>
            </a:r>
            <a:r>
              <a:rPr lang="en-US" altLang="zh-CN" sz="1400" dirty="0" smtClean="0">
                <a:solidFill>
                  <a:schemeClr val="bg2">
                    <a:lumMod val="25000"/>
                  </a:schemeClr>
                </a:solidFill>
              </a:rPr>
              <a:t> </a:t>
            </a:r>
            <a:r>
              <a:rPr lang="en-US" altLang="zh-CN" sz="1400" dirty="0" err="1">
                <a:solidFill>
                  <a:schemeClr val="bg2">
                    <a:lumMod val="25000"/>
                  </a:schemeClr>
                </a:solidFill>
              </a:rPr>
              <a:t>Zhuge</a:t>
            </a:r>
            <a:r>
              <a:rPr lang="en-US" altLang="zh-CN" sz="1400" dirty="0">
                <a:solidFill>
                  <a:schemeClr val="bg2">
                    <a:lumMod val="25000"/>
                  </a:schemeClr>
                </a:solidFill>
              </a:rPr>
              <a:t>,   </a:t>
            </a:r>
            <a:r>
              <a:rPr lang="en-US" altLang="zh-CN" sz="1400" dirty="0" err="1" smtClean="0">
                <a:solidFill>
                  <a:schemeClr val="bg2">
                    <a:lumMod val="25000"/>
                  </a:schemeClr>
                </a:solidFill>
              </a:rPr>
              <a:t>Yiyu</a:t>
            </a:r>
            <a:r>
              <a:rPr lang="en-US" altLang="zh-CN" sz="1400" dirty="0" smtClean="0">
                <a:solidFill>
                  <a:schemeClr val="bg2">
                    <a:lumMod val="25000"/>
                  </a:schemeClr>
                </a:solidFill>
              </a:rPr>
              <a:t> </a:t>
            </a:r>
            <a:r>
              <a:rPr lang="en-US" altLang="zh-CN" sz="1400" dirty="0">
                <a:solidFill>
                  <a:schemeClr val="bg2">
                    <a:lumMod val="25000"/>
                  </a:schemeClr>
                </a:solidFill>
              </a:rPr>
              <a:t>Shi, </a:t>
            </a:r>
            <a:r>
              <a:rPr lang="en-US" altLang="zh-CN" sz="1400" dirty="0" smtClean="0">
                <a:solidFill>
                  <a:schemeClr val="bg2">
                    <a:lumMod val="25000"/>
                  </a:schemeClr>
                </a:solidFill>
              </a:rPr>
              <a:t>  </a:t>
            </a:r>
            <a:r>
              <a:rPr lang="en-US" altLang="zh-CN" sz="1400" dirty="0" err="1" smtClean="0">
                <a:solidFill>
                  <a:schemeClr val="bg2">
                    <a:lumMod val="25000"/>
                  </a:schemeClr>
                </a:solidFill>
              </a:rPr>
              <a:t>Jingtong</a:t>
            </a:r>
            <a:r>
              <a:rPr lang="en-US" altLang="zh-CN" sz="1400" dirty="0" smtClean="0">
                <a:solidFill>
                  <a:schemeClr val="bg2">
                    <a:lumMod val="25000"/>
                  </a:schemeClr>
                </a:solidFill>
              </a:rPr>
              <a:t> </a:t>
            </a:r>
            <a:r>
              <a:rPr lang="en-US" altLang="zh-CN" sz="1400" dirty="0">
                <a:solidFill>
                  <a:schemeClr val="bg2">
                    <a:lumMod val="25000"/>
                  </a:schemeClr>
                </a:solidFill>
              </a:rPr>
              <a:t>Hu</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84" y="184956"/>
            <a:ext cx="1353101" cy="1353101"/>
          </a:xfrm>
          <a:prstGeom prst="rect">
            <a:avLst/>
          </a:prstGeom>
        </p:spPr>
      </p:pic>
      <p:sp>
        <p:nvSpPr>
          <p:cNvPr id="8" name="矩形 7"/>
          <p:cNvSpPr/>
          <p:nvPr/>
        </p:nvSpPr>
        <p:spPr>
          <a:xfrm>
            <a:off x="1630590" y="76140"/>
            <a:ext cx="7159277" cy="276999"/>
          </a:xfrm>
          <a:prstGeom prst="rect">
            <a:avLst/>
          </a:prstGeom>
        </p:spPr>
        <p:txBody>
          <a:bodyPr wrap="square">
            <a:spAutoFit/>
          </a:bodyPr>
          <a:lstStyle/>
          <a:p>
            <a:r>
              <a:rPr lang="en-US" altLang="zh-CN" sz="1200" dirty="0" smtClean="0">
                <a:solidFill>
                  <a:srgbClr val="000000"/>
                </a:solidFill>
                <a:latin typeface="Times New Roman" panose="02020603050405020304" pitchFamily="18" charset="0"/>
                <a:cs typeface="Times New Roman" panose="02020603050405020304" pitchFamily="18" charset="0"/>
              </a:rPr>
              <a:t>CODES+ISSS 2019: </a:t>
            </a:r>
            <a:r>
              <a:rPr lang="en-US" altLang="zh-CN" sz="1200" dirty="0">
                <a:solidFill>
                  <a:srgbClr val="000000"/>
                </a:solidFill>
                <a:latin typeface="Times New Roman" panose="02020603050405020304" pitchFamily="18" charset="0"/>
                <a:cs typeface="Times New Roman" panose="02020603050405020304" pitchFamily="18" charset="0"/>
              </a:rPr>
              <a:t>International Conference </a:t>
            </a:r>
            <a:r>
              <a:rPr lang="en-US" altLang="zh-CN" sz="1200" dirty="0" smtClean="0">
                <a:solidFill>
                  <a:srgbClr val="000000"/>
                </a:solidFill>
                <a:latin typeface="Times New Roman" panose="02020603050405020304" pitchFamily="18" charset="0"/>
                <a:cs typeface="Times New Roman" panose="02020603050405020304" pitchFamily="18" charset="0"/>
              </a:rPr>
              <a:t>on Hardware/Software </a:t>
            </a:r>
            <a:r>
              <a:rPr lang="en-US" altLang="zh-CN" sz="1200" dirty="0" err="1" smtClean="0">
                <a:solidFill>
                  <a:srgbClr val="000000"/>
                </a:solidFill>
                <a:latin typeface="Times New Roman" panose="02020603050405020304" pitchFamily="18" charset="0"/>
                <a:cs typeface="Times New Roman" panose="02020603050405020304" pitchFamily="18" charset="0"/>
              </a:rPr>
              <a:t>Codesign</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000000"/>
                </a:solidFill>
                <a:latin typeface="Times New Roman" panose="02020603050405020304" pitchFamily="18" charset="0"/>
                <a:cs typeface="Times New Roman" panose="02020603050405020304" pitchFamily="18" charset="0"/>
              </a:rPr>
              <a:t>and </a:t>
            </a:r>
            <a:r>
              <a:rPr lang="en-US" altLang="zh-CN" sz="1200" dirty="0">
                <a:solidFill>
                  <a:srgbClr val="000000"/>
                </a:solidFill>
                <a:latin typeface="Times New Roman" panose="02020603050405020304" pitchFamily="18" charset="0"/>
                <a:cs typeface="Times New Roman" panose="02020603050405020304" pitchFamily="18" charset="0"/>
              </a:rPr>
              <a:t>System Synthesis</a:t>
            </a:r>
            <a:endParaRPr lang="zh-CN" altLang="en-US" sz="1200" dirty="0">
              <a:latin typeface="Times New Roman" panose="02020603050405020304" pitchFamily="18" charset="0"/>
              <a:cs typeface="Times New Roman" panose="02020603050405020304" pitchFamily="18" charset="0"/>
            </a:endParaRPr>
          </a:p>
        </p:txBody>
      </p:sp>
      <p:cxnSp>
        <p:nvCxnSpPr>
          <p:cNvPr id="27" name="直接连接符 26"/>
          <p:cNvCxnSpPr/>
          <p:nvPr/>
        </p:nvCxnSpPr>
        <p:spPr>
          <a:xfrm>
            <a:off x="3338513" y="2535256"/>
            <a:ext cx="11194" cy="2933480"/>
          </a:xfrm>
          <a:prstGeom prst="line">
            <a:avLst/>
          </a:prstGeom>
        </p:spPr>
        <p:style>
          <a:lnRef idx="2">
            <a:schemeClr val="accent1"/>
          </a:lnRef>
          <a:fillRef idx="0">
            <a:schemeClr val="accent1"/>
          </a:fillRef>
          <a:effectRef idx="1">
            <a:schemeClr val="accent1"/>
          </a:effectRef>
          <a:fontRef idx="minor">
            <a:schemeClr val="tx1"/>
          </a:fontRef>
        </p:style>
      </p:cxnSp>
      <p:pic>
        <p:nvPicPr>
          <p:cNvPr id="40" name="图片 39"/>
          <p:cNvPicPr>
            <a:picLocks noChangeAspect="1"/>
          </p:cNvPicPr>
          <p:nvPr/>
        </p:nvPicPr>
        <p:blipFill>
          <a:blip r:embed="rId3"/>
          <a:stretch>
            <a:fillRect/>
          </a:stretch>
        </p:blipFill>
        <p:spPr>
          <a:xfrm>
            <a:off x="4283244" y="2651834"/>
            <a:ext cx="1788750" cy="3791250"/>
          </a:xfrm>
          <a:prstGeom prst="rect">
            <a:avLst/>
          </a:prstGeom>
        </p:spPr>
      </p:pic>
      <p:pic>
        <p:nvPicPr>
          <p:cNvPr id="41" name="图片 40"/>
          <p:cNvPicPr>
            <a:picLocks noChangeAspect="1"/>
          </p:cNvPicPr>
          <p:nvPr/>
        </p:nvPicPr>
        <p:blipFill>
          <a:blip r:embed="rId3"/>
          <a:stretch>
            <a:fillRect/>
          </a:stretch>
        </p:blipFill>
        <p:spPr>
          <a:xfrm>
            <a:off x="6870289" y="2651834"/>
            <a:ext cx="1788750" cy="3791250"/>
          </a:xfrm>
          <a:prstGeom prst="rect">
            <a:avLst/>
          </a:prstGeom>
        </p:spPr>
      </p:pic>
      <p:sp>
        <p:nvSpPr>
          <p:cNvPr id="43" name="圆角矩形 42"/>
          <p:cNvSpPr/>
          <p:nvPr/>
        </p:nvSpPr>
        <p:spPr>
          <a:xfrm>
            <a:off x="2469915" y="5479177"/>
            <a:ext cx="1759581" cy="1115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2X with 2 flasks</a:t>
            </a:r>
          </a:p>
          <a:p>
            <a:pPr algn="ctr"/>
            <a:r>
              <a:rPr lang="en-US" altLang="zh-CN" dirty="0" smtClean="0"/>
              <a:t>Linear Speedup</a:t>
            </a:r>
            <a:endParaRPr lang="zh-CN" altLang="en-US" dirty="0"/>
          </a:p>
        </p:txBody>
      </p:sp>
      <p:sp>
        <p:nvSpPr>
          <p:cNvPr id="49" name="矩形 48"/>
          <p:cNvSpPr/>
          <p:nvPr/>
        </p:nvSpPr>
        <p:spPr>
          <a:xfrm>
            <a:off x="4841803" y="5648445"/>
            <a:ext cx="702978" cy="57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 name="矩形 49"/>
          <p:cNvSpPr/>
          <p:nvPr/>
        </p:nvSpPr>
        <p:spPr>
          <a:xfrm>
            <a:off x="7413175" y="5662732"/>
            <a:ext cx="702978" cy="57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 name="圆角矩形 55"/>
          <p:cNvSpPr/>
          <p:nvPr/>
        </p:nvSpPr>
        <p:spPr>
          <a:xfrm>
            <a:off x="2472790" y="5475930"/>
            <a:ext cx="1756706" cy="11152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4</a:t>
            </a:r>
            <a:r>
              <a:rPr lang="en-US" altLang="zh-CN" dirty="0" smtClean="0"/>
              <a:t>X with 2 flasks</a:t>
            </a:r>
          </a:p>
          <a:p>
            <a:pPr algn="ctr"/>
            <a:r>
              <a:rPr lang="en-US" altLang="zh-CN" dirty="0" smtClean="0"/>
              <a:t>Super-Linear Speedup</a:t>
            </a:r>
            <a:endParaRPr lang="zh-CN" altLang="en-US" dirty="0"/>
          </a:p>
        </p:txBody>
      </p:sp>
      <p:pic>
        <p:nvPicPr>
          <p:cNvPr id="58" name="图片 57"/>
          <p:cNvPicPr>
            <a:picLocks noChangeAspect="1"/>
          </p:cNvPicPr>
          <p:nvPr/>
        </p:nvPicPr>
        <p:blipFill>
          <a:blip r:embed="rId4"/>
          <a:stretch>
            <a:fillRect/>
          </a:stretch>
        </p:blipFill>
        <p:spPr>
          <a:xfrm>
            <a:off x="290876" y="2663084"/>
            <a:ext cx="2148750" cy="3780000"/>
          </a:xfrm>
          <a:prstGeom prst="rect">
            <a:avLst/>
          </a:prstGeom>
        </p:spPr>
      </p:pic>
      <p:sp>
        <p:nvSpPr>
          <p:cNvPr id="60" name="矩形 59"/>
          <p:cNvSpPr/>
          <p:nvPr/>
        </p:nvSpPr>
        <p:spPr>
          <a:xfrm>
            <a:off x="2978572" y="2183002"/>
            <a:ext cx="782261" cy="352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Latency</a:t>
            </a:r>
            <a:endParaRPr lang="zh-CN" altLang="en-US" sz="1400" dirty="0"/>
          </a:p>
        </p:txBody>
      </p:sp>
      <mc:AlternateContent xmlns:mc="http://schemas.openxmlformats.org/markup-compatibility/2006" xmlns:a14="http://schemas.microsoft.com/office/drawing/2010/main">
        <mc:Choice Requires="a14">
          <p:sp>
            <p:nvSpPr>
              <p:cNvPr id="61" name="文本框 60"/>
              <p:cNvSpPr txBox="1"/>
              <p:nvPr/>
            </p:nvSpPr>
            <p:spPr>
              <a:xfrm>
                <a:off x="1979628" y="3738445"/>
                <a:ext cx="119981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2</m:t>
                          </m:r>
                          <m:r>
                            <a:rPr lang="en-US" altLang="zh-CN" b="0" i="1" smtClean="0">
                              <a:solidFill>
                                <a:schemeClr val="accent1"/>
                              </a:solidFill>
                              <a:latin typeface="Cambria Math" panose="02040503050406030204" pitchFamily="18" charset="0"/>
                            </a:rPr>
                            <m:t> </m:t>
                          </m:r>
                          <m:r>
                            <a:rPr lang="en-US" altLang="zh-CN" b="0" i="1" smtClean="0">
                              <a:solidFill>
                                <a:schemeClr val="accent1"/>
                              </a:solidFill>
                              <a:latin typeface="Cambria Math" panose="02040503050406030204" pitchFamily="18" charset="0"/>
                            </a:rPr>
                            <m:t>𝐶𝑈𝑃</m:t>
                          </m:r>
                          <m:r>
                            <m:rPr>
                              <m:sty m:val="p"/>
                            </m:rPr>
                            <a:rPr lang="en-US" altLang="zh-CN" i="1">
                              <a:solidFill>
                                <a:schemeClr val="accent1"/>
                              </a:solidFill>
                              <a:latin typeface="Cambria Math" panose="02040503050406030204" pitchFamily="18" charset="0"/>
                            </a:rPr>
                            <m:t>s</m:t>
                          </m:r>
                        </m:num>
                        <m:den>
                          <m:r>
                            <a:rPr lang="en-US" altLang="zh-CN" b="0" i="1" smtClean="0">
                              <a:solidFill>
                                <a:schemeClr val="accent1"/>
                              </a:solidFill>
                              <a:latin typeface="Cambria Math" panose="02040503050406030204" pitchFamily="18" charset="0"/>
                            </a:rPr>
                            <m:t>𝐵𝑎𝑛𝑑𝑤𝑖𝑑𝑡h</m:t>
                          </m:r>
                        </m:den>
                      </m:f>
                    </m:oMath>
                  </m:oMathPara>
                </a14:m>
                <a:endParaRPr lang="zh-CN" altLang="en-US" dirty="0">
                  <a:solidFill>
                    <a:schemeClr val="accent1"/>
                  </a:solidFill>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1979628" y="3738445"/>
                <a:ext cx="1199816" cy="52046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3456854" y="3740061"/>
                <a:ext cx="119981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1 </m:t>
                          </m:r>
                          <m:r>
                            <a:rPr lang="en-US" altLang="zh-CN" b="0" i="1" smtClean="0">
                              <a:solidFill>
                                <a:schemeClr val="accent1"/>
                              </a:solidFill>
                              <a:latin typeface="Cambria Math" panose="02040503050406030204" pitchFamily="18" charset="0"/>
                            </a:rPr>
                            <m:t>𝐶𝑈𝑃</m:t>
                          </m:r>
                        </m:num>
                        <m:den>
                          <m:r>
                            <a:rPr lang="en-US" altLang="zh-CN" b="0" i="1" smtClean="0">
                              <a:solidFill>
                                <a:schemeClr val="accent1"/>
                              </a:solidFill>
                              <a:latin typeface="Cambria Math" panose="02040503050406030204" pitchFamily="18" charset="0"/>
                            </a:rPr>
                            <m:t>𝐵𝑎𝑛𝑑𝑤𝑖𝑑𝑡h</m:t>
                          </m:r>
                        </m:den>
                      </m:f>
                    </m:oMath>
                  </m:oMathPara>
                </a14:m>
                <a:endParaRPr lang="zh-CN" altLang="en-US" dirty="0">
                  <a:solidFill>
                    <a:schemeClr val="accent1"/>
                  </a:solidFill>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3456854" y="3740061"/>
                <a:ext cx="1199816" cy="52046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3456854" y="3729620"/>
                <a:ext cx="1199816"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b="0" i="1" smtClean="0">
                              <a:solidFill>
                                <a:srgbClr val="C00000"/>
                              </a:solidFill>
                              <a:latin typeface="Cambria Math" panose="02040503050406030204" pitchFamily="18" charset="0"/>
                            </a:rPr>
                            <m:t>𝐶𝑈𝑃</m:t>
                          </m:r>
                          <m:r>
                            <a:rPr lang="en-US" altLang="zh-CN" b="0" i="1" smtClean="0">
                              <a:solidFill>
                                <a:srgbClr val="C00000"/>
                              </a:solidFill>
                              <a:latin typeface="Cambria Math" panose="02040503050406030204" pitchFamily="18" charset="0"/>
                            </a:rPr>
                            <m:t>/2</m:t>
                          </m:r>
                        </m:num>
                        <m:den>
                          <m:r>
                            <a:rPr lang="en-US" altLang="zh-CN" b="0" i="1" smtClean="0">
                              <a:solidFill>
                                <a:srgbClr val="C00000"/>
                              </a:solidFill>
                              <a:latin typeface="Cambria Math" panose="02040503050406030204" pitchFamily="18" charset="0"/>
                            </a:rPr>
                            <m:t>𝐵𝑎𝑛𝑑𝑤𝑖𝑑𝑡h</m:t>
                          </m:r>
                        </m:den>
                      </m:f>
                    </m:oMath>
                  </m:oMathPara>
                </a14:m>
                <a:endParaRPr lang="zh-CN" altLang="en-US" dirty="0">
                  <a:solidFill>
                    <a:srgbClr val="C00000"/>
                  </a:solidFill>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3456854" y="3729620"/>
                <a:ext cx="1199816" cy="526041"/>
              </a:xfrm>
              <a:prstGeom prst="rect">
                <a:avLst/>
              </a:prstGeom>
              <a:blipFill>
                <a:blip r:embed="rId8"/>
                <a:stretch>
                  <a:fillRect/>
                </a:stretch>
              </a:blipFill>
            </p:spPr>
            <p:txBody>
              <a:bodyPr/>
              <a:lstStyle/>
              <a:p>
                <a:r>
                  <a:rPr lang="zh-CN" altLang="en-US">
                    <a:noFill/>
                  </a:rPr>
                  <a:t> </a:t>
                </a:r>
              </a:p>
            </p:txBody>
          </p:sp>
        </mc:Fallback>
      </mc:AlternateContent>
      <p:sp>
        <p:nvSpPr>
          <p:cNvPr id="64" name="矩形 63"/>
          <p:cNvSpPr/>
          <p:nvPr/>
        </p:nvSpPr>
        <p:spPr>
          <a:xfrm>
            <a:off x="1164989" y="5690212"/>
            <a:ext cx="702978" cy="57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solidFill>
                  <a:schemeClr val="tx1"/>
                </a:solidFill>
              </a:rPr>
              <a:t>flask</a:t>
            </a:r>
          </a:p>
        </p:txBody>
      </p:sp>
      <p:pic>
        <p:nvPicPr>
          <p:cNvPr id="68" name="图片 67"/>
          <p:cNvPicPr>
            <a:picLocks noChangeAspect="1"/>
          </p:cNvPicPr>
          <p:nvPr/>
        </p:nvPicPr>
        <p:blipFill>
          <a:blip r:embed="rId9"/>
          <a:stretch>
            <a:fillRect/>
          </a:stretch>
        </p:blipFill>
        <p:spPr>
          <a:xfrm>
            <a:off x="1765658" y="2181680"/>
            <a:ext cx="787500" cy="978750"/>
          </a:xfrm>
          <a:prstGeom prst="rect">
            <a:avLst/>
          </a:prstGeom>
        </p:spPr>
      </p:pic>
      <p:pic>
        <p:nvPicPr>
          <p:cNvPr id="72" name="图片 71"/>
          <p:cNvPicPr>
            <a:picLocks noChangeAspect="1"/>
          </p:cNvPicPr>
          <p:nvPr/>
        </p:nvPicPr>
        <p:blipFill>
          <a:blip r:embed="rId10"/>
          <a:stretch>
            <a:fillRect/>
          </a:stretch>
        </p:blipFill>
        <p:spPr>
          <a:xfrm>
            <a:off x="5381508" y="2146476"/>
            <a:ext cx="922500" cy="990000"/>
          </a:xfrm>
          <a:prstGeom prst="rect">
            <a:avLst/>
          </a:prstGeom>
        </p:spPr>
      </p:pic>
      <p:pic>
        <p:nvPicPr>
          <p:cNvPr id="74" name="图片 73"/>
          <p:cNvPicPr>
            <a:picLocks noChangeAspect="1"/>
          </p:cNvPicPr>
          <p:nvPr/>
        </p:nvPicPr>
        <p:blipFill>
          <a:blip r:embed="rId10"/>
          <a:stretch>
            <a:fillRect/>
          </a:stretch>
        </p:blipFill>
        <p:spPr>
          <a:xfrm>
            <a:off x="7972587" y="2112564"/>
            <a:ext cx="922500" cy="990000"/>
          </a:xfrm>
          <a:prstGeom prst="rect">
            <a:avLst/>
          </a:prstGeom>
        </p:spPr>
      </p:pic>
      <p:pic>
        <p:nvPicPr>
          <p:cNvPr id="76" name="图片 75"/>
          <p:cNvPicPr>
            <a:picLocks noChangeAspect="1"/>
          </p:cNvPicPr>
          <p:nvPr/>
        </p:nvPicPr>
        <p:blipFill>
          <a:blip r:embed="rId11"/>
          <a:stretch>
            <a:fillRect/>
          </a:stretch>
        </p:blipFill>
        <p:spPr>
          <a:xfrm>
            <a:off x="499820" y="2161613"/>
            <a:ext cx="787500" cy="1012500"/>
          </a:xfrm>
          <a:prstGeom prst="rect">
            <a:avLst/>
          </a:prstGeom>
        </p:spPr>
      </p:pic>
      <p:pic>
        <p:nvPicPr>
          <p:cNvPr id="78" name="图片 77"/>
          <p:cNvPicPr>
            <a:picLocks noChangeAspect="1"/>
          </p:cNvPicPr>
          <p:nvPr/>
        </p:nvPicPr>
        <p:blipFill>
          <a:blip r:embed="rId12"/>
          <a:stretch>
            <a:fillRect/>
          </a:stretch>
        </p:blipFill>
        <p:spPr>
          <a:xfrm>
            <a:off x="4006072" y="2112564"/>
            <a:ext cx="922500" cy="1012500"/>
          </a:xfrm>
          <a:prstGeom prst="rect">
            <a:avLst/>
          </a:prstGeom>
        </p:spPr>
      </p:pic>
      <p:pic>
        <p:nvPicPr>
          <p:cNvPr id="79" name="图片 78"/>
          <p:cNvPicPr>
            <a:picLocks noChangeAspect="1"/>
          </p:cNvPicPr>
          <p:nvPr/>
        </p:nvPicPr>
        <p:blipFill>
          <a:blip r:embed="rId12"/>
          <a:stretch>
            <a:fillRect/>
          </a:stretch>
        </p:blipFill>
        <p:spPr>
          <a:xfrm>
            <a:off x="6597151" y="2101314"/>
            <a:ext cx="922500" cy="1012500"/>
          </a:xfrm>
          <a:prstGeom prst="rect">
            <a:avLst/>
          </a:prstGeom>
        </p:spPr>
      </p:pic>
      <p:pic>
        <p:nvPicPr>
          <p:cNvPr id="4" name="图片 3"/>
          <p:cNvPicPr>
            <a:picLocks noChangeAspect="1"/>
          </p:cNvPicPr>
          <p:nvPr/>
        </p:nvPicPr>
        <p:blipFill>
          <a:blip r:embed="rId13"/>
          <a:stretch>
            <a:fillRect/>
          </a:stretch>
        </p:blipFill>
        <p:spPr>
          <a:xfrm>
            <a:off x="4296307" y="2653647"/>
            <a:ext cx="4376250" cy="3813750"/>
          </a:xfrm>
          <a:prstGeom prst="rect">
            <a:avLst/>
          </a:prstGeom>
        </p:spPr>
      </p:pic>
      <p:sp>
        <p:nvSpPr>
          <p:cNvPr id="6" name="矩形 5"/>
          <p:cNvSpPr/>
          <p:nvPr/>
        </p:nvSpPr>
        <p:spPr>
          <a:xfrm>
            <a:off x="0" y="1766131"/>
            <a:ext cx="9144000" cy="509186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606967" y="5202755"/>
            <a:ext cx="3389038" cy="1492716"/>
          </a:xfrm>
          <a:prstGeom prst="rect">
            <a:avLst/>
          </a:prstGeom>
          <a:noFill/>
        </p:spPr>
        <p:txBody>
          <a:bodyPr wrap="square" rtlCol="0">
            <a:spAutoFit/>
          </a:bodyPr>
          <a:lstStyle/>
          <a:p>
            <a:pPr algn="r">
              <a:lnSpc>
                <a:spcPct val="130000"/>
              </a:lnSpc>
            </a:pPr>
            <a:r>
              <a:rPr lang="en-US" altLang="zh-CN" sz="1400" b="1" dirty="0" smtClean="0"/>
              <a:t>Weiwen Jiang</a:t>
            </a:r>
          </a:p>
          <a:p>
            <a:pPr algn="r">
              <a:lnSpc>
                <a:spcPct val="130000"/>
              </a:lnSpc>
            </a:pPr>
            <a:r>
              <a:rPr lang="en-US" altLang="zh-CN" sz="1400" dirty="0" smtClean="0"/>
              <a:t>Postdoctoral Researcher</a:t>
            </a:r>
          </a:p>
          <a:p>
            <a:pPr algn="r">
              <a:lnSpc>
                <a:spcPct val="130000"/>
              </a:lnSpc>
            </a:pPr>
            <a:r>
              <a:rPr lang="en-US" altLang="zh-CN" sz="1400" dirty="0" smtClean="0"/>
              <a:t>University of Notre Dame</a:t>
            </a:r>
          </a:p>
          <a:p>
            <a:pPr algn="r">
              <a:lnSpc>
                <a:spcPct val="130000"/>
              </a:lnSpc>
            </a:pPr>
            <a:r>
              <a:rPr lang="en-US" altLang="zh-CN" sz="1400" dirty="0" smtClean="0"/>
              <a:t>wjiang2@nd.edu</a:t>
            </a:r>
          </a:p>
          <a:p>
            <a:pPr algn="r">
              <a:lnSpc>
                <a:spcPct val="130000"/>
              </a:lnSpc>
            </a:pPr>
            <a:r>
              <a:rPr lang="en-US" altLang="zh-CN" sz="1400" dirty="0" smtClean="0"/>
              <a:t>https://wjiang.nd.edu</a:t>
            </a:r>
          </a:p>
        </p:txBody>
      </p:sp>
      <p:sp>
        <p:nvSpPr>
          <p:cNvPr id="31" name="Title 1"/>
          <p:cNvSpPr txBox="1">
            <a:spLocks/>
          </p:cNvSpPr>
          <p:nvPr/>
        </p:nvSpPr>
        <p:spPr>
          <a:xfrm>
            <a:off x="1630590" y="225081"/>
            <a:ext cx="7296701" cy="1165694"/>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nSpc>
                <a:spcPct val="130000"/>
              </a:lnSpc>
            </a:pPr>
            <a:r>
              <a:rPr lang="en-US" altLang="zh-CN" sz="2400" dirty="0" smtClean="0">
                <a:solidFill>
                  <a:srgbClr val="002142"/>
                </a:solidFill>
              </a:rPr>
              <a:t>Achieving </a:t>
            </a:r>
            <a:r>
              <a:rPr lang="en-US" altLang="zh-CN" sz="2400" u="sng" dirty="0" smtClean="0">
                <a:solidFill>
                  <a:srgbClr val="C00000"/>
                </a:solidFill>
              </a:rPr>
              <a:t>Super-Linear</a:t>
            </a:r>
            <a:r>
              <a:rPr lang="en-US" altLang="zh-CN" sz="2400" u="sng" dirty="0" smtClean="0">
                <a:solidFill>
                  <a:srgbClr val="002142"/>
                </a:solidFill>
              </a:rPr>
              <a:t> </a:t>
            </a:r>
            <a:r>
              <a:rPr lang="en-US" altLang="zh-CN" sz="2400" u="sng" dirty="0" smtClean="0">
                <a:solidFill>
                  <a:srgbClr val="C00000"/>
                </a:solidFill>
              </a:rPr>
              <a:t>Speedup</a:t>
            </a:r>
            <a:r>
              <a:rPr lang="en-US" altLang="zh-CN" sz="2400" u="sng" dirty="0" smtClean="0">
                <a:solidFill>
                  <a:srgbClr val="002142"/>
                </a:solidFill>
              </a:rPr>
              <a:t> </a:t>
            </a:r>
            <a:r>
              <a:rPr lang="en-US" altLang="zh-CN" sz="2400" dirty="0" smtClean="0">
                <a:solidFill>
                  <a:srgbClr val="002142"/>
                </a:solidFill>
              </a:rPr>
              <a:t>across Multi-FPGA for Real-Time DNN Inference</a:t>
            </a:r>
            <a:endParaRPr lang="en-US" sz="2000" b="0" baseline="30000" dirty="0">
              <a:solidFill>
                <a:srgbClr val="002142"/>
              </a:solidFill>
              <a:effectLst/>
            </a:endParaRPr>
          </a:p>
        </p:txBody>
      </p:sp>
      <p:pic>
        <p:nvPicPr>
          <p:cNvPr id="3" name="图片 2"/>
          <p:cNvPicPr>
            <a:picLocks noChangeAspect="1"/>
          </p:cNvPicPr>
          <p:nvPr/>
        </p:nvPicPr>
        <p:blipFill>
          <a:blip r:embed="rId14"/>
          <a:stretch>
            <a:fillRect/>
          </a:stretch>
        </p:blipFill>
        <p:spPr>
          <a:xfrm>
            <a:off x="3164082" y="3636498"/>
            <a:ext cx="3307060" cy="932401"/>
          </a:xfrm>
          <a:prstGeom prst="rect">
            <a:avLst/>
          </a:prstGeom>
        </p:spPr>
      </p:pic>
      <p:sp>
        <p:nvSpPr>
          <p:cNvPr id="30" name="Subtitle 2"/>
          <p:cNvSpPr txBox="1">
            <a:spLocks/>
          </p:cNvSpPr>
          <p:nvPr/>
        </p:nvSpPr>
        <p:spPr>
          <a:xfrm>
            <a:off x="0" y="2036454"/>
            <a:ext cx="9144000" cy="118213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50000"/>
              </a:lnSpc>
            </a:pPr>
            <a:r>
              <a:rPr lang="en-US" altLang="zh-CN" sz="1400" dirty="0" smtClean="0">
                <a:solidFill>
                  <a:schemeClr val="bg2">
                    <a:lumMod val="25000"/>
                  </a:schemeClr>
                </a:solidFill>
              </a:rPr>
              <a:t>University of Pittsburgh</a:t>
            </a:r>
          </a:p>
          <a:p>
            <a:pPr>
              <a:lnSpc>
                <a:spcPct val="150000"/>
              </a:lnSpc>
            </a:pPr>
            <a:r>
              <a:rPr lang="en-US" altLang="zh-CN" sz="1400" dirty="0" smtClean="0">
                <a:solidFill>
                  <a:schemeClr val="bg2">
                    <a:lumMod val="25000"/>
                  </a:schemeClr>
                </a:solidFill>
              </a:rPr>
              <a:t>East China Normal University</a:t>
            </a:r>
          </a:p>
          <a:p>
            <a:pPr>
              <a:lnSpc>
                <a:spcPct val="150000"/>
              </a:lnSpc>
            </a:pPr>
            <a:r>
              <a:rPr lang="en-US" altLang="zh-CN" sz="1400" dirty="0" smtClean="0">
                <a:solidFill>
                  <a:schemeClr val="bg2">
                    <a:lumMod val="25000"/>
                  </a:schemeClr>
                </a:solidFill>
              </a:rPr>
              <a:t>University of Notre Dame</a:t>
            </a:r>
            <a:endParaRPr lang="en-US" altLang="zh-CN" sz="1400" dirty="0">
              <a:solidFill>
                <a:schemeClr val="bg2">
                  <a:lumMod val="25000"/>
                </a:schemeClr>
              </a:solidFill>
            </a:endParaRPr>
          </a:p>
        </p:txBody>
      </p:sp>
    </p:spTree>
    <p:extLst>
      <p:ext uri="{BB962C8B-B14F-4D97-AF65-F5344CB8AC3E}">
        <p14:creationId xmlns:p14="http://schemas.microsoft.com/office/powerpoint/2010/main" val="17131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4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0"/>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7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79"/>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62"/>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3" grpId="0" animBg="1"/>
      <p:bldP spid="56" grpId="0" animBg="1"/>
      <p:bldP spid="60" grpId="0" animBg="1"/>
      <p:bldP spid="61" grpId="0"/>
      <p:bldP spid="62" grpId="0"/>
      <p:bldP spid="62" grpId="1"/>
      <p:bldP spid="63" grpId="0"/>
      <p:bldP spid="64" grpId="0" animBg="1"/>
      <p:bldP spid="6" grpId="0" animBg="1"/>
      <p:bldP spid="9" grpId="0"/>
      <p:bldP spid="31"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3</a:t>
            </a:fld>
            <a:endParaRPr lang="en-US"/>
          </a:p>
        </p:txBody>
      </p:sp>
      <p:sp>
        <p:nvSpPr>
          <p:cNvPr id="5" name="标题 2"/>
          <p:cNvSpPr txBox="1">
            <a:spLocks/>
          </p:cNvSpPr>
          <p:nvPr/>
        </p:nvSpPr>
        <p:spPr>
          <a:xfrm>
            <a:off x="-11049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en-US" altLang="zh-CN" sz="3200" dirty="0"/>
          </a:p>
        </p:txBody>
      </p:sp>
      <p:sp>
        <p:nvSpPr>
          <p:cNvPr id="6" name="矩形 5"/>
          <p:cNvSpPr/>
          <p:nvPr/>
        </p:nvSpPr>
        <p:spPr>
          <a:xfrm>
            <a:off x="632364" y="1130782"/>
            <a:ext cx="3184141" cy="400110"/>
          </a:xfrm>
          <a:prstGeom prst="rect">
            <a:avLst/>
          </a:prstGeom>
        </p:spPr>
        <p:txBody>
          <a:bodyPr wrap="none">
            <a:spAutoFit/>
          </a:bodyPr>
          <a:lstStyle/>
          <a:p>
            <a:r>
              <a:rPr lang="en-US" altLang="en-US" sz="2000" b="1" dirty="0">
                <a:latin typeface="Times New Roman" panose="02020603050405020304" pitchFamily="18" charset="0"/>
                <a:cs typeface="Times New Roman" panose="02020603050405020304" pitchFamily="18" charset="0"/>
              </a:rPr>
              <a:t>FPGA in Cloud Computing</a:t>
            </a:r>
            <a:endParaRPr lang="zh-CN" altLang="en-US" sz="2000" b="1" dirty="0">
              <a:latin typeface="Times New Roman" panose="02020603050405020304" pitchFamily="18" charset="0"/>
              <a:cs typeface="Times New Roman" panose="02020603050405020304" pitchFamily="18" charset="0"/>
            </a:endParaRPr>
          </a:p>
        </p:txBody>
      </p:sp>
      <p:sp>
        <p:nvSpPr>
          <p:cNvPr id="7" name="矩形 6"/>
          <p:cNvSpPr/>
          <p:nvPr/>
        </p:nvSpPr>
        <p:spPr>
          <a:xfrm>
            <a:off x="45755" y="6157477"/>
            <a:ext cx="9005509" cy="553998"/>
          </a:xfrm>
          <a:prstGeom prst="rect">
            <a:avLst/>
          </a:prstGeom>
        </p:spPr>
        <p:txBody>
          <a:bodyPr wrap="square">
            <a:spAutoFit/>
          </a:bodyPr>
          <a:lstStyle/>
          <a:p>
            <a:r>
              <a:rPr lang="en-US" altLang="zh-CN" sz="1400" dirty="0"/>
              <a:t>[ref] </a:t>
            </a:r>
            <a:r>
              <a:rPr lang="en-US" altLang="zh-CN" sz="1600" dirty="0"/>
              <a:t>Where Do FPGAs Stand in Auto IC Race? </a:t>
            </a:r>
            <a:r>
              <a:rPr lang="en-US" altLang="zh-CN" sz="1400" dirty="0"/>
              <a:t>https://www.eetimes.com/document.asp?doc_id=1333419#</a:t>
            </a:r>
          </a:p>
          <a:p>
            <a:r>
              <a:rPr lang="en-US" altLang="zh-CN" sz="1400" dirty="0"/>
              <a:t>[ref] PYNQ on UAV http://brennancain.com/pynqcopter-an-open-source-fpga-overlay-for-uavs/</a:t>
            </a:r>
          </a:p>
        </p:txBody>
      </p:sp>
      <p:grpSp>
        <p:nvGrpSpPr>
          <p:cNvPr id="8" name="组合 7"/>
          <p:cNvGrpSpPr/>
          <p:nvPr/>
        </p:nvGrpSpPr>
        <p:grpSpPr>
          <a:xfrm>
            <a:off x="45755" y="1688575"/>
            <a:ext cx="4541865" cy="3226754"/>
            <a:chOff x="-1209380" y="1642917"/>
            <a:chExt cx="5818236" cy="4133549"/>
          </a:xfrm>
        </p:grpSpPr>
        <p:sp>
          <p:nvSpPr>
            <p:cNvPr id="9" name="矩形 8"/>
            <p:cNvSpPr/>
            <p:nvPr/>
          </p:nvSpPr>
          <p:spPr>
            <a:xfrm>
              <a:off x="-1209380" y="1642917"/>
              <a:ext cx="5818236" cy="413354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71" y="1922685"/>
              <a:ext cx="2185666" cy="206333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561" y="2013626"/>
              <a:ext cx="2316770" cy="1303184"/>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127" y="3928435"/>
              <a:ext cx="2678247" cy="1565146"/>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122" y="2980342"/>
              <a:ext cx="1177857" cy="780330"/>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349" y="3628408"/>
              <a:ext cx="1931439" cy="1085587"/>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2956" y="4907877"/>
              <a:ext cx="1883739" cy="602796"/>
            </a:xfrm>
            <a:prstGeom prst="rect">
              <a:avLst/>
            </a:prstGeom>
          </p:spPr>
        </p:pic>
        <p:cxnSp>
          <p:nvCxnSpPr>
            <p:cNvPr id="16" name="直接连接符 15"/>
            <p:cNvCxnSpPr/>
            <p:nvPr/>
          </p:nvCxnSpPr>
          <p:spPr>
            <a:xfrm>
              <a:off x="1581561" y="1642917"/>
              <a:ext cx="0" cy="4133549"/>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grpSp>
        <p:nvGrpSpPr>
          <p:cNvPr id="17" name="组合 16"/>
          <p:cNvGrpSpPr/>
          <p:nvPr/>
        </p:nvGrpSpPr>
        <p:grpSpPr>
          <a:xfrm>
            <a:off x="4800738" y="1699229"/>
            <a:ext cx="4250526" cy="3226754"/>
            <a:chOff x="5118958" y="1866560"/>
            <a:chExt cx="4005079" cy="3040425"/>
          </a:xfrm>
        </p:grpSpPr>
        <p:sp>
          <p:nvSpPr>
            <p:cNvPr id="18" name="矩形 17"/>
            <p:cNvSpPr/>
            <p:nvPr/>
          </p:nvSpPr>
          <p:spPr>
            <a:xfrm>
              <a:off x="5118958" y="1866560"/>
              <a:ext cx="4005079" cy="30404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0673" y="2012506"/>
              <a:ext cx="2513389" cy="1675592"/>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63598" y="3296117"/>
              <a:ext cx="2792420" cy="1570737"/>
            </a:xfrm>
            <a:prstGeom prst="rect">
              <a:avLst/>
            </a:prstGeom>
          </p:spPr>
        </p:pic>
      </p:grpSp>
      <p:sp>
        <p:nvSpPr>
          <p:cNvPr id="21" name="矩形 20"/>
          <p:cNvSpPr/>
          <p:nvPr/>
        </p:nvSpPr>
        <p:spPr>
          <a:xfrm>
            <a:off x="5493044" y="1147359"/>
            <a:ext cx="3184141" cy="400110"/>
          </a:xfrm>
          <a:prstGeom prst="rect">
            <a:avLst/>
          </a:prstGeom>
        </p:spPr>
        <p:txBody>
          <a:bodyPr wrap="none">
            <a:spAutoFit/>
          </a:bodyPr>
          <a:lstStyle/>
          <a:p>
            <a:r>
              <a:rPr lang="en-US" altLang="en-US" sz="2000" b="1" dirty="0">
                <a:latin typeface="Times New Roman" panose="02020603050405020304" pitchFamily="18" charset="0"/>
                <a:cs typeface="Times New Roman" panose="02020603050405020304" pitchFamily="18" charset="0"/>
              </a:rPr>
              <a:t>FPGA in Edge Computing</a:t>
            </a:r>
            <a:endParaRPr lang="zh-CN" altLang="en-US" sz="2000" b="1" dirty="0">
              <a:latin typeface="Times New Roman" panose="02020603050405020304" pitchFamily="18" charset="0"/>
              <a:cs typeface="Times New Roman" panose="02020603050405020304" pitchFamily="18" charset="0"/>
            </a:endParaRPr>
          </a:p>
        </p:txBody>
      </p:sp>
      <p:sp>
        <p:nvSpPr>
          <p:cNvPr id="22" name="标题 2"/>
          <p:cNvSpPr txBox="1">
            <a:spLocks/>
          </p:cNvSpPr>
          <p:nvPr/>
        </p:nvSpPr>
        <p:spPr>
          <a:xfrm>
            <a:off x="146609" y="76200"/>
            <a:ext cx="866211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FPGAs in DNN Applications</a:t>
            </a:r>
          </a:p>
        </p:txBody>
      </p:sp>
      <p:sp>
        <p:nvSpPr>
          <p:cNvPr id="23" name="矩形 22"/>
          <p:cNvSpPr/>
          <p:nvPr/>
        </p:nvSpPr>
        <p:spPr>
          <a:xfrm>
            <a:off x="4016287" y="0"/>
            <a:ext cx="944233" cy="276999"/>
          </a:xfrm>
          <a:prstGeom prst="rect">
            <a:avLst/>
          </a:prstGeom>
        </p:spPr>
        <p:txBody>
          <a:bodyPr wrap="none">
            <a:spAutoFit/>
          </a:bodyPr>
          <a:lstStyle/>
          <a:p>
            <a:r>
              <a:rPr lang="en-US" altLang="zh-CN" sz="1200" b="1" dirty="0">
                <a:solidFill>
                  <a:srgbClr val="ABABAB"/>
                </a:solidFill>
              </a:rPr>
              <a:t>Background</a:t>
            </a:r>
            <a:endParaRPr lang="zh-CN" altLang="en-US" sz="1200" b="1" dirty="0">
              <a:solidFill>
                <a:srgbClr val="ABABAB"/>
              </a:solidFill>
            </a:endParaRPr>
          </a:p>
        </p:txBody>
      </p:sp>
    </p:spTree>
    <p:extLst>
      <p:ext uri="{BB962C8B-B14F-4D97-AF65-F5344CB8AC3E}">
        <p14:creationId xmlns:p14="http://schemas.microsoft.com/office/powerpoint/2010/main" val="4268545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12" name="表格 1711"/>
          <p:cNvGraphicFramePr>
            <a:graphicFrameLocks noGrp="1"/>
          </p:cNvGraphicFramePr>
          <p:nvPr>
            <p:extLst/>
          </p:nvPr>
        </p:nvGraphicFramePr>
        <p:xfrm>
          <a:off x="37295" y="5237530"/>
          <a:ext cx="6096000" cy="1409700"/>
        </p:xfrm>
        <a:graphic>
          <a:graphicData uri="http://schemas.openxmlformats.org/drawingml/2006/table">
            <a:tbl>
              <a:tblPr firstRow="1" bandRow="1">
                <a:tableStyleId>{5C22544A-7EE6-4342-B048-85BDC9FD1C3A}</a:tableStyleId>
              </a:tblPr>
              <a:tblGrid>
                <a:gridCol w="1315307">
                  <a:extLst>
                    <a:ext uri="{9D8B030D-6E8A-4147-A177-3AD203B41FA5}">
                      <a16:colId xmlns:a16="http://schemas.microsoft.com/office/drawing/2014/main" val="1257454569"/>
                    </a:ext>
                  </a:extLst>
                </a:gridCol>
                <a:gridCol w="1603674">
                  <a:extLst>
                    <a:ext uri="{9D8B030D-6E8A-4147-A177-3AD203B41FA5}">
                      <a16:colId xmlns:a16="http://schemas.microsoft.com/office/drawing/2014/main" val="3617807790"/>
                    </a:ext>
                  </a:extLst>
                </a:gridCol>
                <a:gridCol w="816428">
                  <a:extLst>
                    <a:ext uri="{9D8B030D-6E8A-4147-A177-3AD203B41FA5}">
                      <a16:colId xmlns:a16="http://schemas.microsoft.com/office/drawing/2014/main" val="1498792934"/>
                    </a:ext>
                  </a:extLst>
                </a:gridCol>
                <a:gridCol w="2360591">
                  <a:extLst>
                    <a:ext uri="{9D8B030D-6E8A-4147-A177-3AD203B41FA5}">
                      <a16:colId xmlns:a16="http://schemas.microsoft.com/office/drawing/2014/main" val="3660080450"/>
                    </a:ext>
                  </a:extLst>
                </a:gridCol>
              </a:tblGrid>
              <a:tr h="278130">
                <a:tc>
                  <a:txBody>
                    <a:bodyPr/>
                    <a:lstStyle/>
                    <a:p>
                      <a:pPr algn="ctr"/>
                      <a:r>
                        <a:rPr lang="en-US" altLang="zh-CN" sz="1400" dirty="0" smtClean="0"/>
                        <a:t>NN</a:t>
                      </a:r>
                      <a:endParaRPr lang="zh-CN" altLang="en-US" sz="1400" dirty="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Operation</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Cycles</a:t>
                      </a:r>
                      <a:endParaRPr lang="zh-CN" altLang="en-US" sz="1400" dirty="0" smtClean="0"/>
                    </a:p>
                  </a:txBody>
                  <a:tcPr marL="68580" marR="68580" marT="34290" marB="34290" anchor="ctr"/>
                </a:tc>
                <a:tc>
                  <a:txBody>
                    <a:bodyPr/>
                    <a:lstStyle/>
                    <a:p>
                      <a:pPr algn="ctr"/>
                      <a:r>
                        <a:rPr lang="en-US" altLang="zh-CN" sz="1400" dirty="0" smtClean="0"/>
                        <a:t>Note</a:t>
                      </a:r>
                      <a:endParaRPr lang="zh-CN" altLang="en-US" sz="1400" dirty="0"/>
                    </a:p>
                  </a:txBody>
                  <a:tcPr marL="68580" marR="68580" marT="34290" marB="34290" anchor="ctr"/>
                </a:tc>
                <a:extLst>
                  <a:ext uri="{0D108BD9-81ED-4DB2-BD59-A6C34878D82A}">
                    <a16:rowId xmlns:a16="http://schemas.microsoft.com/office/drawing/2014/main" val="896455266"/>
                  </a:ext>
                </a:extLst>
              </a:tr>
              <a:tr h="27813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err="1" smtClean="0"/>
                        <a:t>AlexNet</a:t>
                      </a:r>
                      <a:r>
                        <a:rPr lang="en-US" altLang="zh-CN" sz="1400" dirty="0" smtClean="0"/>
                        <a:t> Layer 5</a:t>
                      </a:r>
                      <a:endParaRPr lang="zh-CN" altLang="en-US" sz="1400" dirty="0" smtClean="0"/>
                    </a:p>
                  </a:txBody>
                  <a:tcPr marL="68580" marR="68580" marT="34290" marB="3429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400" dirty="0" smtClean="0"/>
                    </a:p>
                  </a:txBody>
                  <a:tcPr marL="68580" marR="68580" marT="34290" marB="34290" anchor="ctr"/>
                </a:tc>
                <a:tc>
                  <a:txBody>
                    <a:bodyPr/>
                    <a:lstStyle/>
                    <a:p>
                      <a:pPr algn="ctr"/>
                      <a:endParaRPr lang="zh-CN" altLang="en-US" sz="1400" dirty="0"/>
                    </a:p>
                  </a:txBody>
                  <a:tcPr marL="68580" marR="68580" marT="34290" marB="34290" anchor="ctr"/>
                </a:tc>
                <a:tc rowSpan="4">
                  <a:txBody>
                    <a:bodyPr/>
                    <a:lstStyle/>
                    <a:p>
                      <a:pPr algn="ctr"/>
                      <a:endParaRPr lang="zh-CN" altLang="en-US" sz="1400" b="1" dirty="0">
                        <a:solidFill>
                          <a:srgbClr val="0070C0"/>
                        </a:solidFill>
                      </a:endParaRPr>
                    </a:p>
                  </a:txBody>
                  <a:tcPr marL="68580" marR="68580" marT="34290" marB="34290" anchor="ctr"/>
                </a:tc>
                <a:extLst>
                  <a:ext uri="{0D108BD9-81ED-4DB2-BD59-A6C34878D82A}">
                    <a16:rowId xmlns:a16="http://schemas.microsoft.com/office/drawing/2014/main" val="3696210070"/>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1400" b="1" dirty="0" smtClean="0">
                        <a:solidFill>
                          <a:srgbClr val="C00000"/>
                        </a:solidFill>
                      </a:endParaRPr>
                    </a:p>
                  </a:txBody>
                  <a:tcPr marL="68580" marR="68580" marT="34290" marB="34290" anchor="ctr"/>
                </a:tc>
                <a:tc vMerge="1">
                  <a:txBody>
                    <a:bodyPr/>
                    <a:lstStyle/>
                    <a:p>
                      <a:pPr algn="ctr"/>
                      <a:endParaRPr lang="zh-CN" altLang="en-US" dirty="0"/>
                    </a:p>
                  </a:txBody>
                  <a:tcPr anchor="ctr"/>
                </a:tc>
                <a:extLst>
                  <a:ext uri="{0D108BD9-81ED-4DB2-BD59-A6C34878D82A}">
                    <a16:rowId xmlns:a16="http://schemas.microsoft.com/office/drawing/2014/main" val="102958128"/>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400" dirty="0" smtClean="0"/>
                    </a:p>
                  </a:txBody>
                  <a:tcPr marL="68580" marR="68580" marT="34290" marB="34290" anchor="ctr"/>
                </a:tc>
                <a:tc>
                  <a:txBody>
                    <a:bodyPr/>
                    <a:lstStyle/>
                    <a:p>
                      <a:pPr algn="ctr"/>
                      <a:endParaRPr lang="zh-CN" altLang="en-US" sz="1400" dirty="0"/>
                    </a:p>
                  </a:txBody>
                  <a:tcPr marL="68580" marR="68580" marT="34290" marB="34290"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400" dirty="0" smtClean="0"/>
                    </a:p>
                  </a:txBody>
                  <a:tcPr marL="68580" marR="68580" marT="34290" marB="34290" anchor="ctr"/>
                </a:tc>
                <a:tc>
                  <a:txBody>
                    <a:bodyPr/>
                    <a:lstStyle/>
                    <a:p>
                      <a:pPr algn="ctr"/>
                      <a:endParaRPr lang="zh-CN" altLang="en-US" sz="1400" b="0" dirty="0">
                        <a:solidFill>
                          <a:schemeClr val="tx1"/>
                        </a:solidFill>
                      </a:endParaRPr>
                    </a:p>
                  </a:txBody>
                  <a:tcPr marL="68580" marR="68580" marT="34290" marB="34290" anchor="ctr"/>
                </a:tc>
                <a:tc vMerge="1">
                  <a:txBody>
                    <a:bodyPr/>
                    <a:lstStyle/>
                    <a:p>
                      <a:pPr algn="ctr"/>
                      <a:endParaRPr lang="zh-CN" altLang="en-US" dirty="0"/>
                    </a:p>
                  </a:txBody>
                  <a:tcPr anchor="ctr"/>
                </a:tc>
                <a:extLst>
                  <a:ext uri="{0D108BD9-81ED-4DB2-BD59-A6C34878D82A}">
                    <a16:rowId xmlns:a16="http://schemas.microsoft.com/office/drawing/2014/main" val="3220774830"/>
                  </a:ext>
                </a:extLst>
              </a:tr>
            </a:tbl>
          </a:graphicData>
        </a:graphic>
      </p:graphicFrame>
      <p:grpSp>
        <p:nvGrpSpPr>
          <p:cNvPr id="4" name="组合 3"/>
          <p:cNvGrpSpPr/>
          <p:nvPr/>
        </p:nvGrpSpPr>
        <p:grpSpPr>
          <a:xfrm>
            <a:off x="1354441" y="2342276"/>
            <a:ext cx="7681151" cy="2091435"/>
            <a:chOff x="1097695" y="1464880"/>
            <a:chExt cx="10241535" cy="2788580"/>
          </a:xfrm>
        </p:grpSpPr>
        <p:grpSp>
          <p:nvGrpSpPr>
            <p:cNvPr id="11" name="组合 10"/>
            <p:cNvGrpSpPr/>
            <p:nvPr/>
          </p:nvGrpSpPr>
          <p:grpSpPr>
            <a:xfrm>
              <a:off x="1097695" y="1464880"/>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3931" y="1699535"/>
                <a:ext cx="1143903" cy="492443"/>
              </a:xfrm>
              <a:prstGeom prst="rect">
                <a:avLst/>
              </a:prstGeom>
              <a:noFill/>
            </p:spPr>
            <p:txBody>
              <a:bodyPr wrap="none" rtlCol="0">
                <a:spAutoFit/>
              </a:bodyPr>
              <a:lstStyle/>
              <a:p>
                <a:r>
                  <a:rPr lang="en-US" altLang="zh-CN" dirty="0"/>
                  <a:t>FPGA 1</a:t>
                </a:r>
                <a:endParaRPr lang="zh-CN" altLang="en-US" dirty="0"/>
              </a:p>
            </p:txBody>
          </p:sp>
          <p:sp>
            <p:nvSpPr>
              <p:cNvPr id="30" name="文本框 29"/>
              <p:cNvSpPr txBox="1"/>
              <p:nvPr/>
            </p:nvSpPr>
            <p:spPr>
              <a:xfrm>
                <a:off x="8447314" y="1681442"/>
                <a:ext cx="1143903" cy="492443"/>
              </a:xfrm>
              <a:prstGeom prst="rect">
                <a:avLst/>
              </a:prstGeom>
              <a:noFill/>
            </p:spPr>
            <p:txBody>
              <a:bodyPr wrap="none" rtlCol="0">
                <a:spAutoFit/>
              </a:bodyPr>
              <a:lstStyle/>
              <a:p>
                <a:r>
                  <a:rPr lang="en-US" altLang="zh-CN" dirty="0"/>
                  <a:t>FPGA 2</a:t>
                </a:r>
                <a:endParaRPr lang="zh-CN" altLang="en-US" dirty="0"/>
              </a:p>
            </p:txBody>
          </p:sp>
        </p:grpSp>
        <p:sp>
          <p:nvSpPr>
            <p:cNvPr id="2" name="矩形 1"/>
            <p:cNvSpPr/>
            <p:nvPr/>
          </p:nvSpPr>
          <p:spPr>
            <a:xfrm>
              <a:off x="3952185" y="1464880"/>
              <a:ext cx="7387045" cy="27885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grpSp>
      <p:sp>
        <p:nvSpPr>
          <p:cNvPr id="1269" name="矩形 1268"/>
          <p:cNvSpPr/>
          <p:nvPr/>
        </p:nvSpPr>
        <p:spPr>
          <a:xfrm>
            <a:off x="1745375" y="4078016"/>
            <a:ext cx="159896" cy="1598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87" name="矩形 1286"/>
          <p:cNvSpPr/>
          <p:nvPr/>
        </p:nvSpPr>
        <p:spPr>
          <a:xfrm>
            <a:off x="1966009" y="4078015"/>
            <a:ext cx="159896"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88" name="矩形 1287"/>
          <p:cNvSpPr/>
          <p:nvPr/>
        </p:nvSpPr>
        <p:spPr>
          <a:xfrm>
            <a:off x="3228447" y="3388891"/>
            <a:ext cx="159896" cy="159896"/>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89" name="矩形 1288"/>
          <p:cNvSpPr/>
          <p:nvPr/>
        </p:nvSpPr>
        <p:spPr>
          <a:xfrm>
            <a:off x="2985246" y="3560901"/>
            <a:ext cx="159896" cy="15989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graphicFrame>
        <p:nvGraphicFramePr>
          <p:cNvPr id="3" name="表格 2"/>
          <p:cNvGraphicFramePr>
            <a:graphicFrameLocks noGrp="1"/>
          </p:cNvGraphicFramePr>
          <p:nvPr>
            <p:extLst/>
          </p:nvPr>
        </p:nvGraphicFramePr>
        <p:xfrm>
          <a:off x="37295" y="5243239"/>
          <a:ext cx="6096000" cy="1409700"/>
        </p:xfrm>
        <a:graphic>
          <a:graphicData uri="http://schemas.openxmlformats.org/drawingml/2006/table">
            <a:tbl>
              <a:tblPr firstRow="1" bandRow="1">
                <a:tableStyleId>{5C22544A-7EE6-4342-B048-85BDC9FD1C3A}</a:tableStyleId>
              </a:tblPr>
              <a:tblGrid>
                <a:gridCol w="1315307">
                  <a:extLst>
                    <a:ext uri="{9D8B030D-6E8A-4147-A177-3AD203B41FA5}">
                      <a16:colId xmlns:a16="http://schemas.microsoft.com/office/drawing/2014/main" val="1257454569"/>
                    </a:ext>
                  </a:extLst>
                </a:gridCol>
                <a:gridCol w="1603674">
                  <a:extLst>
                    <a:ext uri="{9D8B030D-6E8A-4147-A177-3AD203B41FA5}">
                      <a16:colId xmlns:a16="http://schemas.microsoft.com/office/drawing/2014/main" val="3617807790"/>
                    </a:ext>
                  </a:extLst>
                </a:gridCol>
                <a:gridCol w="816428">
                  <a:extLst>
                    <a:ext uri="{9D8B030D-6E8A-4147-A177-3AD203B41FA5}">
                      <a16:colId xmlns:a16="http://schemas.microsoft.com/office/drawing/2014/main" val="1498792934"/>
                    </a:ext>
                  </a:extLst>
                </a:gridCol>
                <a:gridCol w="2360591">
                  <a:extLst>
                    <a:ext uri="{9D8B030D-6E8A-4147-A177-3AD203B41FA5}">
                      <a16:colId xmlns:a16="http://schemas.microsoft.com/office/drawing/2014/main" val="3660080450"/>
                    </a:ext>
                  </a:extLst>
                </a:gridCol>
              </a:tblGrid>
              <a:tr h="278130">
                <a:tc>
                  <a:txBody>
                    <a:bodyPr/>
                    <a:lstStyle/>
                    <a:p>
                      <a:pPr algn="ctr"/>
                      <a:r>
                        <a:rPr lang="en-US" altLang="zh-CN" sz="1400" dirty="0" smtClean="0"/>
                        <a:t>NN</a:t>
                      </a:r>
                      <a:endParaRPr lang="zh-CN" altLang="en-US" sz="1400" dirty="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Operation</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Cycles</a:t>
                      </a:r>
                      <a:endParaRPr lang="zh-CN" altLang="en-US" sz="1400" dirty="0" smtClean="0"/>
                    </a:p>
                  </a:txBody>
                  <a:tcPr marL="68580" marR="68580" marT="34290" marB="34290" anchor="ctr"/>
                </a:tc>
                <a:tc>
                  <a:txBody>
                    <a:bodyPr/>
                    <a:lstStyle/>
                    <a:p>
                      <a:pPr algn="ctr"/>
                      <a:r>
                        <a:rPr lang="en-US" altLang="zh-CN" sz="1400" dirty="0" smtClean="0"/>
                        <a:t>Note</a:t>
                      </a:r>
                      <a:endParaRPr lang="zh-CN" altLang="en-US" sz="1400" dirty="0"/>
                    </a:p>
                  </a:txBody>
                  <a:tcPr marL="68580" marR="68580" marT="34290" marB="34290" anchor="ctr"/>
                </a:tc>
                <a:extLst>
                  <a:ext uri="{0D108BD9-81ED-4DB2-BD59-A6C34878D82A}">
                    <a16:rowId xmlns:a16="http://schemas.microsoft.com/office/drawing/2014/main" val="896455266"/>
                  </a:ext>
                </a:extLst>
              </a:tr>
              <a:tr h="27813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dirty="0" err="1" smtClean="0"/>
                        <a:t>AlexNet</a:t>
                      </a:r>
                      <a:r>
                        <a:rPr lang="en-US" altLang="zh-CN" sz="1400" dirty="0" smtClean="0"/>
                        <a:t> Layer 5</a:t>
                      </a:r>
                      <a:endParaRPr lang="zh-CN" altLang="en-US" sz="1400" dirty="0" smtClean="0"/>
                    </a:p>
                  </a:txBody>
                  <a:tcPr marL="68580" marR="68580" marT="34290" marB="3429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a:t>
                      </a:r>
                      <a:r>
                        <a:rPr lang="en-US" altLang="zh-CN" sz="1400" dirty="0" err="1" smtClean="0"/>
                        <a:t>Comm_IFM</a:t>
                      </a:r>
                      <a:endParaRPr lang="zh-CN" altLang="en-US" sz="1400" dirty="0" smtClean="0"/>
                    </a:p>
                  </a:txBody>
                  <a:tcPr marL="68580" marR="68580" marT="34290" marB="34290" anchor="ctr"/>
                </a:tc>
                <a:tc>
                  <a:txBody>
                    <a:bodyPr/>
                    <a:lstStyle/>
                    <a:p>
                      <a:pPr algn="ctr"/>
                      <a:r>
                        <a:rPr lang="en-US" altLang="zh-CN" sz="1400" dirty="0" smtClean="0"/>
                        <a:t>2,612</a:t>
                      </a:r>
                      <a:endParaRPr lang="zh-CN" altLang="en-US" sz="1400" dirty="0"/>
                    </a:p>
                  </a:txBody>
                  <a:tcPr marL="68580" marR="68580" marT="34290" marB="34290" anchor="ctr"/>
                </a:tc>
                <a:tc rowSpan="4">
                  <a:txBody>
                    <a:bodyPr/>
                    <a:lstStyle/>
                    <a:p>
                      <a:pPr algn="ctr"/>
                      <a:r>
                        <a:rPr lang="en-US" altLang="zh-CN" sz="1400" dirty="0" smtClean="0"/>
                        <a:t>Performance</a:t>
                      </a:r>
                      <a:r>
                        <a:rPr lang="en-US" altLang="zh-CN" sz="1400" baseline="0" dirty="0" smtClean="0"/>
                        <a:t> Dominated by</a:t>
                      </a:r>
                    </a:p>
                    <a:p>
                      <a:pPr algn="ctr"/>
                      <a:r>
                        <a:rPr lang="en-US" altLang="zh-CN" sz="1400" b="1" baseline="0" dirty="0" err="1" smtClean="0">
                          <a:solidFill>
                            <a:srgbClr val="C00000"/>
                          </a:solidFill>
                        </a:rPr>
                        <a:t>Comm_Weights</a:t>
                      </a:r>
                      <a:endParaRPr lang="en-US" altLang="zh-CN" sz="1400" b="1" baseline="0" dirty="0" smtClean="0">
                        <a:solidFill>
                          <a:srgbClr val="C00000"/>
                        </a:solidFill>
                      </a:endParaRPr>
                    </a:p>
                    <a:p>
                      <a:pPr algn="ctr"/>
                      <a:r>
                        <a:rPr lang="en-US" altLang="zh-CN" sz="1400" b="1" baseline="0" dirty="0" smtClean="0">
                          <a:solidFill>
                            <a:srgbClr val="0070C0"/>
                          </a:solidFill>
                        </a:rPr>
                        <a:t>Latency is 5,658</a:t>
                      </a:r>
                      <a:endParaRPr lang="zh-CN" altLang="en-US" sz="1400" b="1" dirty="0">
                        <a:solidFill>
                          <a:srgbClr val="0070C0"/>
                        </a:solidFill>
                      </a:endParaRPr>
                    </a:p>
                  </a:txBody>
                  <a:tcPr marL="68580" marR="68580" marT="34290" marB="34290" anchor="ctr"/>
                </a:tc>
                <a:extLst>
                  <a:ext uri="{0D108BD9-81ED-4DB2-BD59-A6C34878D82A}">
                    <a16:rowId xmlns:a16="http://schemas.microsoft.com/office/drawing/2014/main" val="3696210070"/>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a:t>
                      </a:r>
                      <a:r>
                        <a:rPr lang="en-US" altLang="zh-CN" sz="1400" dirty="0" err="1" smtClean="0"/>
                        <a:t>Comm_Weights</a:t>
                      </a:r>
                      <a:endParaRPr lang="zh-CN" altLang="en-US" sz="1400" dirty="0" smtClean="0"/>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400" b="1" dirty="0" smtClean="0">
                          <a:solidFill>
                            <a:srgbClr val="C00000"/>
                          </a:solidFill>
                        </a:rPr>
                        <a:t>5,658</a:t>
                      </a:r>
                      <a:endParaRPr lang="zh-CN" altLang="en-US" sz="1400" b="1" dirty="0" smtClean="0">
                        <a:solidFill>
                          <a:srgbClr val="C00000"/>
                        </a:solidFill>
                      </a:endParaRPr>
                    </a:p>
                  </a:txBody>
                  <a:tcPr marL="68580" marR="68580" marT="34290" marB="34290" anchor="ctr"/>
                </a:tc>
                <a:tc vMerge="1">
                  <a:txBody>
                    <a:bodyPr/>
                    <a:lstStyle/>
                    <a:p>
                      <a:pPr algn="ctr"/>
                      <a:endParaRPr lang="zh-CN" altLang="en-US" dirty="0"/>
                    </a:p>
                  </a:txBody>
                  <a:tcPr anchor="ctr"/>
                </a:tc>
                <a:extLst>
                  <a:ext uri="{0D108BD9-81ED-4DB2-BD59-A6C34878D82A}">
                    <a16:rowId xmlns:a16="http://schemas.microsoft.com/office/drawing/2014/main" val="102958128"/>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a:t>
                      </a:r>
                      <a:r>
                        <a:rPr lang="en-US" altLang="zh-CN" sz="1400" dirty="0" err="1" smtClean="0"/>
                        <a:t>Comm_OFM</a:t>
                      </a:r>
                      <a:endParaRPr lang="zh-CN" altLang="en-US" sz="1400" dirty="0" smtClean="0"/>
                    </a:p>
                  </a:txBody>
                  <a:tcPr marL="68580" marR="68580" marT="34290" marB="34290" anchor="ctr"/>
                </a:tc>
                <a:tc>
                  <a:txBody>
                    <a:bodyPr/>
                    <a:lstStyle/>
                    <a:p>
                      <a:pPr algn="ctr"/>
                      <a:r>
                        <a:rPr lang="en-US" altLang="zh-CN" sz="1400" dirty="0" smtClean="0"/>
                        <a:t>368</a:t>
                      </a:r>
                      <a:endParaRPr lang="zh-CN" altLang="en-US" sz="1400" dirty="0"/>
                    </a:p>
                  </a:txBody>
                  <a:tcPr marL="68580" marR="68580" marT="34290" marB="34290"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27813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t>       Computation</a:t>
                      </a:r>
                      <a:endParaRPr lang="zh-CN" altLang="en-US" sz="1400" dirty="0" smtClean="0"/>
                    </a:p>
                  </a:txBody>
                  <a:tcPr marL="68580" marR="68580" marT="34290" marB="34290" anchor="ctr"/>
                </a:tc>
                <a:tc>
                  <a:txBody>
                    <a:bodyPr/>
                    <a:lstStyle/>
                    <a:p>
                      <a:pPr algn="ctr"/>
                      <a:r>
                        <a:rPr lang="en-US" altLang="zh-CN" sz="1400" b="0" dirty="0" smtClean="0">
                          <a:solidFill>
                            <a:schemeClr val="tx1"/>
                          </a:solidFill>
                        </a:rPr>
                        <a:t>3,326</a:t>
                      </a:r>
                      <a:endParaRPr lang="zh-CN" altLang="en-US" sz="1400" b="0" dirty="0">
                        <a:solidFill>
                          <a:schemeClr val="tx1"/>
                        </a:solidFill>
                      </a:endParaRPr>
                    </a:p>
                  </a:txBody>
                  <a:tcPr marL="68580" marR="68580" marT="34290" marB="34290" anchor="ctr"/>
                </a:tc>
                <a:tc vMerge="1">
                  <a:txBody>
                    <a:bodyPr/>
                    <a:lstStyle/>
                    <a:p>
                      <a:pPr algn="ctr"/>
                      <a:endParaRPr lang="zh-CN" altLang="en-US" dirty="0"/>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1462841" y="5586676"/>
            <a:ext cx="159896" cy="1598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91" name="矩形 1290"/>
          <p:cNvSpPr/>
          <p:nvPr/>
        </p:nvSpPr>
        <p:spPr>
          <a:xfrm>
            <a:off x="1457829" y="5888581"/>
            <a:ext cx="159896" cy="159896"/>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92" name="矩形 1291"/>
          <p:cNvSpPr/>
          <p:nvPr/>
        </p:nvSpPr>
        <p:spPr>
          <a:xfrm>
            <a:off x="1462841" y="6132611"/>
            <a:ext cx="159896" cy="159896"/>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293" name="矩形 1292"/>
          <p:cNvSpPr/>
          <p:nvPr/>
        </p:nvSpPr>
        <p:spPr>
          <a:xfrm>
            <a:off x="1448529" y="6426693"/>
            <a:ext cx="159896" cy="159896"/>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94" name="文本框 693"/>
          <p:cNvSpPr txBox="1"/>
          <p:nvPr/>
        </p:nvSpPr>
        <p:spPr>
          <a:xfrm>
            <a:off x="2520891" y="4008366"/>
            <a:ext cx="2050241" cy="553998"/>
          </a:xfrm>
          <a:prstGeom prst="rect">
            <a:avLst/>
          </a:prstGeom>
          <a:noFill/>
        </p:spPr>
        <p:txBody>
          <a:bodyPr wrap="none" rtlCol="0">
            <a:spAutoFit/>
          </a:bodyPr>
          <a:lstStyle/>
          <a:p>
            <a:r>
              <a:rPr lang="en-US" altLang="zh-CN" dirty="0"/>
              <a:t>K times </a:t>
            </a:r>
          </a:p>
          <a:p>
            <a:r>
              <a:rPr lang="en-US" altLang="zh-CN" sz="1200" dirty="0"/>
              <a:t>(in terms of tiling parameters)</a:t>
            </a:r>
            <a:endParaRPr lang="zh-CN" altLang="en-US" sz="1200" dirty="0"/>
          </a:p>
        </p:txBody>
      </p:sp>
      <p:sp>
        <p:nvSpPr>
          <p:cNvPr id="5" name="矩形 4"/>
          <p:cNvSpPr/>
          <p:nvPr/>
        </p:nvSpPr>
        <p:spPr>
          <a:xfrm>
            <a:off x="1164689" y="2342276"/>
            <a:ext cx="2675851" cy="2312481"/>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684"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Performance on Single FPGA </a:t>
            </a:r>
            <a:r>
              <a:rPr lang="en-US" altLang="zh-CN" sz="2400" dirty="0" smtClean="0"/>
              <a:t>Bounded </a:t>
            </a:r>
            <a:r>
              <a:rPr lang="en-US" altLang="zh-CN" sz="2400" dirty="0"/>
              <a:t>by Limited Resource</a:t>
            </a:r>
          </a:p>
        </p:txBody>
      </p:sp>
      <p:sp>
        <p:nvSpPr>
          <p:cNvPr id="685" name="矩形 684"/>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sp>
        <p:nvSpPr>
          <p:cNvPr id="687" name="灯片编号占位符 3"/>
          <p:cNvSpPr>
            <a:spLocks noGrp="1"/>
          </p:cNvSpPr>
          <p:nvPr>
            <p:ph type="sldNum" sz="quarter" idx="12"/>
          </p:nvPr>
        </p:nvSpPr>
        <p:spPr>
          <a:xfrm>
            <a:off x="8686800" y="6448087"/>
            <a:ext cx="387616" cy="365125"/>
          </a:xfrm>
        </p:spPr>
        <p:txBody>
          <a:bodyPr/>
          <a:lstStyle/>
          <a:p>
            <a:r>
              <a:rPr lang="en-US" dirty="0" smtClean="0"/>
              <a:t>22</a:t>
            </a:r>
            <a:endParaRPr lang="en-US" dirty="0"/>
          </a:p>
        </p:txBody>
      </p:sp>
      <p:pic>
        <p:nvPicPr>
          <p:cNvPr id="686" name="图片 685"/>
          <p:cNvPicPr>
            <a:picLocks noChangeAspect="1"/>
          </p:cNvPicPr>
          <p:nvPr/>
        </p:nvPicPr>
        <p:blipFill>
          <a:blip r:embed="rId4"/>
          <a:stretch>
            <a:fillRect/>
          </a:stretch>
        </p:blipFill>
        <p:spPr>
          <a:xfrm>
            <a:off x="1654402" y="1038967"/>
            <a:ext cx="2001784" cy="671101"/>
          </a:xfrm>
          <a:prstGeom prst="rect">
            <a:avLst/>
          </a:prstGeom>
        </p:spPr>
      </p:pic>
      <p:sp>
        <p:nvSpPr>
          <p:cNvPr id="6" name="矩形 5"/>
          <p:cNvSpPr/>
          <p:nvPr/>
        </p:nvSpPr>
        <p:spPr>
          <a:xfrm>
            <a:off x="-37483" y="1097797"/>
            <a:ext cx="1128258" cy="523220"/>
          </a:xfrm>
          <a:prstGeom prst="rect">
            <a:avLst/>
          </a:prstGeom>
        </p:spPr>
        <p:txBody>
          <a:bodyPr wrap="none">
            <a:spAutoFit/>
          </a:bodyPr>
          <a:lstStyle/>
          <a:p>
            <a:pPr algn="ctr"/>
            <a:r>
              <a:rPr lang="en-US" altLang="zh-CN" sz="1400" dirty="0" smtClean="0"/>
              <a:t>Application</a:t>
            </a:r>
          </a:p>
          <a:p>
            <a:pPr algn="ctr"/>
            <a:r>
              <a:rPr lang="en-US" altLang="zh-CN" sz="1400" dirty="0" smtClean="0"/>
              <a:t>Optimization</a:t>
            </a:r>
            <a:endParaRPr lang="en-US" altLang="zh-CN" sz="1400" dirty="0"/>
          </a:p>
        </p:txBody>
      </p:sp>
      <p:sp>
        <p:nvSpPr>
          <p:cNvPr id="696" name="矩形 695"/>
          <p:cNvSpPr/>
          <p:nvPr/>
        </p:nvSpPr>
        <p:spPr>
          <a:xfrm>
            <a:off x="-15760" y="3253124"/>
            <a:ext cx="1109598" cy="307777"/>
          </a:xfrm>
          <a:prstGeom prst="rect">
            <a:avLst/>
          </a:prstGeom>
        </p:spPr>
        <p:txBody>
          <a:bodyPr wrap="none">
            <a:spAutoFit/>
          </a:bodyPr>
          <a:lstStyle/>
          <a:p>
            <a:pPr algn="ctr"/>
            <a:r>
              <a:rPr lang="en-US" altLang="zh-CN" sz="1400" dirty="0" smtClean="0"/>
              <a:t>FPGA Design</a:t>
            </a:r>
          </a:p>
        </p:txBody>
      </p:sp>
      <p:grpSp>
        <p:nvGrpSpPr>
          <p:cNvPr id="699" name="组合 698"/>
          <p:cNvGrpSpPr/>
          <p:nvPr/>
        </p:nvGrpSpPr>
        <p:grpSpPr>
          <a:xfrm>
            <a:off x="6089470" y="1022675"/>
            <a:ext cx="2672633" cy="742289"/>
            <a:chOff x="4339727" y="1540663"/>
            <a:chExt cx="4545171" cy="1262362"/>
          </a:xfrm>
        </p:grpSpPr>
        <p:grpSp>
          <p:nvGrpSpPr>
            <p:cNvPr id="700" name="组合 699"/>
            <p:cNvGrpSpPr/>
            <p:nvPr/>
          </p:nvGrpSpPr>
          <p:grpSpPr>
            <a:xfrm>
              <a:off x="5003043" y="1540663"/>
              <a:ext cx="590486" cy="625183"/>
              <a:chOff x="3284622" y="4165603"/>
              <a:chExt cx="842962" cy="892494"/>
            </a:xfrm>
          </p:grpSpPr>
          <p:sp>
            <p:nvSpPr>
              <p:cNvPr id="1673" name="矩形 1672"/>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74" name="矩形 1673"/>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5" name="矩形 1674"/>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6" name="矩形 1675"/>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7" name="矩形 1676"/>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8" name="矩形 1677"/>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9" name="矩形 1678"/>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0" name="矩形 1679"/>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1" name="矩形 1680"/>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2" name="矩形 1681"/>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3" name="矩形 1682"/>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4" name="矩形 1683"/>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5" name="矩形 1684"/>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6" name="矩形 1685"/>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7" name="矩形 1686"/>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8" name="矩形 1687"/>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9" name="矩形 1688"/>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0" name="矩形 1689"/>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1" name="矩形 1690"/>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2" name="矩形 1691"/>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3" name="矩形 1692"/>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4" name="矩形 1693"/>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5" name="矩形 1694"/>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6" name="矩形 1695"/>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7" name="矩形 1696"/>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8" name="矩形 1697"/>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9" name="矩形 1698"/>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0" name="矩形 1699"/>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1" name="矩形 1700"/>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2" name="矩形 1701"/>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3" name="矩形 1702"/>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4" name="矩形 1703"/>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5" name="矩形 1704"/>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6" name="矩形 1705"/>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7" name="矩形 1706"/>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8" name="矩形 1707"/>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9" name="矩形 1708"/>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01" name="组合 700"/>
            <p:cNvGrpSpPr/>
            <p:nvPr/>
          </p:nvGrpSpPr>
          <p:grpSpPr>
            <a:xfrm>
              <a:off x="4824939" y="1712830"/>
              <a:ext cx="590486" cy="625183"/>
              <a:chOff x="3284622" y="4165603"/>
              <a:chExt cx="842962" cy="892494"/>
            </a:xfrm>
          </p:grpSpPr>
          <p:sp>
            <p:nvSpPr>
              <p:cNvPr id="1636" name="矩形 1635"/>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37" name="矩形 1636"/>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8" name="矩形 1637"/>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9" name="矩形 1638"/>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0" name="矩形 1639"/>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1" name="矩形 1640"/>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2" name="矩形 1641"/>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3" name="矩形 1642"/>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4" name="矩形 1643"/>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5" name="矩形 1644"/>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6" name="矩形 1645"/>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7" name="矩形 1646"/>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8" name="矩形 1647"/>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9" name="矩形 1648"/>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0" name="矩形 1649"/>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1" name="矩形 1650"/>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2" name="矩形 1651"/>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3" name="矩形 1652"/>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4" name="矩形 1653"/>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5" name="矩形 1654"/>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6" name="矩形 1655"/>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7" name="矩形 1656"/>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8" name="矩形 1657"/>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9" name="矩形 1658"/>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0" name="矩形 1659"/>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1" name="矩形 1660"/>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2" name="矩形 1661"/>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3" name="矩形 1662"/>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4" name="矩形 1663"/>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5" name="矩形 1664"/>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6" name="矩形 1665"/>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7" name="矩形 1666"/>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8" name="矩形 1667"/>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9" name="矩形 1668"/>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0" name="矩形 1669"/>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1" name="矩形 1670"/>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2" name="矩形 1671"/>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02" name="组合 701"/>
            <p:cNvGrpSpPr/>
            <p:nvPr/>
          </p:nvGrpSpPr>
          <p:grpSpPr>
            <a:xfrm>
              <a:off x="4679368" y="1874606"/>
              <a:ext cx="590486" cy="625183"/>
              <a:chOff x="235744" y="4450556"/>
              <a:chExt cx="842962" cy="892494"/>
            </a:xfrm>
          </p:grpSpPr>
          <p:sp>
            <p:nvSpPr>
              <p:cNvPr id="1598" name="矩形 1597"/>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599" name="组合 1598"/>
              <p:cNvGrpSpPr/>
              <p:nvPr/>
            </p:nvGrpSpPr>
            <p:grpSpPr>
              <a:xfrm>
                <a:off x="265391" y="4479560"/>
                <a:ext cx="787572" cy="833012"/>
                <a:chOff x="837183" y="4500991"/>
                <a:chExt cx="787572" cy="833012"/>
              </a:xfrm>
            </p:grpSpPr>
            <p:sp>
              <p:nvSpPr>
                <p:cNvPr id="1600" name="矩形 1599"/>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1" name="矩形 1600"/>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2" name="矩形 1601"/>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3" name="矩形 1602"/>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4" name="矩形 1603"/>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5" name="矩形 1604"/>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6" name="矩形 1605"/>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7" name="矩形 1606"/>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8" name="矩形 1607"/>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9" name="矩形 1608"/>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0" name="矩形 1609"/>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1" name="矩形 1610"/>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2" name="矩形 1611"/>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3" name="矩形 1612"/>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4" name="矩形 1613"/>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5" name="矩形 1614"/>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6" name="矩形 1615"/>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7" name="矩形 1616"/>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8" name="矩形 1617"/>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9" name="矩形 1618"/>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0" name="矩形 1619"/>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1" name="矩形 1620"/>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2" name="矩形 1621"/>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3" name="矩形 1622"/>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4" name="矩形 1623"/>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5" name="矩形 1624"/>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6" name="矩形 1625"/>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7" name="矩形 1626"/>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8" name="矩形 1627"/>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9" name="矩形 1628"/>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0" name="矩形 1629"/>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1" name="矩形 1630"/>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2" name="矩形 1631"/>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3" name="矩形 1632"/>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4" name="矩形 1633"/>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5" name="矩形 1634"/>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703" name="组合 702"/>
            <p:cNvGrpSpPr/>
            <p:nvPr/>
          </p:nvGrpSpPr>
          <p:grpSpPr>
            <a:xfrm>
              <a:off x="4495338" y="2035257"/>
              <a:ext cx="590486" cy="625183"/>
              <a:chOff x="235744" y="4450556"/>
              <a:chExt cx="842962" cy="892494"/>
            </a:xfrm>
          </p:grpSpPr>
          <p:sp>
            <p:nvSpPr>
              <p:cNvPr id="1560" name="矩形 1559"/>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561" name="组合 1560"/>
              <p:cNvGrpSpPr/>
              <p:nvPr/>
            </p:nvGrpSpPr>
            <p:grpSpPr>
              <a:xfrm>
                <a:off x="265391" y="4479560"/>
                <a:ext cx="787572" cy="833012"/>
                <a:chOff x="837183" y="4500991"/>
                <a:chExt cx="787572" cy="833012"/>
              </a:xfrm>
            </p:grpSpPr>
            <p:sp>
              <p:nvSpPr>
                <p:cNvPr id="1562" name="矩形 1561"/>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3" name="矩形 1562"/>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4" name="矩形 1563"/>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5" name="矩形 1564"/>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6" name="矩形 1565"/>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7" name="矩形 1566"/>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8" name="矩形 1567"/>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9" name="矩形 1568"/>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0" name="矩形 1569"/>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1" name="矩形 1570"/>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2" name="矩形 1571"/>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3" name="矩形 1572"/>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4" name="矩形 1573"/>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5" name="矩形 1574"/>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6" name="矩形 1575"/>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7" name="矩形 1576"/>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8" name="矩形 1577"/>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9" name="矩形 1578"/>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0" name="矩形 1579"/>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1" name="矩形 1580"/>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2" name="矩形 1581"/>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3" name="矩形 1582"/>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4" name="矩形 1583"/>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5" name="矩形 1584"/>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6" name="矩形 1585"/>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7" name="矩形 1586"/>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8" name="矩形 1587"/>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9" name="矩形 1588"/>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0" name="矩形 1589"/>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1" name="矩形 1590"/>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2" name="矩形 1591"/>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3" name="矩形 1592"/>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4" name="矩形 1593"/>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5" name="矩形 1594"/>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6" name="矩形 1595"/>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7" name="矩形 1596"/>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704" name="组合 703"/>
            <p:cNvGrpSpPr/>
            <p:nvPr/>
          </p:nvGrpSpPr>
          <p:grpSpPr>
            <a:xfrm>
              <a:off x="4339727" y="2177842"/>
              <a:ext cx="590486" cy="625183"/>
              <a:chOff x="235744" y="4450556"/>
              <a:chExt cx="842962" cy="892494"/>
            </a:xfrm>
          </p:grpSpPr>
          <p:sp>
            <p:nvSpPr>
              <p:cNvPr id="1522" name="矩形 1521"/>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523" name="组合 1522"/>
              <p:cNvGrpSpPr/>
              <p:nvPr/>
            </p:nvGrpSpPr>
            <p:grpSpPr>
              <a:xfrm>
                <a:off x="265391" y="4479560"/>
                <a:ext cx="787572" cy="833012"/>
                <a:chOff x="837183" y="4500991"/>
                <a:chExt cx="787572" cy="833012"/>
              </a:xfrm>
            </p:grpSpPr>
            <p:sp>
              <p:nvSpPr>
                <p:cNvPr id="1524" name="矩形 1523"/>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25" name="矩形 1524"/>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26" name="矩形 1525"/>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27" name="矩形 1526"/>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28" name="矩形 1527"/>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29" name="矩形 1528"/>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0" name="矩形 1529"/>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1" name="矩形 1530"/>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2" name="矩形 1531"/>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3" name="矩形 1532"/>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4" name="矩形 1533"/>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5" name="矩形 1534"/>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6" name="矩形 1535"/>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7" name="矩形 1536"/>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8" name="矩形 1537"/>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39" name="矩形 1538"/>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0" name="矩形 1539"/>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1" name="矩形 1540"/>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2" name="矩形 1541"/>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3" name="矩形 1542"/>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4" name="矩形 1543"/>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5" name="矩形 1544"/>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6" name="矩形 1545"/>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7" name="矩形 1546"/>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8" name="矩形 1547"/>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49" name="矩形 1548"/>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0" name="矩形 1549"/>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1" name="矩形 1550"/>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2" name="矩形 1551"/>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3" name="矩形 1552"/>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4" name="矩形 1553"/>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5" name="矩形 1554"/>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6" name="矩形 1555"/>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7" name="矩形 1556"/>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8" name="矩形 1557"/>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9" name="矩形 1558"/>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942" name="组合 941"/>
            <p:cNvGrpSpPr/>
            <p:nvPr/>
          </p:nvGrpSpPr>
          <p:grpSpPr>
            <a:xfrm>
              <a:off x="5992830" y="1892433"/>
              <a:ext cx="331384" cy="304757"/>
              <a:chOff x="2216150" y="4677866"/>
              <a:chExt cx="473075" cy="435063"/>
            </a:xfrm>
          </p:grpSpPr>
          <p:sp>
            <p:nvSpPr>
              <p:cNvPr id="1512" name="矩形 151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13" name="矩形 1512"/>
              <p:cNvSpPr/>
              <p:nvPr/>
            </p:nvSpPr>
            <p:spPr>
              <a:xfrm>
                <a:off x="2260740"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514" name="矩形 1513"/>
              <p:cNvSpPr/>
              <p:nvPr/>
            </p:nvSpPr>
            <p:spPr>
              <a:xfrm>
                <a:off x="2403689"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515" name="矩形 1514"/>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516" name="矩形 151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7" name="矩形 151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8" name="矩形 1517"/>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519" name="矩形 151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0" name="矩形 151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1" name="矩形 152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43" name="组合 942"/>
            <p:cNvGrpSpPr/>
            <p:nvPr/>
          </p:nvGrpSpPr>
          <p:grpSpPr>
            <a:xfrm>
              <a:off x="5902656" y="1967901"/>
              <a:ext cx="331384" cy="304757"/>
              <a:chOff x="2216150" y="4677866"/>
              <a:chExt cx="473075" cy="435063"/>
            </a:xfrm>
          </p:grpSpPr>
          <p:sp>
            <p:nvSpPr>
              <p:cNvPr id="1502" name="矩形 150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03" name="矩形 1502"/>
              <p:cNvSpPr/>
              <p:nvPr/>
            </p:nvSpPr>
            <p:spPr>
              <a:xfrm>
                <a:off x="2260740"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504" name="矩形 1503"/>
              <p:cNvSpPr/>
              <p:nvPr/>
            </p:nvSpPr>
            <p:spPr>
              <a:xfrm>
                <a:off x="2403689"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505" name="矩形 1504"/>
              <p:cNvSpPr/>
              <p:nvPr/>
            </p:nvSpPr>
            <p:spPr>
              <a:xfrm>
                <a:off x="2546638"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506" name="矩形 150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7" name="矩形 150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8" name="矩形 1507"/>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509" name="矩形 150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0" name="矩形 150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1" name="矩形 151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44" name="组合 943"/>
            <p:cNvGrpSpPr/>
            <p:nvPr/>
          </p:nvGrpSpPr>
          <p:grpSpPr>
            <a:xfrm>
              <a:off x="5812481" y="2037966"/>
              <a:ext cx="331384" cy="304757"/>
              <a:chOff x="2216150" y="4677866"/>
              <a:chExt cx="473075" cy="435063"/>
            </a:xfrm>
          </p:grpSpPr>
          <p:sp>
            <p:nvSpPr>
              <p:cNvPr id="1492" name="矩形 149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93" name="矩形 1492"/>
              <p:cNvSpPr/>
              <p:nvPr/>
            </p:nvSpPr>
            <p:spPr>
              <a:xfrm>
                <a:off x="2260740"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94" name="矩形 1493"/>
              <p:cNvSpPr/>
              <p:nvPr/>
            </p:nvSpPr>
            <p:spPr>
              <a:xfrm>
                <a:off x="2403689"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95" name="矩形 1494"/>
              <p:cNvSpPr/>
              <p:nvPr/>
            </p:nvSpPr>
            <p:spPr>
              <a:xfrm>
                <a:off x="2546638"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96" name="矩形 149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7" name="矩形 149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8" name="矩形 1497"/>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99" name="矩形 149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0" name="矩形 149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1" name="矩形 150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45" name="组合 944"/>
            <p:cNvGrpSpPr/>
            <p:nvPr/>
          </p:nvGrpSpPr>
          <p:grpSpPr>
            <a:xfrm>
              <a:off x="6427300" y="1901886"/>
              <a:ext cx="331384" cy="304757"/>
              <a:chOff x="2216150" y="4677866"/>
              <a:chExt cx="473075" cy="435063"/>
            </a:xfrm>
          </p:grpSpPr>
          <p:sp>
            <p:nvSpPr>
              <p:cNvPr id="1482" name="矩形 148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83" name="矩形 1482"/>
              <p:cNvSpPr/>
              <p:nvPr/>
            </p:nvSpPr>
            <p:spPr>
              <a:xfrm>
                <a:off x="2274724"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84" name="矩形 1483"/>
              <p:cNvSpPr/>
              <p:nvPr/>
            </p:nvSpPr>
            <p:spPr>
              <a:xfrm>
                <a:off x="2417672"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85" name="矩形 1484"/>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86" name="矩形 148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7" name="矩形 148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8" name="矩形 1487"/>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89" name="矩形 148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0" name="矩形 148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1" name="矩形 149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46" name="组合 945"/>
            <p:cNvGrpSpPr/>
            <p:nvPr/>
          </p:nvGrpSpPr>
          <p:grpSpPr>
            <a:xfrm>
              <a:off x="6337126" y="1977354"/>
              <a:ext cx="331384" cy="304757"/>
              <a:chOff x="2216150" y="4677866"/>
              <a:chExt cx="473075" cy="435063"/>
            </a:xfrm>
          </p:grpSpPr>
          <p:sp>
            <p:nvSpPr>
              <p:cNvPr id="1472" name="矩形 147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73" name="矩形 1472"/>
              <p:cNvSpPr/>
              <p:nvPr/>
            </p:nvSpPr>
            <p:spPr>
              <a:xfrm>
                <a:off x="2274724"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74" name="矩形 1473"/>
              <p:cNvSpPr/>
              <p:nvPr/>
            </p:nvSpPr>
            <p:spPr>
              <a:xfrm>
                <a:off x="2417672"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75" name="矩形 1474"/>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76" name="矩形 147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7" name="矩形 147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8" name="矩形 1477"/>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79" name="矩形 147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0" name="矩形 147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1" name="矩形 148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47" name="组合 946"/>
            <p:cNvGrpSpPr/>
            <p:nvPr/>
          </p:nvGrpSpPr>
          <p:grpSpPr>
            <a:xfrm>
              <a:off x="6246952" y="2047419"/>
              <a:ext cx="331384" cy="304757"/>
              <a:chOff x="2216150" y="4677866"/>
              <a:chExt cx="473075" cy="435063"/>
            </a:xfrm>
          </p:grpSpPr>
          <p:sp>
            <p:nvSpPr>
              <p:cNvPr id="1462" name="矩形 146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3" name="矩形 1462"/>
              <p:cNvSpPr/>
              <p:nvPr/>
            </p:nvSpPr>
            <p:spPr>
              <a:xfrm>
                <a:off x="2274724"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64" name="矩形 1463"/>
              <p:cNvSpPr/>
              <p:nvPr/>
            </p:nvSpPr>
            <p:spPr>
              <a:xfrm>
                <a:off x="2417672"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65" name="矩形 1464"/>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66" name="矩形 146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7" name="矩形 146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8" name="矩形 1467"/>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1469" name="矩形 146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0" name="矩形 146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1" name="矩形 147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48" name="组合 947"/>
            <p:cNvGrpSpPr/>
            <p:nvPr/>
          </p:nvGrpSpPr>
          <p:grpSpPr>
            <a:xfrm>
              <a:off x="6899386" y="1896138"/>
              <a:ext cx="331384" cy="304757"/>
              <a:chOff x="2460163" y="4778356"/>
              <a:chExt cx="473075" cy="435063"/>
            </a:xfrm>
          </p:grpSpPr>
          <p:sp>
            <p:nvSpPr>
              <p:cNvPr id="1452" name="矩形 145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53" name="矩形 145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4" name="矩形 145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5" name="矩形 145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6" name="矩形 145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7" name="矩形 145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8" name="矩形 145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9" name="矩形 145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0" name="矩形 145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1" name="矩形 146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49" name="组合 948"/>
            <p:cNvGrpSpPr/>
            <p:nvPr/>
          </p:nvGrpSpPr>
          <p:grpSpPr>
            <a:xfrm>
              <a:off x="6811413" y="1973224"/>
              <a:ext cx="331384" cy="304757"/>
              <a:chOff x="2460163" y="4778356"/>
              <a:chExt cx="473075" cy="435063"/>
            </a:xfrm>
          </p:grpSpPr>
          <p:sp>
            <p:nvSpPr>
              <p:cNvPr id="1442" name="矩形 144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43" name="矩形 144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4" name="矩形 144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5" name="矩形 144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6" name="矩形 144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7" name="矩形 144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8" name="矩形 144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9" name="矩形 144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0" name="矩形 144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1" name="矩形 145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0" name="组合 949"/>
            <p:cNvGrpSpPr/>
            <p:nvPr/>
          </p:nvGrpSpPr>
          <p:grpSpPr>
            <a:xfrm>
              <a:off x="6721327" y="2054438"/>
              <a:ext cx="331384" cy="304757"/>
              <a:chOff x="2460163" y="4778356"/>
              <a:chExt cx="473075" cy="435063"/>
            </a:xfrm>
          </p:grpSpPr>
          <p:sp>
            <p:nvSpPr>
              <p:cNvPr id="1432" name="矩形 143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3" name="矩形 143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4" name="矩形 143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5" name="矩形 143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6" name="矩形 143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7" name="矩形 143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8" name="矩形 143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9" name="矩形 143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0" name="矩形 143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1" name="矩形 144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1" name="组合 950"/>
            <p:cNvGrpSpPr/>
            <p:nvPr/>
          </p:nvGrpSpPr>
          <p:grpSpPr>
            <a:xfrm>
              <a:off x="7367973" y="1877691"/>
              <a:ext cx="331384" cy="304757"/>
              <a:chOff x="2460163" y="4778356"/>
              <a:chExt cx="473075" cy="435063"/>
            </a:xfrm>
          </p:grpSpPr>
          <p:sp>
            <p:nvSpPr>
              <p:cNvPr id="1422" name="矩形 142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3" name="矩形 142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4" name="矩形 142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5" name="矩形 142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6" name="矩形 142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7" name="矩形 142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8" name="矩形 142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9" name="矩形 142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0" name="矩形 142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1" name="矩形 143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2" name="组合 951"/>
            <p:cNvGrpSpPr/>
            <p:nvPr/>
          </p:nvGrpSpPr>
          <p:grpSpPr>
            <a:xfrm>
              <a:off x="7279999" y="1954777"/>
              <a:ext cx="331384" cy="304757"/>
              <a:chOff x="2460163" y="4778356"/>
              <a:chExt cx="473075" cy="435063"/>
            </a:xfrm>
          </p:grpSpPr>
          <p:sp>
            <p:nvSpPr>
              <p:cNvPr id="1412" name="矩形 141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13" name="矩形 141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4" name="矩形 141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5" name="矩形 141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6" name="矩形 141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7" name="矩形 141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8" name="矩形 141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9" name="矩形 141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0" name="矩形 141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1" name="矩形 142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3" name="组合 952"/>
            <p:cNvGrpSpPr/>
            <p:nvPr/>
          </p:nvGrpSpPr>
          <p:grpSpPr>
            <a:xfrm>
              <a:off x="7189913" y="2035992"/>
              <a:ext cx="331384" cy="304757"/>
              <a:chOff x="2460163" y="4778356"/>
              <a:chExt cx="473075" cy="435063"/>
            </a:xfrm>
          </p:grpSpPr>
          <p:sp>
            <p:nvSpPr>
              <p:cNvPr id="1402" name="矩形 140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03" name="矩形 140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4" name="矩形 140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5" name="矩形 140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6" name="矩形 140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7" name="矩形 140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8" name="矩形 140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9" name="矩形 140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0" name="矩形 140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1" name="矩形 141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4" name="组合 953"/>
            <p:cNvGrpSpPr/>
            <p:nvPr/>
          </p:nvGrpSpPr>
          <p:grpSpPr>
            <a:xfrm>
              <a:off x="5710805" y="2124639"/>
              <a:ext cx="331384" cy="304757"/>
              <a:chOff x="2216150" y="4677866"/>
              <a:chExt cx="473075" cy="435063"/>
            </a:xfrm>
          </p:grpSpPr>
          <p:sp>
            <p:nvSpPr>
              <p:cNvPr id="1392" name="矩形 139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93" name="矩形 139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4" name="矩形 139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5" name="矩形 139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6" name="矩形 139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7" name="矩形 139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8" name="矩形 139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9" name="矩形 139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0" name="矩形 139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1" name="矩形 140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5" name="组合 954"/>
            <p:cNvGrpSpPr/>
            <p:nvPr/>
          </p:nvGrpSpPr>
          <p:grpSpPr>
            <a:xfrm>
              <a:off x="5620631" y="2200107"/>
              <a:ext cx="331384" cy="304757"/>
              <a:chOff x="2216150" y="4677866"/>
              <a:chExt cx="473075" cy="435063"/>
            </a:xfrm>
          </p:grpSpPr>
          <p:sp>
            <p:nvSpPr>
              <p:cNvPr id="1382" name="矩形 138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83" name="矩形 138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4" name="矩形 138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5" name="矩形 138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6" name="矩形 138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7" name="矩形 138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8" name="矩形 138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9" name="矩形 138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0" name="矩形 138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1" name="矩形 139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6" name="组合 955"/>
            <p:cNvGrpSpPr/>
            <p:nvPr/>
          </p:nvGrpSpPr>
          <p:grpSpPr>
            <a:xfrm>
              <a:off x="5530457" y="2270171"/>
              <a:ext cx="331384" cy="304757"/>
              <a:chOff x="2216150" y="4677866"/>
              <a:chExt cx="473075" cy="435063"/>
            </a:xfrm>
          </p:grpSpPr>
          <p:sp>
            <p:nvSpPr>
              <p:cNvPr id="1372" name="矩形 137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73" name="矩形 137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4" name="矩形 137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5" name="矩形 137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6" name="矩形 137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7" name="矩形 137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8" name="矩形 137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9" name="矩形 137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0" name="矩形 137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1" name="矩形 138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7" name="组合 956"/>
            <p:cNvGrpSpPr/>
            <p:nvPr/>
          </p:nvGrpSpPr>
          <p:grpSpPr>
            <a:xfrm>
              <a:off x="6145276" y="2134092"/>
              <a:ext cx="331384" cy="304757"/>
              <a:chOff x="2216150" y="4677866"/>
              <a:chExt cx="473075" cy="435063"/>
            </a:xfrm>
          </p:grpSpPr>
          <p:sp>
            <p:nvSpPr>
              <p:cNvPr id="1362" name="矩形 136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63" name="矩形 136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4" name="矩形 136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5" name="矩形 136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6" name="矩形 136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7" name="矩形 136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8" name="矩形 136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9" name="矩形 136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0" name="矩形 136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1" name="矩形 137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8" name="组合 957"/>
            <p:cNvGrpSpPr/>
            <p:nvPr/>
          </p:nvGrpSpPr>
          <p:grpSpPr>
            <a:xfrm>
              <a:off x="6055102" y="2209560"/>
              <a:ext cx="331384" cy="304757"/>
              <a:chOff x="2216150" y="4677866"/>
              <a:chExt cx="473075" cy="435063"/>
            </a:xfrm>
          </p:grpSpPr>
          <p:sp>
            <p:nvSpPr>
              <p:cNvPr id="1352" name="矩形 135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53" name="矩形 135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4" name="矩形 135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5" name="矩形 135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6" name="矩形 135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7" name="矩形 135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8" name="矩形 135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9" name="矩形 135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0" name="矩形 135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1" name="矩形 136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59" name="组合 958"/>
            <p:cNvGrpSpPr/>
            <p:nvPr/>
          </p:nvGrpSpPr>
          <p:grpSpPr>
            <a:xfrm>
              <a:off x="5964928" y="2279624"/>
              <a:ext cx="331384" cy="304757"/>
              <a:chOff x="2216150" y="4677866"/>
              <a:chExt cx="473075" cy="435063"/>
            </a:xfrm>
          </p:grpSpPr>
          <p:sp>
            <p:nvSpPr>
              <p:cNvPr id="1342" name="矩形 134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43" name="矩形 134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4" name="矩形 134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5" name="矩形 134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6" name="矩形 134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7" name="矩形 134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8" name="矩形 134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9" name="矩形 134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0" name="矩形 134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1" name="矩形 135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60" name="组合 959"/>
            <p:cNvGrpSpPr/>
            <p:nvPr/>
          </p:nvGrpSpPr>
          <p:grpSpPr>
            <a:xfrm>
              <a:off x="6617362" y="2128344"/>
              <a:ext cx="331384" cy="304757"/>
              <a:chOff x="2460163" y="4778356"/>
              <a:chExt cx="473075" cy="435063"/>
            </a:xfrm>
          </p:grpSpPr>
          <p:sp>
            <p:nvSpPr>
              <p:cNvPr id="1332" name="矩形 133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33" name="矩形 133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4" name="矩形 133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5" name="矩形 133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6" name="矩形 133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7" name="矩形 133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8" name="矩形 133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9" name="矩形 133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0" name="矩形 133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1" name="矩形 134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61" name="组合 960"/>
            <p:cNvGrpSpPr/>
            <p:nvPr/>
          </p:nvGrpSpPr>
          <p:grpSpPr>
            <a:xfrm>
              <a:off x="6529389" y="2205429"/>
              <a:ext cx="331384" cy="304757"/>
              <a:chOff x="2460163" y="4778356"/>
              <a:chExt cx="473075" cy="435063"/>
            </a:xfrm>
          </p:grpSpPr>
          <p:sp>
            <p:nvSpPr>
              <p:cNvPr id="1322" name="矩形 132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23" name="矩形 132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4" name="矩形 132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5" name="矩形 132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6" name="矩形 132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7" name="矩形 132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8" name="矩形 132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9" name="矩形 132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0" name="矩形 132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1" name="矩形 133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62" name="组合 961"/>
            <p:cNvGrpSpPr/>
            <p:nvPr/>
          </p:nvGrpSpPr>
          <p:grpSpPr>
            <a:xfrm>
              <a:off x="6439302" y="2286644"/>
              <a:ext cx="331384" cy="304757"/>
              <a:chOff x="2460163" y="4778356"/>
              <a:chExt cx="473075" cy="435063"/>
            </a:xfrm>
          </p:grpSpPr>
          <p:sp>
            <p:nvSpPr>
              <p:cNvPr id="1312" name="矩形 131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13" name="矩形 131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4" name="矩形 131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5" name="矩形 131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6" name="矩形 131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7" name="矩形 131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8" name="矩形 131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9" name="矩形 131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0" name="矩形 131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1" name="矩形 132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63" name="组合 962"/>
            <p:cNvGrpSpPr/>
            <p:nvPr/>
          </p:nvGrpSpPr>
          <p:grpSpPr>
            <a:xfrm>
              <a:off x="7085948" y="2109897"/>
              <a:ext cx="331384" cy="304757"/>
              <a:chOff x="2460163" y="4778356"/>
              <a:chExt cx="473075" cy="435063"/>
            </a:xfrm>
          </p:grpSpPr>
          <p:sp>
            <p:nvSpPr>
              <p:cNvPr id="1302" name="矩形 130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3" name="矩形 130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4" name="矩形 130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5" name="矩形 130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6" name="矩形 130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7" name="矩形 130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8" name="矩形 130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9" name="矩形 130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0" name="矩形 130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1" name="矩形 131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64" name="组合 963"/>
            <p:cNvGrpSpPr/>
            <p:nvPr/>
          </p:nvGrpSpPr>
          <p:grpSpPr>
            <a:xfrm>
              <a:off x="6997975" y="2186982"/>
              <a:ext cx="331384" cy="304757"/>
              <a:chOff x="2460163" y="4778356"/>
              <a:chExt cx="473075" cy="435063"/>
            </a:xfrm>
          </p:grpSpPr>
          <p:sp>
            <p:nvSpPr>
              <p:cNvPr id="1285" name="矩形 128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86" name="矩形 128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4" name="矩形 129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5" name="矩形 129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6" name="矩形 129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7" name="矩形 129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8" name="矩形 129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9" name="矩形 129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0" name="矩形 129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1" name="矩形 130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65" name="组合 964"/>
            <p:cNvGrpSpPr/>
            <p:nvPr/>
          </p:nvGrpSpPr>
          <p:grpSpPr>
            <a:xfrm>
              <a:off x="6907889" y="2268197"/>
              <a:ext cx="331384" cy="304757"/>
              <a:chOff x="2460163" y="4778356"/>
              <a:chExt cx="473075" cy="435063"/>
            </a:xfrm>
          </p:grpSpPr>
          <p:sp>
            <p:nvSpPr>
              <p:cNvPr id="1275" name="矩形 127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76" name="矩形 127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77" name="矩形 127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78" name="矩形 127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79" name="矩形 127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0" name="矩形 127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1" name="矩形 128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2" name="矩形 128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3" name="矩形 128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4" name="矩形 128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66" name="组合 965"/>
            <p:cNvGrpSpPr/>
            <p:nvPr/>
          </p:nvGrpSpPr>
          <p:grpSpPr>
            <a:xfrm>
              <a:off x="8294412" y="1545993"/>
              <a:ext cx="590486" cy="625183"/>
              <a:chOff x="3284622" y="4165603"/>
              <a:chExt cx="842962" cy="892494"/>
            </a:xfrm>
          </p:grpSpPr>
          <p:sp>
            <p:nvSpPr>
              <p:cNvPr id="1123" name="矩形 1122"/>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24" name="矩形 1123"/>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5" name="矩形 1124"/>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6" name="矩形 1125"/>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7" name="矩形 1126"/>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8" name="矩形 1127"/>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9" name="矩形 1128"/>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0" name="矩形 1129"/>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1" name="矩形 1130"/>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2" name="矩形 1131"/>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3" name="矩形 1132"/>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8" name="矩形 124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9" name="矩形 124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0" name="矩形 1249"/>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1" name="矩形 1250"/>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2" name="矩形 1251"/>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3" name="矩形 1252"/>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4" name="矩形 125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5" name="矩形 125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6" name="矩形 125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7" name="矩形 125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8" name="矩形 125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9" name="矩形 125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0" name="矩形 125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1" name="矩形 126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2" name="矩形 126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3" name="矩形 126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4" name="矩形 126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5" name="矩形 126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6" name="矩形 126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7" name="矩形 126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8" name="矩形 126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0" name="矩形 1269"/>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1" name="矩形 1270"/>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2" name="矩形 1271"/>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3" name="矩形 1272"/>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4" name="矩形 1273"/>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67" name="组合 966"/>
            <p:cNvGrpSpPr/>
            <p:nvPr/>
          </p:nvGrpSpPr>
          <p:grpSpPr>
            <a:xfrm>
              <a:off x="8110468" y="1709770"/>
              <a:ext cx="590486" cy="625183"/>
              <a:chOff x="3284622" y="4165603"/>
              <a:chExt cx="842962" cy="892494"/>
            </a:xfrm>
          </p:grpSpPr>
          <p:sp>
            <p:nvSpPr>
              <p:cNvPr id="1086" name="矩形 1085"/>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87" name="矩形 1086"/>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8" name="矩形 1087"/>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9" name="矩形 1088"/>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0" name="矩形 1089"/>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1" name="矩形 1090"/>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2" name="矩形 1091"/>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3" name="矩形 1092"/>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4" name="矩形 1093"/>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5" name="矩形 1094"/>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6" name="矩形 1095"/>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7" name="矩形 1096"/>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8" name="矩形 1097"/>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9" name="矩形 1098"/>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0" name="矩形 1099"/>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1" name="矩形 1100"/>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2" name="矩形 1101"/>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3" name="矩形 1102"/>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4" name="矩形 1103"/>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5" name="矩形 1104"/>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6" name="矩形 1105"/>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7" name="矩形 1106"/>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8" name="矩形 1107"/>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9" name="矩形 1108"/>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0" name="矩形 1109"/>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1" name="矩形 1110"/>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2" name="矩形 1111"/>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3" name="矩形 1112"/>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4" name="矩形 1113"/>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5" name="矩形 1114"/>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6" name="矩形 1115"/>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7" name="矩形 1116"/>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8" name="矩形 1117"/>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9" name="矩形 1118"/>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0" name="矩形 1119"/>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1" name="矩形 1120"/>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2" name="矩形 1121"/>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68" name="组合 967"/>
            <p:cNvGrpSpPr/>
            <p:nvPr/>
          </p:nvGrpSpPr>
          <p:grpSpPr>
            <a:xfrm>
              <a:off x="7931080" y="1850196"/>
              <a:ext cx="590486" cy="625183"/>
              <a:chOff x="3284622" y="4165603"/>
              <a:chExt cx="842962" cy="892494"/>
            </a:xfrm>
          </p:grpSpPr>
          <p:sp>
            <p:nvSpPr>
              <p:cNvPr id="1049" name="矩形 104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0" name="矩形 1049"/>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1" name="矩形 1050"/>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2" name="矩形 1051"/>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3" name="矩形 1052"/>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4" name="矩形 105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5" name="矩形 105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6" name="矩形 1055"/>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7" name="矩形 1056"/>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8" name="矩形 1057"/>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9" name="矩形 1058"/>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0" name="矩形 1059"/>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1" name="矩形 1060"/>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2" name="矩形 1061"/>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3" name="矩形 1062"/>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4" name="矩形 1063"/>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5" name="矩形 1064"/>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6" name="矩形 1065"/>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7" name="矩形 1066"/>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8" name="矩形 1067"/>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9" name="矩形 1068"/>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0" name="矩形 1069"/>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1" name="矩形 1070"/>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2" name="矩形 1071"/>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3" name="矩形 1072"/>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4" name="矩形 1073"/>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5" name="矩形 1074"/>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6" name="矩形 1075"/>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7" name="矩形 1076"/>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8" name="矩形 1077"/>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9" name="矩形 1078"/>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0" name="矩形 1079"/>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1" name="矩形 1080"/>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2" name="矩形 1081"/>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3" name="矩形 1082"/>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4" name="矩形 1083"/>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5" name="矩形 1084"/>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69" name="组合 968"/>
            <p:cNvGrpSpPr/>
            <p:nvPr/>
          </p:nvGrpSpPr>
          <p:grpSpPr>
            <a:xfrm>
              <a:off x="7776844" y="2027002"/>
              <a:ext cx="590486" cy="625183"/>
              <a:chOff x="3284622" y="4165603"/>
              <a:chExt cx="842962" cy="892494"/>
            </a:xfrm>
          </p:grpSpPr>
          <p:sp>
            <p:nvSpPr>
              <p:cNvPr id="974" name="矩形 973"/>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5" name="矩形 974"/>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6" name="矩形 975"/>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7" name="矩形 976"/>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8" name="矩形 977"/>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7" name="矩形 1016"/>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8" name="矩形 1017"/>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9" name="矩形 1018"/>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0" name="矩形 1019"/>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1" name="矩形 1020"/>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2" name="矩形 1021"/>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3" name="矩形 1022"/>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4" name="矩形 1023"/>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5" name="矩形 1024"/>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6" name="矩形 1025"/>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7" name="矩形 1026"/>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8" name="矩形 1027"/>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9" name="矩形 1028"/>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0" name="矩形 1029"/>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1" name="矩形 1030"/>
              <p:cNvSpPr/>
              <p:nvPr/>
            </p:nvSpPr>
            <p:spPr>
              <a:xfrm>
                <a:off x="3316101"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2" name="矩形 1031"/>
              <p:cNvSpPr/>
              <p:nvPr/>
            </p:nvSpPr>
            <p:spPr>
              <a:xfrm>
                <a:off x="3459049"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3" name="矩形 1032"/>
              <p:cNvSpPr/>
              <p:nvPr/>
            </p:nvSpPr>
            <p:spPr>
              <a:xfrm>
                <a:off x="3601997"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4" name="矩形 1033"/>
              <p:cNvSpPr/>
              <p:nvPr/>
            </p:nvSpPr>
            <p:spPr>
              <a:xfrm>
                <a:off x="3744945"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5" name="矩形 1034"/>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6" name="矩形 1035"/>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7" name="矩形 1036"/>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8" name="矩形 1037"/>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9" name="矩形 1038"/>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0" name="矩形 1039"/>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1" name="矩形 1040"/>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2" name="矩形 1041"/>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3" name="矩形 1042"/>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4" name="矩形 1043"/>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5" name="矩形 1044"/>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6" name="矩形 1045"/>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7" name="矩形 1046"/>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8" name="矩形 1047"/>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1710" name="文本框 1709"/>
          <p:cNvSpPr txBox="1"/>
          <p:nvPr/>
        </p:nvSpPr>
        <p:spPr>
          <a:xfrm>
            <a:off x="4269070" y="979806"/>
            <a:ext cx="1122422" cy="369332"/>
          </a:xfrm>
          <a:prstGeom prst="rect">
            <a:avLst/>
          </a:prstGeom>
          <a:noFill/>
        </p:spPr>
        <p:txBody>
          <a:bodyPr wrap="none" rtlCol="0">
            <a:spAutoFit/>
          </a:bodyPr>
          <a:lstStyle/>
          <a:p>
            <a:pPr algn="ctr"/>
            <a:r>
              <a:rPr lang="en-US" altLang="zh-CN" dirty="0" smtClean="0">
                <a:solidFill>
                  <a:srgbClr val="7030A0"/>
                </a:solidFill>
              </a:rPr>
              <a:t>loop tiling</a:t>
            </a:r>
          </a:p>
        </p:txBody>
      </p:sp>
      <p:cxnSp>
        <p:nvCxnSpPr>
          <p:cNvPr id="1711" name="直接箭头连接符 1710"/>
          <p:cNvCxnSpPr/>
          <p:nvPr/>
        </p:nvCxnSpPr>
        <p:spPr>
          <a:xfrm>
            <a:off x="3817882" y="1442720"/>
            <a:ext cx="2049518" cy="0"/>
          </a:xfrm>
          <a:prstGeom prst="straightConnector1">
            <a:avLst/>
          </a:prstGeom>
          <a:ln>
            <a:tailEnd type="triangle" w="lg" len="lg"/>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19708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269"/>
                                        </p:tgtEl>
                                        <p:attrNameLst>
                                          <p:attrName>style.visibility</p:attrName>
                                        </p:attrNameLst>
                                      </p:cBhvr>
                                      <p:to>
                                        <p:strVal val="visible"/>
                                      </p:to>
                                    </p:set>
                                    <p:anim calcmode="lin" valueType="num">
                                      <p:cBhvr additive="base">
                                        <p:cTn id="13" dur="500" fill="hold"/>
                                        <p:tgtEl>
                                          <p:spTgt spid="1269"/>
                                        </p:tgtEl>
                                        <p:attrNameLst>
                                          <p:attrName>ppt_x</p:attrName>
                                        </p:attrNameLst>
                                      </p:cBhvr>
                                      <p:tavLst>
                                        <p:tav tm="0">
                                          <p:val>
                                            <p:strVal val="#ppt_x"/>
                                          </p:val>
                                        </p:tav>
                                        <p:tav tm="100000">
                                          <p:val>
                                            <p:strVal val="#ppt_x"/>
                                          </p:val>
                                        </p:tav>
                                      </p:tavLst>
                                    </p:anim>
                                    <p:anim calcmode="lin" valueType="num">
                                      <p:cBhvr additive="base">
                                        <p:cTn id="14" dur="500" fill="hold"/>
                                        <p:tgtEl>
                                          <p:spTgt spid="1269"/>
                                        </p:tgtEl>
                                        <p:attrNameLst>
                                          <p:attrName>ppt_y</p:attrName>
                                        </p:attrNameLst>
                                      </p:cBhvr>
                                      <p:tavLst>
                                        <p:tav tm="0">
                                          <p:val>
                                            <p:strVal val="1+#ppt_h/2"/>
                                          </p:val>
                                        </p:tav>
                                        <p:tav tm="100000">
                                          <p:val>
                                            <p:strVal val="#ppt_y"/>
                                          </p:val>
                                        </p:tav>
                                      </p:tavLst>
                                    </p:anim>
                                  </p:childTnLst>
                                </p:cTn>
                              </p:par>
                              <p:par>
                                <p:cTn id="15" presetID="2" presetClass="entr" presetSubtype="4" fill="hold" grpId="1" nodeType="withEffect">
                                  <p:stCondLst>
                                    <p:cond delay="0"/>
                                  </p:stCondLst>
                                  <p:childTnLst>
                                    <p:set>
                                      <p:cBhvr>
                                        <p:cTn id="16" dur="1" fill="hold">
                                          <p:stCondLst>
                                            <p:cond delay="0"/>
                                          </p:stCondLst>
                                        </p:cTn>
                                        <p:tgtEl>
                                          <p:spTgt spid="1287"/>
                                        </p:tgtEl>
                                        <p:attrNameLst>
                                          <p:attrName>style.visibility</p:attrName>
                                        </p:attrNameLst>
                                      </p:cBhvr>
                                      <p:to>
                                        <p:strVal val="visible"/>
                                      </p:to>
                                    </p:set>
                                    <p:anim calcmode="lin" valueType="num">
                                      <p:cBhvr additive="base">
                                        <p:cTn id="17" dur="500" fill="hold"/>
                                        <p:tgtEl>
                                          <p:spTgt spid="1287"/>
                                        </p:tgtEl>
                                        <p:attrNameLst>
                                          <p:attrName>ppt_x</p:attrName>
                                        </p:attrNameLst>
                                      </p:cBhvr>
                                      <p:tavLst>
                                        <p:tav tm="0">
                                          <p:val>
                                            <p:strVal val="#ppt_x"/>
                                          </p:val>
                                        </p:tav>
                                        <p:tav tm="100000">
                                          <p:val>
                                            <p:strVal val="#ppt_x"/>
                                          </p:val>
                                        </p:tav>
                                      </p:tavLst>
                                    </p:anim>
                                    <p:anim calcmode="lin" valueType="num">
                                      <p:cBhvr additive="base">
                                        <p:cTn id="18" dur="500" fill="hold"/>
                                        <p:tgtEl>
                                          <p:spTgt spid="1287"/>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0" presetClass="path" presetSubtype="0" accel="50000" decel="50000" fill="hold" grpId="0" nodeType="afterEffect">
                                  <p:stCondLst>
                                    <p:cond delay="0"/>
                                  </p:stCondLst>
                                  <p:childTnLst>
                                    <p:animMotion origin="layout" path="M -1.38889E-6 1.11111E-6 L -1.38889E-6 0.00023 C 0.0007 -0.0007 0.00139 -0.00116 0.00208 -0.00185 C 0.00226 -0.00208 0.00208 -0.00278 0.00226 -0.00324 C 0.00243 -0.0037 0.00278 -0.0037 0.00313 -0.00417 C 0.00313 -0.00486 0.00313 -0.00533 0.00347 -0.00579 C 0.00382 -0.00741 0.00417 -0.00764 0.00504 -0.00857 C 0.00504 -0.00903 0.00504 -0.00949 0.00521 -0.00972 C 0.0066 -0.01227 0.00643 -0.01158 0.00851 -0.01227 C 0.00886 -0.01273 0.0092 -0.0132 0.00972 -0.01343 C 0.01111 -0.01458 0.00972 -0.01296 0.01129 -0.01435 C 0.01146 -0.01482 0.01163 -0.01528 0.01198 -0.01551 C 0.01233 -0.01574 0.01302 -0.01574 0.01354 -0.01574 C 0.01372 -0.0162 0.01389 -0.01667 0.01424 -0.01667 C 0.01476 -0.01736 0.01649 -0.01736 0.01667 -0.01736 C 0.01719 -0.01759 0.01823 -0.01829 0.01875 -0.01852 C 0.01893 -0.01875 0.01945 -0.01875 0.01979 -0.01875 C 0.01997 -0.01898 0.02014 -0.01921 0.02049 -0.01921 C 0.02274 -0.01991 0.02222 -0.01945 0.02448 -0.02014 C 0.02778 -0.02176 0.02327 -0.01991 0.02622 -0.02199 C 0.02674 -0.02222 0.02708 -0.02222 0.02761 -0.02222 C 0.02778 -0.02361 0.02778 -0.02292 0.02778 -0.02384 C 0.02761 -0.04097 0.02743 -0.0581 0.02726 -0.075 L -0.02864 -0.07778 L -0.02864 -0.17222 L 0.13733 -0.17037 C 0.13733 -0.14699 0.13733 -0.12361 0.1375 -0.10046 " pathEditMode="relative" rAng="0" ptsTypes="AAAAAAAAAAAAAAAAAAAAAAAAAAA">
                                      <p:cBhvr>
                                        <p:cTn id="21" dur="750" fill="hold"/>
                                        <p:tgtEl>
                                          <p:spTgt spid="1269"/>
                                        </p:tgtEl>
                                        <p:attrNameLst>
                                          <p:attrName>ppt_x</p:attrName>
                                          <p:attrName>ppt_y</p:attrName>
                                        </p:attrNameLst>
                                      </p:cBhvr>
                                      <p:rCtr x="5434" y="-8611"/>
                                    </p:animMotion>
                                  </p:childTnLst>
                                </p:cTn>
                              </p:par>
                              <p:par>
                                <p:cTn id="22" presetID="0" presetClass="path" presetSubtype="0" accel="50000" decel="50000" fill="hold" grpId="0" nodeType="withEffect">
                                  <p:stCondLst>
                                    <p:cond delay="0"/>
                                  </p:stCondLst>
                                  <p:childTnLst>
                                    <p:animMotion origin="layout" path="M -3.33333E-6 1.11111E-6 L -3.33333E-6 0.00023 C 0.00018 -0.00394 0.00018 -0.00208 0.00018 -0.00556 L 0.00313 -0.0213 C 0.0033 -0.04005 0.00348 -0.05833 0.00365 -0.07685 L -0.05364 -0.07755 L -0.05225 -0.17292 L 0.08733 -0.17245 L 0.08802 -0.09977 " pathEditMode="relative" rAng="0" ptsTypes="AAAAAAAAA">
                                      <p:cBhvr>
                                        <p:cTn id="23" dur="750" fill="hold"/>
                                        <p:tgtEl>
                                          <p:spTgt spid="1287"/>
                                        </p:tgtEl>
                                        <p:attrNameLst>
                                          <p:attrName>ppt_x</p:attrName>
                                          <p:attrName>ppt_y</p:attrName>
                                        </p:attrNameLst>
                                      </p:cBhvr>
                                      <p:rCtr x="1719" y="-8634"/>
                                    </p:animMotion>
                                  </p:childTnLst>
                                </p:cTn>
                              </p:par>
                            </p:childTnLst>
                          </p:cTn>
                        </p:par>
                        <p:par>
                          <p:cTn id="24" fill="hold">
                            <p:stCondLst>
                              <p:cond delay="1250"/>
                            </p:stCondLst>
                            <p:childTnLst>
                              <p:par>
                                <p:cTn id="25" presetID="45" presetClass="entr" presetSubtype="0" fill="hold" grpId="0" nodeType="afterEffect">
                                  <p:stCondLst>
                                    <p:cond delay="0"/>
                                  </p:stCondLst>
                                  <p:childTnLst>
                                    <p:set>
                                      <p:cBhvr>
                                        <p:cTn id="26" dur="1" fill="hold">
                                          <p:stCondLst>
                                            <p:cond delay="0"/>
                                          </p:stCondLst>
                                        </p:cTn>
                                        <p:tgtEl>
                                          <p:spTgt spid="1289"/>
                                        </p:tgtEl>
                                        <p:attrNameLst>
                                          <p:attrName>style.visibility</p:attrName>
                                        </p:attrNameLst>
                                      </p:cBhvr>
                                      <p:to>
                                        <p:strVal val="visible"/>
                                      </p:to>
                                    </p:set>
                                    <p:animEffect transition="in" filter="fade">
                                      <p:cBhvr>
                                        <p:cTn id="27" dur="750"/>
                                        <p:tgtEl>
                                          <p:spTgt spid="1289"/>
                                        </p:tgtEl>
                                      </p:cBhvr>
                                    </p:animEffect>
                                    <p:anim calcmode="lin" valueType="num">
                                      <p:cBhvr>
                                        <p:cTn id="28" dur="750" fill="hold"/>
                                        <p:tgtEl>
                                          <p:spTgt spid="1289"/>
                                        </p:tgtEl>
                                        <p:attrNameLst>
                                          <p:attrName>ppt_w</p:attrName>
                                        </p:attrNameLst>
                                      </p:cBhvr>
                                      <p:tavLst>
                                        <p:tav tm="0" fmla="#ppt_w*sin(2.5*pi*$)">
                                          <p:val>
                                            <p:fltVal val="0"/>
                                          </p:val>
                                        </p:tav>
                                        <p:tav tm="100000">
                                          <p:val>
                                            <p:fltVal val="1"/>
                                          </p:val>
                                        </p:tav>
                                      </p:tavLst>
                                    </p:anim>
                                    <p:anim calcmode="lin" valueType="num">
                                      <p:cBhvr>
                                        <p:cTn id="29" dur="750" fill="hold"/>
                                        <p:tgtEl>
                                          <p:spTgt spid="1289"/>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10" presetClass="entr" presetSubtype="0" fill="hold" grpId="1" nodeType="afterEffect">
                                  <p:stCondLst>
                                    <p:cond delay="0"/>
                                  </p:stCondLst>
                                  <p:childTnLst>
                                    <p:set>
                                      <p:cBhvr>
                                        <p:cTn id="32" dur="1" fill="hold">
                                          <p:stCondLst>
                                            <p:cond delay="0"/>
                                          </p:stCondLst>
                                        </p:cTn>
                                        <p:tgtEl>
                                          <p:spTgt spid="1288"/>
                                        </p:tgtEl>
                                        <p:attrNameLst>
                                          <p:attrName>style.visibility</p:attrName>
                                        </p:attrNameLst>
                                      </p:cBhvr>
                                      <p:to>
                                        <p:strVal val="visible"/>
                                      </p:to>
                                    </p:set>
                                    <p:animEffect transition="in" filter="fade">
                                      <p:cBhvr>
                                        <p:cTn id="33" dur="500"/>
                                        <p:tgtEl>
                                          <p:spTgt spid="1288"/>
                                        </p:tgtEl>
                                      </p:cBhvr>
                                    </p:animEffect>
                                  </p:childTnLst>
                                </p:cTn>
                              </p:par>
                            </p:childTnLst>
                          </p:cTn>
                        </p:par>
                        <p:par>
                          <p:cTn id="34" fill="hold">
                            <p:stCondLst>
                              <p:cond delay="2500"/>
                            </p:stCondLst>
                            <p:childTnLst>
                              <p:par>
                                <p:cTn id="35" presetID="0" presetClass="path" presetSubtype="0" accel="50000" decel="50000" fill="hold" grpId="0" nodeType="afterEffect">
                                  <p:stCondLst>
                                    <p:cond delay="0"/>
                                  </p:stCondLst>
                                  <p:childTnLst>
                                    <p:animMotion origin="layout" path="M -4.16667E-6 4.07407E-6 L -4.16667E-6 0.00023 C -0.00017 -0.00811 -0.00034 -0.01644 -0.00052 -0.02454 C -0.00069 -0.02616 -0.00069 -0.02755 -0.00069 -0.02871 C -0.00104 -0.03056 -0.00121 -0.03241 -0.00121 -0.03426 C -0.00156 -0.03635 -0.00156 -0.03612 -0.00173 -0.03727 C -0.00225 -0.04213 -0.00208 -0.04005 -0.00208 -0.04399 L -0.00069 -0.07315 L -0.19062 -0.07315 C -0.19079 -0.04213 -0.19097 -0.01112 -0.19097 0.02037 L -0.13333 0.02361 C -0.1335 0.04236 -0.1335 0.06134 -0.1335 0.08009 L -0.11128 0.1 " pathEditMode="relative" rAng="0" ptsTypes="AAAAAAAAAAAAA">
                                      <p:cBhvr>
                                        <p:cTn id="36" dur="750" fill="hold"/>
                                        <p:tgtEl>
                                          <p:spTgt spid="1288"/>
                                        </p:tgtEl>
                                        <p:attrNameLst>
                                          <p:attrName>ppt_x</p:attrName>
                                          <p:attrName>ppt_y</p:attrName>
                                        </p:attrNameLst>
                                      </p:cBhvr>
                                      <p:rCtr x="-9549" y="1343"/>
                                    </p:animMotion>
                                  </p:childTnLst>
                                </p:cTn>
                              </p:par>
                            </p:childTnLst>
                          </p:cTn>
                        </p:par>
                        <p:par>
                          <p:cTn id="37" fill="hold">
                            <p:stCondLst>
                              <p:cond delay="3250"/>
                            </p:stCondLst>
                            <p:childTnLst>
                              <p:par>
                                <p:cTn id="38" presetID="1" presetClass="entr" presetSubtype="0" fill="hold" grpId="0" nodeType="afterEffect">
                                  <p:stCondLst>
                                    <p:cond delay="0"/>
                                  </p:stCondLst>
                                  <p:childTnLst>
                                    <p:set>
                                      <p:cBhvr>
                                        <p:cTn id="39" dur="1" fill="hold">
                                          <p:stCondLst>
                                            <p:cond delay="0"/>
                                          </p:stCondLst>
                                        </p:cTn>
                                        <p:tgtEl>
                                          <p:spTgt spid="694"/>
                                        </p:tgtEl>
                                        <p:attrNameLst>
                                          <p:attrName>style.visibility</p:attrName>
                                        </p:attrNameLst>
                                      </p:cBhvr>
                                      <p:to>
                                        <p:strVal val="visible"/>
                                      </p:to>
                                    </p:set>
                                  </p:childTnLst>
                                </p:cTn>
                              </p:par>
                            </p:childTnLst>
                          </p:cTn>
                        </p:par>
                        <p:par>
                          <p:cTn id="40" fill="hold">
                            <p:stCondLst>
                              <p:cond delay="3250"/>
                            </p:stCondLst>
                            <p:childTnLst>
                              <p:par>
                                <p:cTn id="41" presetID="1" presetClass="exit" presetSubtype="0" fill="hold" grpId="1" nodeType="afterEffect">
                                  <p:stCondLst>
                                    <p:cond delay="0"/>
                                  </p:stCondLst>
                                  <p:childTnLst>
                                    <p:set>
                                      <p:cBhvr>
                                        <p:cTn id="42" dur="1" fill="hold">
                                          <p:stCondLst>
                                            <p:cond delay="0"/>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9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 grpId="0" animBg="1"/>
      <p:bldP spid="1269" grpId="1" animBg="1"/>
      <p:bldP spid="1287" grpId="0" animBg="1"/>
      <p:bldP spid="1287" grpId="1" animBg="1"/>
      <p:bldP spid="1288" grpId="0" animBg="1"/>
      <p:bldP spid="1288" grpId="1" animBg="1"/>
      <p:bldP spid="1289" grpId="0" animBg="1"/>
      <p:bldP spid="1290" grpId="0" animBg="1"/>
      <p:bldP spid="1291" grpId="0" animBg="1"/>
      <p:bldP spid="1292" grpId="0" animBg="1"/>
      <p:bldP spid="1293" grpId="0" animBg="1"/>
      <p:bldP spid="694" grpId="0"/>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txBox="1">
            <a:spLocks/>
          </p:cNvSpPr>
          <p:nvPr/>
        </p:nvSpPr>
        <p:spPr>
          <a:xfrm>
            <a:off x="146609" y="76200"/>
            <a:ext cx="866211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Magic can be Played in Computing </a:t>
            </a:r>
            <a:r>
              <a:rPr lang="en-US" altLang="zh-CN" sz="2400" dirty="0"/>
              <a:t>S</a:t>
            </a:r>
            <a:r>
              <a:rPr lang="en-US" altLang="zh-CN" sz="2400" dirty="0" smtClean="0"/>
              <a:t>ystems</a:t>
            </a:r>
            <a:endParaRPr lang="zh-CN" altLang="en-US" sz="2400" dirty="0"/>
          </a:p>
        </p:txBody>
      </p:sp>
      <p:pic>
        <p:nvPicPr>
          <p:cNvPr id="3" name="图片 2"/>
          <p:cNvPicPr>
            <a:picLocks noChangeAspect="1"/>
          </p:cNvPicPr>
          <p:nvPr/>
        </p:nvPicPr>
        <p:blipFill>
          <a:blip r:embed="rId2"/>
          <a:stretch>
            <a:fillRect/>
          </a:stretch>
        </p:blipFill>
        <p:spPr>
          <a:xfrm>
            <a:off x="146609" y="1491132"/>
            <a:ext cx="5467501" cy="4140000"/>
          </a:xfrm>
          <a:prstGeom prst="rect">
            <a:avLst/>
          </a:prstGeom>
        </p:spPr>
      </p:pic>
      <p:sp>
        <p:nvSpPr>
          <p:cNvPr id="4" name="上下箭头 3"/>
          <p:cNvSpPr/>
          <p:nvPr/>
        </p:nvSpPr>
        <p:spPr>
          <a:xfrm>
            <a:off x="6908800" y="970473"/>
            <a:ext cx="1092200" cy="5781033"/>
          </a:xfrm>
          <a:prstGeom prst="upDownArrow">
            <a:avLst>
              <a:gd name="adj1" fmla="val 15116"/>
              <a:gd name="adj2" fmla="val 26744"/>
            </a:avLst>
          </a:prstGeom>
          <a:solidFill>
            <a:schemeClr val="accent1">
              <a:alpha val="2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p:cNvSpPr txBox="1"/>
          <p:nvPr/>
        </p:nvSpPr>
        <p:spPr>
          <a:xfrm>
            <a:off x="5935576" y="1584687"/>
            <a:ext cx="3038652"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b="1" dirty="0" smtClean="0"/>
              <a:t>Application Level</a:t>
            </a:r>
          </a:p>
          <a:p>
            <a:pPr algn="ctr"/>
            <a:r>
              <a:rPr lang="en-US" altLang="zh-CN" dirty="0" smtClean="0"/>
              <a:t>How to </a:t>
            </a:r>
            <a:r>
              <a:rPr lang="en-US" altLang="zh-CN" b="1" dirty="0" smtClean="0">
                <a:solidFill>
                  <a:srgbClr val="C00000"/>
                </a:solidFill>
              </a:rPr>
              <a:t>PARTITION</a:t>
            </a:r>
            <a:r>
              <a:rPr lang="en-US" altLang="zh-CN" dirty="0" smtClean="0"/>
              <a:t> data/task</a:t>
            </a:r>
          </a:p>
          <a:p>
            <a:pPr algn="ctr"/>
            <a:r>
              <a:rPr lang="en-US" altLang="zh-CN" dirty="0" smtClean="0"/>
              <a:t>(data and tasks are coupled)</a:t>
            </a:r>
            <a:endParaRPr lang="zh-CN" altLang="en-US" dirty="0"/>
          </a:p>
        </p:txBody>
      </p:sp>
      <p:sp>
        <p:nvSpPr>
          <p:cNvPr id="10" name="文本框 9"/>
          <p:cNvSpPr txBox="1"/>
          <p:nvPr/>
        </p:nvSpPr>
        <p:spPr>
          <a:xfrm>
            <a:off x="5976771" y="3145494"/>
            <a:ext cx="2956257"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altLang="zh-CN" b="1" dirty="0" smtClean="0"/>
              <a:t>Co-Design Level</a:t>
            </a:r>
          </a:p>
          <a:p>
            <a:pPr algn="ctr"/>
            <a:r>
              <a:rPr lang="en-US" altLang="zh-CN" dirty="0" smtClean="0"/>
              <a:t>How to </a:t>
            </a:r>
            <a:r>
              <a:rPr lang="en-US" altLang="zh-CN" dirty="0"/>
              <a:t>build </a:t>
            </a:r>
            <a:r>
              <a:rPr lang="en-US" altLang="zh-CN" dirty="0" smtClean="0"/>
              <a:t>SW/HW </a:t>
            </a:r>
            <a:r>
              <a:rPr lang="en-US" altLang="zh-CN" b="1" dirty="0" smtClean="0">
                <a:solidFill>
                  <a:srgbClr val="C00000"/>
                </a:solidFill>
              </a:rPr>
              <a:t>MODEL</a:t>
            </a:r>
            <a:r>
              <a:rPr lang="en-US" altLang="zh-CN" dirty="0" smtClean="0"/>
              <a:t/>
            </a:r>
            <a:br>
              <a:rPr lang="en-US" altLang="zh-CN" dirty="0" smtClean="0"/>
            </a:br>
            <a:r>
              <a:rPr lang="en-US" altLang="zh-CN" dirty="0" smtClean="0"/>
              <a:t>to accurately predict latency</a:t>
            </a:r>
          </a:p>
        </p:txBody>
      </p:sp>
      <p:sp>
        <p:nvSpPr>
          <p:cNvPr id="11" name="文本框 10"/>
          <p:cNvSpPr txBox="1"/>
          <p:nvPr/>
        </p:nvSpPr>
        <p:spPr>
          <a:xfrm>
            <a:off x="5935576" y="4904845"/>
            <a:ext cx="3038652"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b="1" dirty="0" smtClean="0"/>
              <a:t>Hardware Level</a:t>
            </a:r>
          </a:p>
          <a:p>
            <a:pPr algn="ctr"/>
            <a:r>
              <a:rPr lang="en-US" altLang="zh-CN" dirty="0" smtClean="0"/>
              <a:t>How to </a:t>
            </a:r>
            <a:r>
              <a:rPr lang="en-US" altLang="zh-CN" b="1" dirty="0" smtClean="0">
                <a:solidFill>
                  <a:srgbClr val="C00000"/>
                </a:solidFill>
              </a:rPr>
              <a:t>SCALE-UP</a:t>
            </a:r>
            <a:r>
              <a:rPr lang="en-US" altLang="zh-CN" dirty="0" smtClean="0"/>
              <a:t> the size of </a:t>
            </a:r>
            <a:br>
              <a:rPr lang="en-US" altLang="zh-CN" dirty="0" smtClean="0"/>
            </a:br>
            <a:r>
              <a:rPr lang="en-US" altLang="zh-CN" dirty="0" smtClean="0"/>
              <a:t>FPGA cluster</a:t>
            </a:r>
          </a:p>
        </p:txBody>
      </p:sp>
      <p:pic>
        <p:nvPicPr>
          <p:cNvPr id="7" name="图片 6"/>
          <p:cNvPicPr>
            <a:picLocks noChangeAspect="1"/>
          </p:cNvPicPr>
          <p:nvPr/>
        </p:nvPicPr>
        <p:blipFill>
          <a:blip r:embed="rId3"/>
          <a:stretch>
            <a:fillRect/>
          </a:stretch>
        </p:blipFill>
        <p:spPr>
          <a:xfrm>
            <a:off x="202569" y="2807375"/>
            <a:ext cx="5546521" cy="3020800"/>
          </a:xfrm>
          <a:prstGeom prst="rect">
            <a:avLst/>
          </a:prstGeom>
        </p:spPr>
      </p:pic>
      <p:sp>
        <p:nvSpPr>
          <p:cNvPr id="15" name="矩形 14"/>
          <p:cNvSpPr/>
          <p:nvPr/>
        </p:nvSpPr>
        <p:spPr>
          <a:xfrm>
            <a:off x="3897832" y="23974"/>
            <a:ext cx="1494961" cy="276999"/>
          </a:xfrm>
          <a:prstGeom prst="rect">
            <a:avLst/>
          </a:prstGeom>
        </p:spPr>
        <p:txBody>
          <a:bodyPr wrap="none">
            <a:spAutoFit/>
          </a:bodyPr>
          <a:lstStyle/>
          <a:p>
            <a:pPr algn="ctr"/>
            <a:r>
              <a:rPr lang="en-US" altLang="zh-CN" sz="1200" b="1" dirty="0" smtClean="0">
                <a:solidFill>
                  <a:srgbClr val="ABABAB"/>
                </a:solidFill>
              </a:rPr>
              <a:t>Illustration Example</a:t>
            </a:r>
            <a:endParaRPr lang="en-US" altLang="zh-CN" sz="1200" b="1" dirty="0">
              <a:solidFill>
                <a:srgbClr val="ABABAB"/>
              </a:solidFill>
            </a:endParaRPr>
          </a:p>
        </p:txBody>
      </p:sp>
      <p:sp>
        <p:nvSpPr>
          <p:cNvPr id="8" name="矩形 7"/>
          <p:cNvSpPr/>
          <p:nvPr/>
        </p:nvSpPr>
        <p:spPr>
          <a:xfrm>
            <a:off x="5976771" y="234068"/>
            <a:ext cx="2920992" cy="461665"/>
          </a:xfrm>
          <a:prstGeom prst="rect">
            <a:avLst/>
          </a:prstGeom>
        </p:spPr>
        <p:txBody>
          <a:bodyPr wrap="none">
            <a:spAutoFit/>
          </a:bodyPr>
          <a:lstStyle/>
          <a:p>
            <a:r>
              <a:rPr lang="en-US" altLang="zh-CN" sz="2400" b="1" dirty="0">
                <a:solidFill>
                  <a:srgbClr val="C00000"/>
                </a:solidFill>
                <a:effectLst>
                  <a:outerShdw blurRad="50800" dist="38100" dir="2700000">
                    <a:srgbClr val="B6BA85"/>
                  </a:outerShdw>
                </a:effectLst>
                <a:latin typeface="Times New Roman"/>
                <a:ea typeface="+mj-ea"/>
                <a:cs typeface="Times New Roman"/>
              </a:rPr>
              <a:t>, B</a:t>
            </a:r>
            <a:r>
              <a:rPr lang="en-US" altLang="zh-CN" sz="2400" b="1" dirty="0" smtClean="0">
                <a:solidFill>
                  <a:srgbClr val="C00000"/>
                </a:solidFill>
                <a:effectLst>
                  <a:outerShdw blurRad="50800" dist="38100" dir="2700000">
                    <a:srgbClr val="B6BA85"/>
                  </a:outerShdw>
                </a:effectLst>
                <a:latin typeface="Times New Roman"/>
                <a:ea typeface="+mj-ea"/>
                <a:cs typeface="Times New Roman"/>
              </a:rPr>
              <a:t>ut </a:t>
            </a:r>
            <a:r>
              <a:rPr lang="en-US" altLang="zh-CN" sz="2400" b="1" dirty="0">
                <a:solidFill>
                  <a:srgbClr val="C00000"/>
                </a:solidFill>
                <a:effectLst>
                  <a:outerShdw blurRad="50800" dist="38100" dir="2700000">
                    <a:srgbClr val="B6BA85"/>
                  </a:outerShdw>
                </a:effectLst>
                <a:latin typeface="Times New Roman"/>
                <a:ea typeface="+mj-ea"/>
                <a:cs typeface="Times New Roman"/>
              </a:rPr>
              <a:t>H</a:t>
            </a:r>
            <a:r>
              <a:rPr lang="en-US" altLang="zh-CN" sz="2400" b="1" dirty="0" smtClean="0">
                <a:solidFill>
                  <a:srgbClr val="C00000"/>
                </a:solidFill>
                <a:effectLst>
                  <a:outerShdw blurRad="50800" dist="38100" dir="2700000">
                    <a:srgbClr val="B6BA85"/>
                  </a:outerShdw>
                </a:effectLst>
                <a:latin typeface="Times New Roman"/>
                <a:ea typeface="+mj-ea"/>
                <a:cs typeface="Times New Roman"/>
              </a:rPr>
              <a:t>as </a:t>
            </a:r>
            <a:r>
              <a:rPr lang="en-US" altLang="zh-CN" sz="2400" b="1" dirty="0">
                <a:solidFill>
                  <a:srgbClr val="C00000"/>
                </a:solidFill>
                <a:effectLst>
                  <a:outerShdw blurRad="50800" dist="38100" dir="2700000">
                    <a:srgbClr val="B6BA85"/>
                  </a:outerShdw>
                </a:effectLst>
                <a:latin typeface="Times New Roman"/>
                <a:ea typeface="+mj-ea"/>
                <a:cs typeface="Times New Roman"/>
              </a:rPr>
              <a:t>C</a:t>
            </a:r>
            <a:r>
              <a:rPr lang="en-US" altLang="zh-CN" sz="2400" b="1" dirty="0" smtClean="0">
                <a:solidFill>
                  <a:srgbClr val="C00000"/>
                </a:solidFill>
                <a:effectLst>
                  <a:outerShdw blurRad="50800" dist="38100" dir="2700000">
                    <a:srgbClr val="B6BA85"/>
                  </a:outerShdw>
                </a:effectLst>
                <a:latin typeface="Times New Roman"/>
                <a:ea typeface="+mj-ea"/>
                <a:cs typeface="Times New Roman"/>
              </a:rPr>
              <a:t>hallenges</a:t>
            </a:r>
            <a:endParaRPr lang="zh-CN" altLang="en-US" sz="2400" b="1" dirty="0">
              <a:solidFill>
                <a:srgbClr val="C00000"/>
              </a:solidFill>
              <a:effectLst>
                <a:outerShdw blurRad="50800" dist="38100" dir="2700000">
                  <a:srgbClr val="B6BA85"/>
                </a:outerShdw>
              </a:effectLst>
              <a:latin typeface="Times New Roman"/>
              <a:ea typeface="+mj-ea"/>
              <a:cs typeface="Times New Roman"/>
            </a:endParaRPr>
          </a:p>
        </p:txBody>
      </p:sp>
    </p:spTree>
    <p:extLst>
      <p:ext uri="{BB962C8B-B14F-4D97-AF65-F5344CB8AC3E}">
        <p14:creationId xmlns:p14="http://schemas.microsoft.com/office/powerpoint/2010/main" val="116401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41</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Off-Chip Memory Accesses become Performance Bottleneck</a:t>
            </a:r>
            <a:endParaRPr lang="en-US" altLang="zh-CN" sz="2400" dirty="0"/>
          </a:p>
        </p:txBody>
      </p:sp>
      <p:sp>
        <p:nvSpPr>
          <p:cNvPr id="6" name="矩形 5"/>
          <p:cNvSpPr/>
          <p:nvPr/>
        </p:nvSpPr>
        <p:spPr>
          <a:xfrm>
            <a:off x="3697224" y="23974"/>
            <a:ext cx="1896160" cy="276999"/>
          </a:xfrm>
          <a:prstGeom prst="rect">
            <a:avLst/>
          </a:prstGeom>
        </p:spPr>
        <p:txBody>
          <a:bodyPr wrap="none">
            <a:spAutoFit/>
          </a:bodyPr>
          <a:lstStyle/>
          <a:p>
            <a:pPr algn="ctr"/>
            <a:r>
              <a:rPr lang="en-US" altLang="zh-CN" sz="1200" b="1" dirty="0">
                <a:solidFill>
                  <a:srgbClr val="ABABAB"/>
                </a:solidFill>
              </a:rPr>
              <a:t>Motivation and Challenges</a:t>
            </a:r>
          </a:p>
        </p:txBody>
      </p:sp>
      <p:grpSp>
        <p:nvGrpSpPr>
          <p:cNvPr id="153" name="组合 152"/>
          <p:cNvGrpSpPr/>
          <p:nvPr/>
        </p:nvGrpSpPr>
        <p:grpSpPr>
          <a:xfrm>
            <a:off x="746125" y="1027906"/>
            <a:ext cx="4432300" cy="2076431"/>
            <a:chOff x="746125" y="1027906"/>
            <a:chExt cx="4432300" cy="2076431"/>
          </a:xfrm>
        </p:grpSpPr>
        <p:grpSp>
          <p:nvGrpSpPr>
            <p:cNvPr id="10" name="Group 4"/>
            <p:cNvGrpSpPr>
              <a:grpSpLocks noChangeAspect="1"/>
            </p:cNvGrpSpPr>
            <p:nvPr/>
          </p:nvGrpSpPr>
          <p:grpSpPr bwMode="auto">
            <a:xfrm>
              <a:off x="746125" y="1027906"/>
              <a:ext cx="4432300" cy="1687513"/>
              <a:chOff x="134" y="680"/>
              <a:chExt cx="2792" cy="1063"/>
            </a:xfrm>
          </p:grpSpPr>
          <p:sp>
            <p:nvSpPr>
              <p:cNvPr id="11" name="AutoShape 3"/>
              <p:cNvSpPr>
                <a:spLocks noChangeAspect="1" noChangeArrowheads="1" noTextEdit="1"/>
              </p:cNvSpPr>
              <p:nvPr/>
            </p:nvSpPr>
            <p:spPr bwMode="auto">
              <a:xfrm>
                <a:off x="134" y="680"/>
                <a:ext cx="2792"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5"/>
              <p:cNvSpPr>
                <a:spLocks noChangeArrowheads="1"/>
              </p:cNvSpPr>
              <p:nvPr/>
            </p:nvSpPr>
            <p:spPr bwMode="auto">
              <a:xfrm>
                <a:off x="2559" y="794"/>
                <a:ext cx="362" cy="364"/>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2557" y="789"/>
                <a:ext cx="369" cy="371"/>
              </a:xfrm>
              <a:custGeom>
                <a:avLst/>
                <a:gdLst>
                  <a:gd name="T0" fmla="*/ 2 w 369"/>
                  <a:gd name="T1" fmla="*/ 369 h 371"/>
                  <a:gd name="T2" fmla="*/ 2 w 369"/>
                  <a:gd name="T3" fmla="*/ 371 h 371"/>
                  <a:gd name="T4" fmla="*/ 369 w 369"/>
                  <a:gd name="T5" fmla="*/ 371 h 371"/>
                  <a:gd name="T6" fmla="*/ 369 w 369"/>
                  <a:gd name="T7" fmla="*/ 0 h 371"/>
                  <a:gd name="T8" fmla="*/ 0 w 369"/>
                  <a:gd name="T9" fmla="*/ 0 h 371"/>
                  <a:gd name="T10" fmla="*/ 0 w 369"/>
                  <a:gd name="T11" fmla="*/ 371 h 371"/>
                  <a:gd name="T12" fmla="*/ 2 w 369"/>
                  <a:gd name="T13" fmla="*/ 371 h 371"/>
                  <a:gd name="T14" fmla="*/ 2 w 369"/>
                  <a:gd name="T15" fmla="*/ 369 h 371"/>
                  <a:gd name="T16" fmla="*/ 7 w 369"/>
                  <a:gd name="T17" fmla="*/ 369 h 371"/>
                  <a:gd name="T18" fmla="*/ 7 w 369"/>
                  <a:gd name="T19" fmla="*/ 8 h 371"/>
                  <a:gd name="T20" fmla="*/ 362 w 369"/>
                  <a:gd name="T21" fmla="*/ 8 h 371"/>
                  <a:gd name="T22" fmla="*/ 362 w 369"/>
                  <a:gd name="T23" fmla="*/ 364 h 371"/>
                  <a:gd name="T24" fmla="*/ 2 w 369"/>
                  <a:gd name="T25" fmla="*/ 364 h 371"/>
                  <a:gd name="T26" fmla="*/ 2 w 369"/>
                  <a:gd name="T27" fmla="*/ 369 h 371"/>
                  <a:gd name="T28" fmla="*/ 7 w 369"/>
                  <a:gd name="T29" fmla="*/ 369 h 371"/>
                  <a:gd name="T30" fmla="*/ 2 w 369"/>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2" y="369"/>
                    </a:moveTo>
                    <a:lnTo>
                      <a:pt x="2" y="371"/>
                    </a:lnTo>
                    <a:lnTo>
                      <a:pt x="369" y="371"/>
                    </a:lnTo>
                    <a:lnTo>
                      <a:pt x="369" y="0"/>
                    </a:lnTo>
                    <a:lnTo>
                      <a:pt x="0" y="0"/>
                    </a:lnTo>
                    <a:lnTo>
                      <a:pt x="0" y="371"/>
                    </a:lnTo>
                    <a:lnTo>
                      <a:pt x="2" y="371"/>
                    </a:lnTo>
                    <a:lnTo>
                      <a:pt x="2" y="369"/>
                    </a:lnTo>
                    <a:lnTo>
                      <a:pt x="7" y="369"/>
                    </a:lnTo>
                    <a:lnTo>
                      <a:pt x="7" y="8"/>
                    </a:lnTo>
                    <a:lnTo>
                      <a:pt x="362" y="8"/>
                    </a:lnTo>
                    <a:lnTo>
                      <a:pt x="362" y="364"/>
                    </a:lnTo>
                    <a:lnTo>
                      <a:pt x="2" y="364"/>
                    </a:lnTo>
                    <a:lnTo>
                      <a:pt x="2" y="369"/>
                    </a:lnTo>
                    <a:lnTo>
                      <a:pt x="7" y="369"/>
                    </a:lnTo>
                    <a:lnTo>
                      <a:pt x="2"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7"/>
              <p:cNvSpPr>
                <a:spLocks noChangeArrowheads="1"/>
              </p:cNvSpPr>
              <p:nvPr/>
            </p:nvSpPr>
            <p:spPr bwMode="auto">
              <a:xfrm>
                <a:off x="2403" y="1037"/>
                <a:ext cx="362" cy="366"/>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2400" y="1034"/>
                <a:ext cx="370" cy="371"/>
              </a:xfrm>
              <a:custGeom>
                <a:avLst/>
                <a:gdLst>
                  <a:gd name="T0" fmla="*/ 3 w 370"/>
                  <a:gd name="T1" fmla="*/ 369 h 371"/>
                  <a:gd name="T2" fmla="*/ 3 w 370"/>
                  <a:gd name="T3" fmla="*/ 371 h 371"/>
                  <a:gd name="T4" fmla="*/ 370 w 370"/>
                  <a:gd name="T5" fmla="*/ 371 h 371"/>
                  <a:gd name="T6" fmla="*/ 370 w 370"/>
                  <a:gd name="T7" fmla="*/ 0 h 371"/>
                  <a:gd name="T8" fmla="*/ 0 w 370"/>
                  <a:gd name="T9" fmla="*/ 0 h 371"/>
                  <a:gd name="T10" fmla="*/ 0 w 370"/>
                  <a:gd name="T11" fmla="*/ 371 h 371"/>
                  <a:gd name="T12" fmla="*/ 3 w 370"/>
                  <a:gd name="T13" fmla="*/ 371 h 371"/>
                  <a:gd name="T14" fmla="*/ 3 w 370"/>
                  <a:gd name="T15" fmla="*/ 369 h 371"/>
                  <a:gd name="T16" fmla="*/ 8 w 370"/>
                  <a:gd name="T17" fmla="*/ 369 h 371"/>
                  <a:gd name="T18" fmla="*/ 8 w 370"/>
                  <a:gd name="T19" fmla="*/ 7 h 371"/>
                  <a:gd name="T20" fmla="*/ 363 w 370"/>
                  <a:gd name="T21" fmla="*/ 7 h 371"/>
                  <a:gd name="T22" fmla="*/ 363 w 370"/>
                  <a:gd name="T23" fmla="*/ 364 h 371"/>
                  <a:gd name="T24" fmla="*/ 3 w 370"/>
                  <a:gd name="T25" fmla="*/ 364 h 371"/>
                  <a:gd name="T26" fmla="*/ 3 w 370"/>
                  <a:gd name="T27" fmla="*/ 369 h 371"/>
                  <a:gd name="T28" fmla="*/ 8 w 370"/>
                  <a:gd name="T29" fmla="*/ 369 h 371"/>
                  <a:gd name="T30" fmla="*/ 3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3" y="369"/>
                    </a:moveTo>
                    <a:lnTo>
                      <a:pt x="3" y="371"/>
                    </a:lnTo>
                    <a:lnTo>
                      <a:pt x="370" y="371"/>
                    </a:lnTo>
                    <a:lnTo>
                      <a:pt x="370" y="0"/>
                    </a:lnTo>
                    <a:lnTo>
                      <a:pt x="0" y="0"/>
                    </a:lnTo>
                    <a:lnTo>
                      <a:pt x="0" y="371"/>
                    </a:lnTo>
                    <a:lnTo>
                      <a:pt x="3" y="371"/>
                    </a:lnTo>
                    <a:lnTo>
                      <a:pt x="3" y="369"/>
                    </a:lnTo>
                    <a:lnTo>
                      <a:pt x="8" y="369"/>
                    </a:lnTo>
                    <a:lnTo>
                      <a:pt x="8" y="7"/>
                    </a:lnTo>
                    <a:lnTo>
                      <a:pt x="363" y="7"/>
                    </a:lnTo>
                    <a:lnTo>
                      <a:pt x="363" y="364"/>
                    </a:lnTo>
                    <a:lnTo>
                      <a:pt x="3" y="364"/>
                    </a:lnTo>
                    <a:lnTo>
                      <a:pt x="3" y="369"/>
                    </a:lnTo>
                    <a:lnTo>
                      <a:pt x="8" y="369"/>
                    </a:lnTo>
                    <a:lnTo>
                      <a:pt x="3"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2325" y="1113"/>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2320" y="1110"/>
                <a:ext cx="369" cy="371"/>
              </a:xfrm>
              <a:custGeom>
                <a:avLst/>
                <a:gdLst>
                  <a:gd name="T0" fmla="*/ 5 w 369"/>
                  <a:gd name="T1" fmla="*/ 367 h 371"/>
                  <a:gd name="T2" fmla="*/ 5 w 369"/>
                  <a:gd name="T3" fmla="*/ 371 h 371"/>
                  <a:gd name="T4" fmla="*/ 369 w 369"/>
                  <a:gd name="T5" fmla="*/ 371 h 371"/>
                  <a:gd name="T6" fmla="*/ 369 w 369"/>
                  <a:gd name="T7" fmla="*/ 0 h 371"/>
                  <a:gd name="T8" fmla="*/ 0 w 369"/>
                  <a:gd name="T9" fmla="*/ 0 h 371"/>
                  <a:gd name="T10" fmla="*/ 0 w 369"/>
                  <a:gd name="T11" fmla="*/ 371 h 371"/>
                  <a:gd name="T12" fmla="*/ 5 w 369"/>
                  <a:gd name="T13" fmla="*/ 371 h 371"/>
                  <a:gd name="T14" fmla="*/ 5 w 369"/>
                  <a:gd name="T15" fmla="*/ 367 h 371"/>
                  <a:gd name="T16" fmla="*/ 7 w 369"/>
                  <a:gd name="T17" fmla="*/ 367 h 371"/>
                  <a:gd name="T18" fmla="*/ 7 w 369"/>
                  <a:gd name="T19" fmla="*/ 8 h 371"/>
                  <a:gd name="T20" fmla="*/ 362 w 369"/>
                  <a:gd name="T21" fmla="*/ 8 h 371"/>
                  <a:gd name="T22" fmla="*/ 362 w 369"/>
                  <a:gd name="T23" fmla="*/ 364 h 371"/>
                  <a:gd name="T24" fmla="*/ 5 w 369"/>
                  <a:gd name="T25" fmla="*/ 364 h 371"/>
                  <a:gd name="T26" fmla="*/ 5 w 369"/>
                  <a:gd name="T27" fmla="*/ 367 h 371"/>
                  <a:gd name="T28" fmla="*/ 7 w 369"/>
                  <a:gd name="T29" fmla="*/ 367 h 371"/>
                  <a:gd name="T30" fmla="*/ 5 w 369"/>
                  <a:gd name="T31" fmla="*/ 36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5" y="367"/>
                    </a:moveTo>
                    <a:lnTo>
                      <a:pt x="5" y="371"/>
                    </a:lnTo>
                    <a:lnTo>
                      <a:pt x="369" y="371"/>
                    </a:lnTo>
                    <a:lnTo>
                      <a:pt x="369" y="0"/>
                    </a:lnTo>
                    <a:lnTo>
                      <a:pt x="0" y="0"/>
                    </a:lnTo>
                    <a:lnTo>
                      <a:pt x="0" y="371"/>
                    </a:lnTo>
                    <a:lnTo>
                      <a:pt x="5" y="371"/>
                    </a:lnTo>
                    <a:lnTo>
                      <a:pt x="5" y="367"/>
                    </a:lnTo>
                    <a:lnTo>
                      <a:pt x="7" y="367"/>
                    </a:lnTo>
                    <a:lnTo>
                      <a:pt x="7" y="8"/>
                    </a:lnTo>
                    <a:lnTo>
                      <a:pt x="362" y="8"/>
                    </a:lnTo>
                    <a:lnTo>
                      <a:pt x="362" y="364"/>
                    </a:lnTo>
                    <a:lnTo>
                      <a:pt x="5" y="364"/>
                    </a:lnTo>
                    <a:lnTo>
                      <a:pt x="5" y="367"/>
                    </a:lnTo>
                    <a:lnTo>
                      <a:pt x="7" y="367"/>
                    </a:lnTo>
                    <a:lnTo>
                      <a:pt x="5" y="3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5"/>
              <p:cNvSpPr>
                <a:spLocks noChangeArrowheads="1"/>
              </p:cNvSpPr>
              <p:nvPr/>
            </p:nvSpPr>
            <p:spPr bwMode="auto">
              <a:xfrm>
                <a:off x="804" y="725"/>
                <a:ext cx="121" cy="122"/>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800" y="723"/>
                <a:ext cx="127" cy="128"/>
              </a:xfrm>
              <a:custGeom>
                <a:avLst/>
                <a:gdLst>
                  <a:gd name="T0" fmla="*/ 4 w 127"/>
                  <a:gd name="T1" fmla="*/ 124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4 h 128"/>
                  <a:gd name="T16" fmla="*/ 7 w 127"/>
                  <a:gd name="T17" fmla="*/ 124 h 128"/>
                  <a:gd name="T18" fmla="*/ 7 w 127"/>
                  <a:gd name="T19" fmla="*/ 7 h 128"/>
                  <a:gd name="T20" fmla="*/ 120 w 127"/>
                  <a:gd name="T21" fmla="*/ 7 h 128"/>
                  <a:gd name="T22" fmla="*/ 120 w 127"/>
                  <a:gd name="T23" fmla="*/ 121 h 128"/>
                  <a:gd name="T24" fmla="*/ 4 w 127"/>
                  <a:gd name="T25" fmla="*/ 121 h 128"/>
                  <a:gd name="T26" fmla="*/ 4 w 127"/>
                  <a:gd name="T27" fmla="*/ 124 h 128"/>
                  <a:gd name="T28" fmla="*/ 7 w 127"/>
                  <a:gd name="T29" fmla="*/ 124 h 128"/>
                  <a:gd name="T30" fmla="*/ 4 w 127"/>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4"/>
                    </a:moveTo>
                    <a:lnTo>
                      <a:pt x="4" y="128"/>
                    </a:lnTo>
                    <a:lnTo>
                      <a:pt x="127" y="128"/>
                    </a:lnTo>
                    <a:lnTo>
                      <a:pt x="127" y="0"/>
                    </a:lnTo>
                    <a:lnTo>
                      <a:pt x="0" y="0"/>
                    </a:lnTo>
                    <a:lnTo>
                      <a:pt x="0" y="128"/>
                    </a:lnTo>
                    <a:lnTo>
                      <a:pt x="4" y="128"/>
                    </a:lnTo>
                    <a:lnTo>
                      <a:pt x="4" y="124"/>
                    </a:lnTo>
                    <a:lnTo>
                      <a:pt x="7" y="124"/>
                    </a:lnTo>
                    <a:lnTo>
                      <a:pt x="7" y="7"/>
                    </a:lnTo>
                    <a:lnTo>
                      <a:pt x="120" y="7"/>
                    </a:lnTo>
                    <a:lnTo>
                      <a:pt x="120" y="121"/>
                    </a:lnTo>
                    <a:lnTo>
                      <a:pt x="4" y="121"/>
                    </a:lnTo>
                    <a:lnTo>
                      <a:pt x="4" y="124"/>
                    </a:lnTo>
                    <a:lnTo>
                      <a:pt x="7" y="124"/>
                    </a:lnTo>
                    <a:lnTo>
                      <a:pt x="4"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close/>
                    <a:moveTo>
                      <a:pt x="199" y="0"/>
                    </a:moveTo>
                    <a:lnTo>
                      <a:pt x="0" y="0"/>
                    </a:lnTo>
                    <a:lnTo>
                      <a:pt x="0" y="100"/>
                    </a:lnTo>
                    <a:lnTo>
                      <a:pt x="7" y="100"/>
                    </a:lnTo>
                    <a:lnTo>
                      <a:pt x="7" y="7"/>
                    </a:lnTo>
                    <a:lnTo>
                      <a:pt x="199" y="7"/>
                    </a:lnTo>
                    <a:lnTo>
                      <a:pt x="19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moveTo>
                      <a:pt x="199" y="0"/>
                    </a:moveTo>
                    <a:lnTo>
                      <a:pt x="0" y="0"/>
                    </a:lnTo>
                    <a:lnTo>
                      <a:pt x="0" y="100"/>
                    </a:lnTo>
                    <a:lnTo>
                      <a:pt x="7" y="100"/>
                    </a:lnTo>
                    <a:lnTo>
                      <a:pt x="7" y="7"/>
                    </a:lnTo>
                    <a:lnTo>
                      <a:pt x="199" y="7"/>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close/>
                    <a:moveTo>
                      <a:pt x="7" y="3"/>
                    </a:moveTo>
                    <a:lnTo>
                      <a:pt x="7" y="3"/>
                    </a:lnTo>
                    <a:close/>
                    <a:moveTo>
                      <a:pt x="171" y="0"/>
                    </a:moveTo>
                    <a:lnTo>
                      <a:pt x="7" y="0"/>
                    </a:lnTo>
                    <a:lnTo>
                      <a:pt x="0" y="0"/>
                    </a:lnTo>
                    <a:lnTo>
                      <a:pt x="0" y="7"/>
                    </a:lnTo>
                    <a:lnTo>
                      <a:pt x="163" y="7"/>
                    </a:lnTo>
                    <a:lnTo>
                      <a:pt x="171" y="7"/>
                    </a:lnTo>
                    <a:lnTo>
                      <a:pt x="171"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moveTo>
                      <a:pt x="7" y="3"/>
                    </a:moveTo>
                    <a:lnTo>
                      <a:pt x="7" y="3"/>
                    </a:lnTo>
                    <a:moveTo>
                      <a:pt x="171" y="0"/>
                    </a:moveTo>
                    <a:lnTo>
                      <a:pt x="7" y="0"/>
                    </a:lnTo>
                    <a:lnTo>
                      <a:pt x="0" y="0"/>
                    </a:lnTo>
                    <a:lnTo>
                      <a:pt x="0" y="7"/>
                    </a:lnTo>
                    <a:lnTo>
                      <a:pt x="163" y="7"/>
                    </a:lnTo>
                    <a:lnTo>
                      <a:pt x="171" y="7"/>
                    </a:lnTo>
                    <a:lnTo>
                      <a:pt x="1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3"/>
              <p:cNvSpPr>
                <a:spLocks noChangeArrowheads="1"/>
              </p:cNvSpPr>
              <p:nvPr/>
            </p:nvSpPr>
            <p:spPr bwMode="auto">
              <a:xfrm>
                <a:off x="2256" y="1196"/>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p:nvSpPr>
            <p:spPr bwMode="auto">
              <a:xfrm>
                <a:off x="2251" y="1191"/>
                <a:ext cx="370" cy="371"/>
              </a:xfrm>
              <a:custGeom>
                <a:avLst/>
                <a:gdLst>
                  <a:gd name="T0" fmla="*/ 5 w 370"/>
                  <a:gd name="T1" fmla="*/ 369 h 371"/>
                  <a:gd name="T2" fmla="*/ 5 w 370"/>
                  <a:gd name="T3" fmla="*/ 371 h 371"/>
                  <a:gd name="T4" fmla="*/ 370 w 370"/>
                  <a:gd name="T5" fmla="*/ 371 h 371"/>
                  <a:gd name="T6" fmla="*/ 370 w 370"/>
                  <a:gd name="T7" fmla="*/ 0 h 371"/>
                  <a:gd name="T8" fmla="*/ 0 w 370"/>
                  <a:gd name="T9" fmla="*/ 0 h 371"/>
                  <a:gd name="T10" fmla="*/ 0 w 370"/>
                  <a:gd name="T11" fmla="*/ 371 h 371"/>
                  <a:gd name="T12" fmla="*/ 5 w 370"/>
                  <a:gd name="T13" fmla="*/ 371 h 371"/>
                  <a:gd name="T14" fmla="*/ 5 w 370"/>
                  <a:gd name="T15" fmla="*/ 369 h 371"/>
                  <a:gd name="T16" fmla="*/ 7 w 370"/>
                  <a:gd name="T17" fmla="*/ 369 h 371"/>
                  <a:gd name="T18" fmla="*/ 7 w 370"/>
                  <a:gd name="T19" fmla="*/ 7 h 371"/>
                  <a:gd name="T20" fmla="*/ 363 w 370"/>
                  <a:gd name="T21" fmla="*/ 7 h 371"/>
                  <a:gd name="T22" fmla="*/ 363 w 370"/>
                  <a:gd name="T23" fmla="*/ 364 h 371"/>
                  <a:gd name="T24" fmla="*/ 5 w 370"/>
                  <a:gd name="T25" fmla="*/ 364 h 371"/>
                  <a:gd name="T26" fmla="*/ 5 w 370"/>
                  <a:gd name="T27" fmla="*/ 369 h 371"/>
                  <a:gd name="T28" fmla="*/ 7 w 370"/>
                  <a:gd name="T29" fmla="*/ 369 h 371"/>
                  <a:gd name="T30" fmla="*/ 5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5" y="369"/>
                    </a:moveTo>
                    <a:lnTo>
                      <a:pt x="5" y="371"/>
                    </a:lnTo>
                    <a:lnTo>
                      <a:pt x="370" y="371"/>
                    </a:lnTo>
                    <a:lnTo>
                      <a:pt x="370" y="0"/>
                    </a:lnTo>
                    <a:lnTo>
                      <a:pt x="0" y="0"/>
                    </a:lnTo>
                    <a:lnTo>
                      <a:pt x="0" y="371"/>
                    </a:lnTo>
                    <a:lnTo>
                      <a:pt x="5" y="371"/>
                    </a:lnTo>
                    <a:lnTo>
                      <a:pt x="5" y="369"/>
                    </a:lnTo>
                    <a:lnTo>
                      <a:pt x="7" y="369"/>
                    </a:lnTo>
                    <a:lnTo>
                      <a:pt x="7" y="7"/>
                    </a:lnTo>
                    <a:lnTo>
                      <a:pt x="363" y="7"/>
                    </a:lnTo>
                    <a:lnTo>
                      <a:pt x="363" y="364"/>
                    </a:lnTo>
                    <a:lnTo>
                      <a:pt x="5" y="364"/>
                    </a:lnTo>
                    <a:lnTo>
                      <a:pt x="5" y="369"/>
                    </a:lnTo>
                    <a:lnTo>
                      <a:pt x="7" y="369"/>
                    </a:lnTo>
                    <a:lnTo>
                      <a:pt x="5"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5"/>
              <p:cNvSpPr>
                <a:spLocks noChangeArrowheads="1"/>
              </p:cNvSpPr>
              <p:nvPr/>
            </p:nvSpPr>
            <p:spPr bwMode="auto">
              <a:xfrm>
                <a:off x="1223" y="1206"/>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6"/>
              <p:cNvSpPr>
                <a:spLocks/>
              </p:cNvSpPr>
              <p:nvPr/>
            </p:nvSpPr>
            <p:spPr bwMode="auto">
              <a:xfrm>
                <a:off x="1221"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27"/>
              <p:cNvSpPr>
                <a:spLocks noChangeArrowheads="1"/>
              </p:cNvSpPr>
              <p:nvPr/>
            </p:nvSpPr>
            <p:spPr bwMode="auto">
              <a:xfrm>
                <a:off x="1188" y="123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8"/>
              <p:cNvSpPr>
                <a:spLocks/>
              </p:cNvSpPr>
              <p:nvPr/>
            </p:nvSpPr>
            <p:spPr bwMode="auto">
              <a:xfrm>
                <a:off x="1186" y="1229"/>
                <a:ext cx="127" cy="129"/>
              </a:xfrm>
              <a:custGeom>
                <a:avLst/>
                <a:gdLst>
                  <a:gd name="T0" fmla="*/ 2 w 127"/>
                  <a:gd name="T1" fmla="*/ 126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6 h 129"/>
                  <a:gd name="T16" fmla="*/ 7 w 127"/>
                  <a:gd name="T17" fmla="*/ 126 h 129"/>
                  <a:gd name="T18" fmla="*/ 7 w 127"/>
                  <a:gd name="T19" fmla="*/ 7 h 129"/>
                  <a:gd name="T20" fmla="*/ 120 w 127"/>
                  <a:gd name="T21" fmla="*/ 7 h 129"/>
                  <a:gd name="T22" fmla="*/ 120 w 127"/>
                  <a:gd name="T23" fmla="*/ 122 h 129"/>
                  <a:gd name="T24" fmla="*/ 2 w 127"/>
                  <a:gd name="T25" fmla="*/ 122 h 129"/>
                  <a:gd name="T26" fmla="*/ 2 w 127"/>
                  <a:gd name="T27" fmla="*/ 126 h 129"/>
                  <a:gd name="T28" fmla="*/ 7 w 127"/>
                  <a:gd name="T29" fmla="*/ 126 h 129"/>
                  <a:gd name="T30" fmla="*/ 2 w 127"/>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6"/>
                    </a:moveTo>
                    <a:lnTo>
                      <a:pt x="2" y="129"/>
                    </a:lnTo>
                    <a:lnTo>
                      <a:pt x="127" y="129"/>
                    </a:lnTo>
                    <a:lnTo>
                      <a:pt x="127" y="0"/>
                    </a:lnTo>
                    <a:lnTo>
                      <a:pt x="0" y="0"/>
                    </a:lnTo>
                    <a:lnTo>
                      <a:pt x="0" y="129"/>
                    </a:lnTo>
                    <a:lnTo>
                      <a:pt x="2" y="129"/>
                    </a:lnTo>
                    <a:lnTo>
                      <a:pt x="2" y="126"/>
                    </a:lnTo>
                    <a:lnTo>
                      <a:pt x="7" y="126"/>
                    </a:lnTo>
                    <a:lnTo>
                      <a:pt x="7" y="7"/>
                    </a:lnTo>
                    <a:lnTo>
                      <a:pt x="120" y="7"/>
                    </a:lnTo>
                    <a:lnTo>
                      <a:pt x="120" y="122"/>
                    </a:lnTo>
                    <a:lnTo>
                      <a:pt x="2" y="122"/>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29"/>
              <p:cNvSpPr>
                <a:spLocks noChangeArrowheads="1"/>
              </p:cNvSpPr>
              <p:nvPr/>
            </p:nvSpPr>
            <p:spPr bwMode="auto">
              <a:xfrm>
                <a:off x="1164" y="1265"/>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0"/>
              <p:cNvSpPr>
                <a:spLocks/>
              </p:cNvSpPr>
              <p:nvPr/>
            </p:nvSpPr>
            <p:spPr bwMode="auto">
              <a:xfrm>
                <a:off x="1160" y="1263"/>
                <a:ext cx="127" cy="128"/>
              </a:xfrm>
              <a:custGeom>
                <a:avLst/>
                <a:gdLst>
                  <a:gd name="T0" fmla="*/ 4 w 127"/>
                  <a:gd name="T1" fmla="*/ 123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3 h 128"/>
                  <a:gd name="T16" fmla="*/ 7 w 127"/>
                  <a:gd name="T17" fmla="*/ 123 h 128"/>
                  <a:gd name="T18" fmla="*/ 7 w 127"/>
                  <a:gd name="T19" fmla="*/ 7 h 128"/>
                  <a:gd name="T20" fmla="*/ 120 w 127"/>
                  <a:gd name="T21" fmla="*/ 7 h 128"/>
                  <a:gd name="T22" fmla="*/ 120 w 127"/>
                  <a:gd name="T23" fmla="*/ 121 h 128"/>
                  <a:gd name="T24" fmla="*/ 4 w 127"/>
                  <a:gd name="T25" fmla="*/ 121 h 128"/>
                  <a:gd name="T26" fmla="*/ 4 w 127"/>
                  <a:gd name="T27" fmla="*/ 123 h 128"/>
                  <a:gd name="T28" fmla="*/ 7 w 127"/>
                  <a:gd name="T29" fmla="*/ 123 h 128"/>
                  <a:gd name="T30" fmla="*/ 4 w 127"/>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3"/>
                    </a:moveTo>
                    <a:lnTo>
                      <a:pt x="4" y="128"/>
                    </a:lnTo>
                    <a:lnTo>
                      <a:pt x="127" y="128"/>
                    </a:lnTo>
                    <a:lnTo>
                      <a:pt x="127" y="0"/>
                    </a:lnTo>
                    <a:lnTo>
                      <a:pt x="0" y="0"/>
                    </a:lnTo>
                    <a:lnTo>
                      <a:pt x="0" y="128"/>
                    </a:lnTo>
                    <a:lnTo>
                      <a:pt x="4" y="128"/>
                    </a:lnTo>
                    <a:lnTo>
                      <a:pt x="4" y="123"/>
                    </a:lnTo>
                    <a:lnTo>
                      <a:pt x="7" y="123"/>
                    </a:lnTo>
                    <a:lnTo>
                      <a:pt x="7" y="7"/>
                    </a:lnTo>
                    <a:lnTo>
                      <a:pt x="120" y="7"/>
                    </a:lnTo>
                    <a:lnTo>
                      <a:pt x="120" y="121"/>
                    </a:lnTo>
                    <a:lnTo>
                      <a:pt x="4" y="121"/>
                    </a:lnTo>
                    <a:lnTo>
                      <a:pt x="4" y="123"/>
                    </a:lnTo>
                    <a:lnTo>
                      <a:pt x="7" y="123"/>
                    </a:lnTo>
                    <a:lnTo>
                      <a:pt x="4"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1"/>
              <p:cNvSpPr>
                <a:spLocks noChangeArrowheads="1"/>
              </p:cNvSpPr>
              <p:nvPr/>
            </p:nvSpPr>
            <p:spPr bwMode="auto">
              <a:xfrm>
                <a:off x="1399" y="1208"/>
                <a:ext cx="120"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
              <p:cNvSpPr>
                <a:spLocks/>
              </p:cNvSpPr>
              <p:nvPr/>
            </p:nvSpPr>
            <p:spPr bwMode="auto">
              <a:xfrm>
                <a:off x="1394" y="1206"/>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3"/>
              <p:cNvSpPr>
                <a:spLocks noChangeArrowheads="1"/>
              </p:cNvSpPr>
              <p:nvPr/>
            </p:nvSpPr>
            <p:spPr bwMode="auto">
              <a:xfrm>
                <a:off x="1363"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4"/>
              <p:cNvSpPr>
                <a:spLocks/>
              </p:cNvSpPr>
              <p:nvPr/>
            </p:nvSpPr>
            <p:spPr bwMode="auto">
              <a:xfrm>
                <a:off x="1361" y="1234"/>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5"/>
              <p:cNvSpPr>
                <a:spLocks noChangeArrowheads="1"/>
              </p:cNvSpPr>
              <p:nvPr/>
            </p:nvSpPr>
            <p:spPr bwMode="auto">
              <a:xfrm>
                <a:off x="1337" y="1270"/>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6"/>
              <p:cNvSpPr>
                <a:spLocks/>
              </p:cNvSpPr>
              <p:nvPr/>
            </p:nvSpPr>
            <p:spPr bwMode="auto">
              <a:xfrm>
                <a:off x="1335" y="1265"/>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37"/>
              <p:cNvSpPr>
                <a:spLocks noChangeArrowheads="1"/>
              </p:cNvSpPr>
              <p:nvPr/>
            </p:nvSpPr>
            <p:spPr bwMode="auto">
              <a:xfrm>
                <a:off x="1569" y="1206"/>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1567"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39"/>
              <p:cNvSpPr>
                <a:spLocks noChangeArrowheads="1"/>
              </p:cNvSpPr>
              <p:nvPr/>
            </p:nvSpPr>
            <p:spPr bwMode="auto">
              <a:xfrm>
                <a:off x="1536" y="1234"/>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0"/>
              <p:cNvSpPr>
                <a:spLocks/>
              </p:cNvSpPr>
              <p:nvPr/>
            </p:nvSpPr>
            <p:spPr bwMode="auto">
              <a:xfrm>
                <a:off x="1531" y="1232"/>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41"/>
              <p:cNvSpPr>
                <a:spLocks noChangeArrowheads="1"/>
              </p:cNvSpPr>
              <p:nvPr/>
            </p:nvSpPr>
            <p:spPr bwMode="auto">
              <a:xfrm>
                <a:off x="1510" y="1265"/>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2"/>
              <p:cNvSpPr>
                <a:spLocks/>
              </p:cNvSpPr>
              <p:nvPr/>
            </p:nvSpPr>
            <p:spPr bwMode="auto">
              <a:xfrm>
                <a:off x="1505" y="1263"/>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43"/>
              <p:cNvSpPr>
                <a:spLocks noChangeArrowheads="1"/>
              </p:cNvSpPr>
              <p:nvPr/>
            </p:nvSpPr>
            <p:spPr bwMode="auto">
              <a:xfrm>
                <a:off x="1920" y="1206"/>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4"/>
              <p:cNvSpPr>
                <a:spLocks/>
              </p:cNvSpPr>
              <p:nvPr/>
            </p:nvSpPr>
            <p:spPr bwMode="auto">
              <a:xfrm>
                <a:off x="1915" y="1203"/>
                <a:ext cx="128" cy="129"/>
              </a:xfrm>
              <a:custGeom>
                <a:avLst/>
                <a:gdLst>
                  <a:gd name="T0" fmla="*/ 5 w 128"/>
                  <a:gd name="T1" fmla="*/ 126 h 129"/>
                  <a:gd name="T2" fmla="*/ 5 w 128"/>
                  <a:gd name="T3" fmla="*/ 129 h 129"/>
                  <a:gd name="T4" fmla="*/ 128 w 128"/>
                  <a:gd name="T5" fmla="*/ 129 h 129"/>
                  <a:gd name="T6" fmla="*/ 128 w 128"/>
                  <a:gd name="T7" fmla="*/ 0 h 129"/>
                  <a:gd name="T8" fmla="*/ 0 w 128"/>
                  <a:gd name="T9" fmla="*/ 0 h 129"/>
                  <a:gd name="T10" fmla="*/ 0 w 128"/>
                  <a:gd name="T11" fmla="*/ 129 h 129"/>
                  <a:gd name="T12" fmla="*/ 5 w 128"/>
                  <a:gd name="T13" fmla="*/ 129 h 129"/>
                  <a:gd name="T14" fmla="*/ 5 w 128"/>
                  <a:gd name="T15" fmla="*/ 126 h 129"/>
                  <a:gd name="T16" fmla="*/ 7 w 128"/>
                  <a:gd name="T17" fmla="*/ 126 h 129"/>
                  <a:gd name="T18" fmla="*/ 7 w 128"/>
                  <a:gd name="T19" fmla="*/ 7 h 129"/>
                  <a:gd name="T20" fmla="*/ 121 w 128"/>
                  <a:gd name="T21" fmla="*/ 7 h 129"/>
                  <a:gd name="T22" fmla="*/ 121 w 128"/>
                  <a:gd name="T23" fmla="*/ 121 h 129"/>
                  <a:gd name="T24" fmla="*/ 5 w 128"/>
                  <a:gd name="T25" fmla="*/ 121 h 129"/>
                  <a:gd name="T26" fmla="*/ 5 w 128"/>
                  <a:gd name="T27" fmla="*/ 126 h 129"/>
                  <a:gd name="T28" fmla="*/ 7 w 128"/>
                  <a:gd name="T29" fmla="*/ 126 h 129"/>
                  <a:gd name="T30" fmla="*/ 5 w 128"/>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9">
                    <a:moveTo>
                      <a:pt x="5" y="126"/>
                    </a:moveTo>
                    <a:lnTo>
                      <a:pt x="5" y="129"/>
                    </a:lnTo>
                    <a:lnTo>
                      <a:pt x="128" y="129"/>
                    </a:lnTo>
                    <a:lnTo>
                      <a:pt x="128" y="0"/>
                    </a:lnTo>
                    <a:lnTo>
                      <a:pt x="0" y="0"/>
                    </a:lnTo>
                    <a:lnTo>
                      <a:pt x="0" y="129"/>
                    </a:lnTo>
                    <a:lnTo>
                      <a:pt x="5" y="129"/>
                    </a:lnTo>
                    <a:lnTo>
                      <a:pt x="5" y="126"/>
                    </a:lnTo>
                    <a:lnTo>
                      <a:pt x="7" y="126"/>
                    </a:lnTo>
                    <a:lnTo>
                      <a:pt x="7" y="7"/>
                    </a:lnTo>
                    <a:lnTo>
                      <a:pt x="121" y="7"/>
                    </a:lnTo>
                    <a:lnTo>
                      <a:pt x="121" y="121"/>
                    </a:lnTo>
                    <a:lnTo>
                      <a:pt x="5" y="121"/>
                    </a:lnTo>
                    <a:lnTo>
                      <a:pt x="5" y="126"/>
                    </a:lnTo>
                    <a:lnTo>
                      <a:pt x="7" y="126"/>
                    </a:lnTo>
                    <a:lnTo>
                      <a:pt x="5"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45"/>
              <p:cNvSpPr>
                <a:spLocks noChangeArrowheads="1"/>
              </p:cNvSpPr>
              <p:nvPr/>
            </p:nvSpPr>
            <p:spPr bwMode="auto">
              <a:xfrm>
                <a:off x="1884"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6"/>
              <p:cNvSpPr>
                <a:spLocks/>
              </p:cNvSpPr>
              <p:nvPr/>
            </p:nvSpPr>
            <p:spPr bwMode="auto">
              <a:xfrm>
                <a:off x="1882" y="1232"/>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47"/>
              <p:cNvSpPr>
                <a:spLocks noChangeArrowheads="1"/>
              </p:cNvSpPr>
              <p:nvPr/>
            </p:nvSpPr>
            <p:spPr bwMode="auto">
              <a:xfrm>
                <a:off x="1858" y="1267"/>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8"/>
              <p:cNvSpPr>
                <a:spLocks/>
              </p:cNvSpPr>
              <p:nvPr/>
            </p:nvSpPr>
            <p:spPr bwMode="auto">
              <a:xfrm>
                <a:off x="1856" y="1265"/>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49"/>
              <p:cNvSpPr>
                <a:spLocks noChangeArrowheads="1"/>
              </p:cNvSpPr>
              <p:nvPr/>
            </p:nvSpPr>
            <p:spPr bwMode="auto">
              <a:xfrm>
                <a:off x="2282" y="1303"/>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0"/>
              <p:cNvSpPr>
                <a:spLocks/>
              </p:cNvSpPr>
              <p:nvPr/>
            </p:nvSpPr>
            <p:spPr bwMode="auto">
              <a:xfrm>
                <a:off x="2280" y="1301"/>
                <a:ext cx="128" cy="128"/>
              </a:xfrm>
              <a:custGeom>
                <a:avLst/>
                <a:gdLst>
                  <a:gd name="T0" fmla="*/ 2 w 128"/>
                  <a:gd name="T1" fmla="*/ 123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3 h 128"/>
                  <a:gd name="T16" fmla="*/ 7 w 128"/>
                  <a:gd name="T17" fmla="*/ 123 h 128"/>
                  <a:gd name="T18" fmla="*/ 7 w 128"/>
                  <a:gd name="T19" fmla="*/ 7 h 128"/>
                  <a:gd name="T20" fmla="*/ 120 w 128"/>
                  <a:gd name="T21" fmla="*/ 7 h 128"/>
                  <a:gd name="T22" fmla="*/ 120 w 128"/>
                  <a:gd name="T23" fmla="*/ 121 h 128"/>
                  <a:gd name="T24" fmla="*/ 2 w 128"/>
                  <a:gd name="T25" fmla="*/ 121 h 128"/>
                  <a:gd name="T26" fmla="*/ 2 w 128"/>
                  <a:gd name="T27" fmla="*/ 123 h 128"/>
                  <a:gd name="T28" fmla="*/ 7 w 128"/>
                  <a:gd name="T29" fmla="*/ 123 h 128"/>
                  <a:gd name="T30" fmla="*/ 2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3"/>
                    </a:moveTo>
                    <a:lnTo>
                      <a:pt x="2" y="128"/>
                    </a:lnTo>
                    <a:lnTo>
                      <a:pt x="128" y="128"/>
                    </a:lnTo>
                    <a:lnTo>
                      <a:pt x="128" y="0"/>
                    </a:lnTo>
                    <a:lnTo>
                      <a:pt x="0" y="0"/>
                    </a:lnTo>
                    <a:lnTo>
                      <a:pt x="0" y="128"/>
                    </a:lnTo>
                    <a:lnTo>
                      <a:pt x="2" y="128"/>
                    </a:lnTo>
                    <a:lnTo>
                      <a:pt x="2" y="123"/>
                    </a:lnTo>
                    <a:lnTo>
                      <a:pt x="7" y="123"/>
                    </a:lnTo>
                    <a:lnTo>
                      <a:pt x="7" y="7"/>
                    </a:lnTo>
                    <a:lnTo>
                      <a:pt x="120" y="7"/>
                    </a:lnTo>
                    <a:lnTo>
                      <a:pt x="120" y="121"/>
                    </a:lnTo>
                    <a:lnTo>
                      <a:pt x="2" y="121"/>
                    </a:lnTo>
                    <a:lnTo>
                      <a:pt x="2" y="123"/>
                    </a:lnTo>
                    <a:lnTo>
                      <a:pt x="7" y="123"/>
                    </a:lnTo>
                    <a:lnTo>
                      <a:pt x="2"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51"/>
              <p:cNvSpPr>
                <a:spLocks noChangeArrowheads="1"/>
              </p:cNvSpPr>
              <p:nvPr/>
            </p:nvSpPr>
            <p:spPr bwMode="auto">
              <a:xfrm>
                <a:off x="1344" y="12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2"/>
              <p:cNvSpPr>
                <a:spLocks/>
              </p:cNvSpPr>
              <p:nvPr/>
            </p:nvSpPr>
            <p:spPr bwMode="auto">
              <a:xfrm>
                <a:off x="1344" y="12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3"/>
              <p:cNvSpPr>
                <a:spLocks noEditPoints="1"/>
              </p:cNvSpPr>
              <p:nvPr/>
            </p:nvSpPr>
            <p:spPr bwMode="auto">
              <a:xfrm>
                <a:off x="1351" y="1201"/>
                <a:ext cx="1045" cy="107"/>
              </a:xfrm>
              <a:custGeom>
                <a:avLst/>
                <a:gdLst>
                  <a:gd name="T0" fmla="*/ 1030 w 1045"/>
                  <a:gd name="T1" fmla="*/ 97 h 107"/>
                  <a:gd name="T2" fmla="*/ 1019 w 1045"/>
                  <a:gd name="T3" fmla="*/ 95 h 107"/>
                  <a:gd name="T4" fmla="*/ 997 w 1045"/>
                  <a:gd name="T5" fmla="*/ 102 h 107"/>
                  <a:gd name="T6" fmla="*/ 974 w 1045"/>
                  <a:gd name="T7" fmla="*/ 100 h 107"/>
                  <a:gd name="T8" fmla="*/ 964 w 1045"/>
                  <a:gd name="T9" fmla="*/ 97 h 107"/>
                  <a:gd name="T10" fmla="*/ 948 w 1045"/>
                  <a:gd name="T11" fmla="*/ 90 h 107"/>
                  <a:gd name="T12" fmla="*/ 933 w 1045"/>
                  <a:gd name="T13" fmla="*/ 88 h 107"/>
                  <a:gd name="T14" fmla="*/ 912 w 1045"/>
                  <a:gd name="T15" fmla="*/ 93 h 107"/>
                  <a:gd name="T16" fmla="*/ 888 w 1045"/>
                  <a:gd name="T17" fmla="*/ 90 h 107"/>
                  <a:gd name="T18" fmla="*/ 879 w 1045"/>
                  <a:gd name="T19" fmla="*/ 90 h 107"/>
                  <a:gd name="T20" fmla="*/ 862 w 1045"/>
                  <a:gd name="T21" fmla="*/ 81 h 107"/>
                  <a:gd name="T22" fmla="*/ 848 w 1045"/>
                  <a:gd name="T23" fmla="*/ 81 h 107"/>
                  <a:gd name="T24" fmla="*/ 827 w 1045"/>
                  <a:gd name="T25" fmla="*/ 85 h 107"/>
                  <a:gd name="T26" fmla="*/ 803 w 1045"/>
                  <a:gd name="T27" fmla="*/ 83 h 107"/>
                  <a:gd name="T28" fmla="*/ 794 w 1045"/>
                  <a:gd name="T29" fmla="*/ 83 h 107"/>
                  <a:gd name="T30" fmla="*/ 777 w 1045"/>
                  <a:gd name="T31" fmla="*/ 73 h 107"/>
                  <a:gd name="T32" fmla="*/ 763 w 1045"/>
                  <a:gd name="T33" fmla="*/ 71 h 107"/>
                  <a:gd name="T34" fmla="*/ 742 w 1045"/>
                  <a:gd name="T35" fmla="*/ 78 h 107"/>
                  <a:gd name="T36" fmla="*/ 718 w 1045"/>
                  <a:gd name="T37" fmla="*/ 76 h 107"/>
                  <a:gd name="T38" fmla="*/ 708 w 1045"/>
                  <a:gd name="T39" fmla="*/ 73 h 107"/>
                  <a:gd name="T40" fmla="*/ 692 w 1045"/>
                  <a:gd name="T41" fmla="*/ 66 h 107"/>
                  <a:gd name="T42" fmla="*/ 678 w 1045"/>
                  <a:gd name="T43" fmla="*/ 64 h 107"/>
                  <a:gd name="T44" fmla="*/ 656 w 1045"/>
                  <a:gd name="T45" fmla="*/ 69 h 107"/>
                  <a:gd name="T46" fmla="*/ 633 w 1045"/>
                  <a:gd name="T47" fmla="*/ 66 h 107"/>
                  <a:gd name="T48" fmla="*/ 623 w 1045"/>
                  <a:gd name="T49" fmla="*/ 66 h 107"/>
                  <a:gd name="T50" fmla="*/ 607 w 1045"/>
                  <a:gd name="T51" fmla="*/ 57 h 107"/>
                  <a:gd name="T52" fmla="*/ 592 w 1045"/>
                  <a:gd name="T53" fmla="*/ 57 h 107"/>
                  <a:gd name="T54" fmla="*/ 573 w 1045"/>
                  <a:gd name="T55" fmla="*/ 62 h 107"/>
                  <a:gd name="T56" fmla="*/ 550 w 1045"/>
                  <a:gd name="T57" fmla="*/ 59 h 107"/>
                  <a:gd name="T58" fmla="*/ 540 w 1045"/>
                  <a:gd name="T59" fmla="*/ 59 h 107"/>
                  <a:gd name="T60" fmla="*/ 521 w 1045"/>
                  <a:gd name="T61" fmla="*/ 50 h 107"/>
                  <a:gd name="T62" fmla="*/ 507 w 1045"/>
                  <a:gd name="T63" fmla="*/ 47 h 107"/>
                  <a:gd name="T64" fmla="*/ 488 w 1045"/>
                  <a:gd name="T65" fmla="*/ 54 h 107"/>
                  <a:gd name="T66" fmla="*/ 464 w 1045"/>
                  <a:gd name="T67" fmla="*/ 52 h 107"/>
                  <a:gd name="T68" fmla="*/ 455 w 1045"/>
                  <a:gd name="T69" fmla="*/ 50 h 107"/>
                  <a:gd name="T70" fmla="*/ 436 w 1045"/>
                  <a:gd name="T71" fmla="*/ 43 h 107"/>
                  <a:gd name="T72" fmla="*/ 422 w 1045"/>
                  <a:gd name="T73" fmla="*/ 40 h 107"/>
                  <a:gd name="T74" fmla="*/ 403 w 1045"/>
                  <a:gd name="T75" fmla="*/ 45 h 107"/>
                  <a:gd name="T76" fmla="*/ 379 w 1045"/>
                  <a:gd name="T77" fmla="*/ 43 h 107"/>
                  <a:gd name="T78" fmla="*/ 370 w 1045"/>
                  <a:gd name="T79" fmla="*/ 43 h 107"/>
                  <a:gd name="T80" fmla="*/ 351 w 1045"/>
                  <a:gd name="T81" fmla="*/ 33 h 107"/>
                  <a:gd name="T82" fmla="*/ 337 w 1045"/>
                  <a:gd name="T83" fmla="*/ 33 h 107"/>
                  <a:gd name="T84" fmla="*/ 318 w 1045"/>
                  <a:gd name="T85" fmla="*/ 38 h 107"/>
                  <a:gd name="T86" fmla="*/ 294 w 1045"/>
                  <a:gd name="T87" fmla="*/ 35 h 107"/>
                  <a:gd name="T88" fmla="*/ 285 w 1045"/>
                  <a:gd name="T89" fmla="*/ 35 h 107"/>
                  <a:gd name="T90" fmla="*/ 266 w 1045"/>
                  <a:gd name="T91" fmla="*/ 26 h 107"/>
                  <a:gd name="T92" fmla="*/ 251 w 1045"/>
                  <a:gd name="T93" fmla="*/ 24 h 107"/>
                  <a:gd name="T94" fmla="*/ 232 w 1045"/>
                  <a:gd name="T95" fmla="*/ 31 h 107"/>
                  <a:gd name="T96" fmla="*/ 209 w 1045"/>
                  <a:gd name="T97" fmla="*/ 28 h 107"/>
                  <a:gd name="T98" fmla="*/ 199 w 1045"/>
                  <a:gd name="T99" fmla="*/ 26 h 107"/>
                  <a:gd name="T100" fmla="*/ 180 w 1045"/>
                  <a:gd name="T101" fmla="*/ 16 h 107"/>
                  <a:gd name="T102" fmla="*/ 166 w 1045"/>
                  <a:gd name="T103" fmla="*/ 16 h 107"/>
                  <a:gd name="T104" fmla="*/ 147 w 1045"/>
                  <a:gd name="T105" fmla="*/ 21 h 107"/>
                  <a:gd name="T106" fmla="*/ 123 w 1045"/>
                  <a:gd name="T107" fmla="*/ 19 h 107"/>
                  <a:gd name="T108" fmla="*/ 114 w 1045"/>
                  <a:gd name="T109" fmla="*/ 19 h 107"/>
                  <a:gd name="T110" fmla="*/ 95 w 1045"/>
                  <a:gd name="T111" fmla="*/ 9 h 107"/>
                  <a:gd name="T112" fmla="*/ 81 w 1045"/>
                  <a:gd name="T113" fmla="*/ 9 h 107"/>
                  <a:gd name="T114" fmla="*/ 62 w 1045"/>
                  <a:gd name="T115" fmla="*/ 14 h 107"/>
                  <a:gd name="T116" fmla="*/ 38 w 1045"/>
                  <a:gd name="T117" fmla="*/ 12 h 107"/>
                  <a:gd name="T118" fmla="*/ 29 w 1045"/>
                  <a:gd name="T119" fmla="*/ 9 h 107"/>
                  <a:gd name="T120" fmla="*/ 10 w 1045"/>
                  <a:gd name="T121"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5" h="107">
                    <a:moveTo>
                      <a:pt x="1040" y="104"/>
                    </a:moveTo>
                    <a:lnTo>
                      <a:pt x="1045" y="107"/>
                    </a:lnTo>
                    <a:lnTo>
                      <a:pt x="1045" y="100"/>
                    </a:lnTo>
                    <a:lnTo>
                      <a:pt x="1040" y="97"/>
                    </a:lnTo>
                    <a:lnTo>
                      <a:pt x="1040" y="104"/>
                    </a:lnTo>
                    <a:close/>
                    <a:moveTo>
                      <a:pt x="1030" y="104"/>
                    </a:moveTo>
                    <a:lnTo>
                      <a:pt x="1035" y="104"/>
                    </a:lnTo>
                    <a:lnTo>
                      <a:pt x="1035" y="97"/>
                    </a:lnTo>
                    <a:lnTo>
                      <a:pt x="1030" y="97"/>
                    </a:lnTo>
                    <a:lnTo>
                      <a:pt x="1030" y="104"/>
                    </a:lnTo>
                    <a:close/>
                    <a:moveTo>
                      <a:pt x="1021" y="104"/>
                    </a:moveTo>
                    <a:lnTo>
                      <a:pt x="1026" y="104"/>
                    </a:lnTo>
                    <a:lnTo>
                      <a:pt x="1026" y="97"/>
                    </a:lnTo>
                    <a:lnTo>
                      <a:pt x="1021" y="97"/>
                    </a:lnTo>
                    <a:lnTo>
                      <a:pt x="1021" y="104"/>
                    </a:lnTo>
                    <a:close/>
                    <a:moveTo>
                      <a:pt x="1012" y="102"/>
                    </a:moveTo>
                    <a:lnTo>
                      <a:pt x="1016" y="102"/>
                    </a:lnTo>
                    <a:lnTo>
                      <a:pt x="1019" y="95"/>
                    </a:lnTo>
                    <a:lnTo>
                      <a:pt x="1014" y="95"/>
                    </a:lnTo>
                    <a:lnTo>
                      <a:pt x="1012" y="102"/>
                    </a:lnTo>
                    <a:close/>
                    <a:moveTo>
                      <a:pt x="1002" y="102"/>
                    </a:moveTo>
                    <a:lnTo>
                      <a:pt x="1007" y="102"/>
                    </a:lnTo>
                    <a:lnTo>
                      <a:pt x="1009" y="95"/>
                    </a:lnTo>
                    <a:lnTo>
                      <a:pt x="1004" y="95"/>
                    </a:lnTo>
                    <a:lnTo>
                      <a:pt x="1002" y="102"/>
                    </a:lnTo>
                    <a:close/>
                    <a:moveTo>
                      <a:pt x="993" y="100"/>
                    </a:moveTo>
                    <a:lnTo>
                      <a:pt x="997" y="102"/>
                    </a:lnTo>
                    <a:lnTo>
                      <a:pt x="1000" y="95"/>
                    </a:lnTo>
                    <a:lnTo>
                      <a:pt x="995" y="93"/>
                    </a:lnTo>
                    <a:lnTo>
                      <a:pt x="993" y="100"/>
                    </a:lnTo>
                    <a:close/>
                    <a:moveTo>
                      <a:pt x="983" y="100"/>
                    </a:moveTo>
                    <a:lnTo>
                      <a:pt x="988" y="100"/>
                    </a:lnTo>
                    <a:lnTo>
                      <a:pt x="990" y="93"/>
                    </a:lnTo>
                    <a:lnTo>
                      <a:pt x="985" y="93"/>
                    </a:lnTo>
                    <a:lnTo>
                      <a:pt x="983" y="100"/>
                    </a:lnTo>
                    <a:close/>
                    <a:moveTo>
                      <a:pt x="974" y="100"/>
                    </a:moveTo>
                    <a:lnTo>
                      <a:pt x="978" y="100"/>
                    </a:lnTo>
                    <a:lnTo>
                      <a:pt x="981" y="93"/>
                    </a:lnTo>
                    <a:lnTo>
                      <a:pt x="976" y="93"/>
                    </a:lnTo>
                    <a:lnTo>
                      <a:pt x="974" y="100"/>
                    </a:lnTo>
                    <a:close/>
                    <a:moveTo>
                      <a:pt x="964" y="97"/>
                    </a:moveTo>
                    <a:lnTo>
                      <a:pt x="969" y="100"/>
                    </a:lnTo>
                    <a:lnTo>
                      <a:pt x="971" y="93"/>
                    </a:lnTo>
                    <a:lnTo>
                      <a:pt x="967" y="90"/>
                    </a:lnTo>
                    <a:lnTo>
                      <a:pt x="964" y="97"/>
                    </a:lnTo>
                    <a:close/>
                    <a:moveTo>
                      <a:pt x="955" y="97"/>
                    </a:moveTo>
                    <a:lnTo>
                      <a:pt x="959" y="97"/>
                    </a:lnTo>
                    <a:lnTo>
                      <a:pt x="962" y="90"/>
                    </a:lnTo>
                    <a:lnTo>
                      <a:pt x="957" y="90"/>
                    </a:lnTo>
                    <a:lnTo>
                      <a:pt x="955" y="97"/>
                    </a:lnTo>
                    <a:close/>
                    <a:moveTo>
                      <a:pt x="945" y="97"/>
                    </a:moveTo>
                    <a:lnTo>
                      <a:pt x="950" y="97"/>
                    </a:lnTo>
                    <a:lnTo>
                      <a:pt x="952" y="90"/>
                    </a:lnTo>
                    <a:lnTo>
                      <a:pt x="948" y="90"/>
                    </a:lnTo>
                    <a:lnTo>
                      <a:pt x="945" y="97"/>
                    </a:lnTo>
                    <a:close/>
                    <a:moveTo>
                      <a:pt x="936" y="95"/>
                    </a:moveTo>
                    <a:lnTo>
                      <a:pt x="940" y="95"/>
                    </a:lnTo>
                    <a:lnTo>
                      <a:pt x="943" y="88"/>
                    </a:lnTo>
                    <a:lnTo>
                      <a:pt x="938" y="88"/>
                    </a:lnTo>
                    <a:lnTo>
                      <a:pt x="936" y="95"/>
                    </a:lnTo>
                    <a:close/>
                    <a:moveTo>
                      <a:pt x="926" y="95"/>
                    </a:moveTo>
                    <a:lnTo>
                      <a:pt x="931" y="95"/>
                    </a:lnTo>
                    <a:lnTo>
                      <a:pt x="933" y="88"/>
                    </a:lnTo>
                    <a:lnTo>
                      <a:pt x="929" y="88"/>
                    </a:lnTo>
                    <a:lnTo>
                      <a:pt x="926" y="95"/>
                    </a:lnTo>
                    <a:close/>
                    <a:moveTo>
                      <a:pt x="917" y="93"/>
                    </a:moveTo>
                    <a:lnTo>
                      <a:pt x="922" y="95"/>
                    </a:lnTo>
                    <a:lnTo>
                      <a:pt x="924" y="88"/>
                    </a:lnTo>
                    <a:lnTo>
                      <a:pt x="919" y="85"/>
                    </a:lnTo>
                    <a:lnTo>
                      <a:pt x="917" y="93"/>
                    </a:lnTo>
                    <a:close/>
                    <a:moveTo>
                      <a:pt x="907" y="93"/>
                    </a:moveTo>
                    <a:lnTo>
                      <a:pt x="912" y="93"/>
                    </a:lnTo>
                    <a:lnTo>
                      <a:pt x="914" y="85"/>
                    </a:lnTo>
                    <a:lnTo>
                      <a:pt x="910" y="85"/>
                    </a:lnTo>
                    <a:lnTo>
                      <a:pt x="907" y="93"/>
                    </a:lnTo>
                    <a:close/>
                    <a:moveTo>
                      <a:pt x="898" y="93"/>
                    </a:moveTo>
                    <a:lnTo>
                      <a:pt x="903" y="93"/>
                    </a:lnTo>
                    <a:lnTo>
                      <a:pt x="905" y="85"/>
                    </a:lnTo>
                    <a:lnTo>
                      <a:pt x="900" y="85"/>
                    </a:lnTo>
                    <a:lnTo>
                      <a:pt x="898" y="93"/>
                    </a:lnTo>
                    <a:close/>
                    <a:moveTo>
                      <a:pt x="888" y="90"/>
                    </a:moveTo>
                    <a:lnTo>
                      <a:pt x="893" y="93"/>
                    </a:lnTo>
                    <a:lnTo>
                      <a:pt x="895" y="85"/>
                    </a:lnTo>
                    <a:lnTo>
                      <a:pt x="891" y="83"/>
                    </a:lnTo>
                    <a:lnTo>
                      <a:pt x="888" y="90"/>
                    </a:lnTo>
                    <a:close/>
                    <a:moveTo>
                      <a:pt x="879" y="90"/>
                    </a:moveTo>
                    <a:lnTo>
                      <a:pt x="884" y="90"/>
                    </a:lnTo>
                    <a:lnTo>
                      <a:pt x="886" y="83"/>
                    </a:lnTo>
                    <a:lnTo>
                      <a:pt x="881" y="83"/>
                    </a:lnTo>
                    <a:lnTo>
                      <a:pt x="879" y="90"/>
                    </a:lnTo>
                    <a:close/>
                    <a:moveTo>
                      <a:pt x="869" y="90"/>
                    </a:moveTo>
                    <a:lnTo>
                      <a:pt x="874" y="90"/>
                    </a:lnTo>
                    <a:lnTo>
                      <a:pt x="877" y="83"/>
                    </a:lnTo>
                    <a:lnTo>
                      <a:pt x="872" y="83"/>
                    </a:lnTo>
                    <a:lnTo>
                      <a:pt x="869" y="90"/>
                    </a:lnTo>
                    <a:close/>
                    <a:moveTo>
                      <a:pt x="860" y="88"/>
                    </a:moveTo>
                    <a:lnTo>
                      <a:pt x="865" y="88"/>
                    </a:lnTo>
                    <a:lnTo>
                      <a:pt x="867" y="81"/>
                    </a:lnTo>
                    <a:lnTo>
                      <a:pt x="862" y="81"/>
                    </a:lnTo>
                    <a:lnTo>
                      <a:pt x="860" y="88"/>
                    </a:lnTo>
                    <a:close/>
                    <a:moveTo>
                      <a:pt x="850" y="88"/>
                    </a:moveTo>
                    <a:lnTo>
                      <a:pt x="855" y="88"/>
                    </a:lnTo>
                    <a:lnTo>
                      <a:pt x="858" y="81"/>
                    </a:lnTo>
                    <a:lnTo>
                      <a:pt x="853" y="81"/>
                    </a:lnTo>
                    <a:lnTo>
                      <a:pt x="850" y="88"/>
                    </a:lnTo>
                    <a:close/>
                    <a:moveTo>
                      <a:pt x="841" y="88"/>
                    </a:moveTo>
                    <a:lnTo>
                      <a:pt x="846" y="88"/>
                    </a:lnTo>
                    <a:lnTo>
                      <a:pt x="848" y="81"/>
                    </a:lnTo>
                    <a:lnTo>
                      <a:pt x="843" y="81"/>
                    </a:lnTo>
                    <a:lnTo>
                      <a:pt x="841" y="88"/>
                    </a:lnTo>
                    <a:close/>
                    <a:moveTo>
                      <a:pt x="832" y="85"/>
                    </a:moveTo>
                    <a:lnTo>
                      <a:pt x="836" y="85"/>
                    </a:lnTo>
                    <a:lnTo>
                      <a:pt x="839" y="78"/>
                    </a:lnTo>
                    <a:lnTo>
                      <a:pt x="834" y="78"/>
                    </a:lnTo>
                    <a:lnTo>
                      <a:pt x="832" y="85"/>
                    </a:lnTo>
                    <a:close/>
                    <a:moveTo>
                      <a:pt x="822" y="85"/>
                    </a:moveTo>
                    <a:lnTo>
                      <a:pt x="827" y="85"/>
                    </a:lnTo>
                    <a:lnTo>
                      <a:pt x="829" y="78"/>
                    </a:lnTo>
                    <a:lnTo>
                      <a:pt x="824" y="78"/>
                    </a:lnTo>
                    <a:lnTo>
                      <a:pt x="822" y="85"/>
                    </a:lnTo>
                    <a:close/>
                    <a:moveTo>
                      <a:pt x="813" y="83"/>
                    </a:moveTo>
                    <a:lnTo>
                      <a:pt x="817" y="85"/>
                    </a:lnTo>
                    <a:lnTo>
                      <a:pt x="820" y="78"/>
                    </a:lnTo>
                    <a:lnTo>
                      <a:pt x="815" y="76"/>
                    </a:lnTo>
                    <a:lnTo>
                      <a:pt x="813" y="83"/>
                    </a:lnTo>
                    <a:close/>
                    <a:moveTo>
                      <a:pt x="803" y="83"/>
                    </a:moveTo>
                    <a:lnTo>
                      <a:pt x="808" y="83"/>
                    </a:lnTo>
                    <a:lnTo>
                      <a:pt x="810" y="76"/>
                    </a:lnTo>
                    <a:lnTo>
                      <a:pt x="806" y="76"/>
                    </a:lnTo>
                    <a:lnTo>
                      <a:pt x="803" y="83"/>
                    </a:lnTo>
                    <a:close/>
                    <a:moveTo>
                      <a:pt x="794" y="83"/>
                    </a:moveTo>
                    <a:lnTo>
                      <a:pt x="798" y="83"/>
                    </a:lnTo>
                    <a:lnTo>
                      <a:pt x="801" y="76"/>
                    </a:lnTo>
                    <a:lnTo>
                      <a:pt x="796" y="76"/>
                    </a:lnTo>
                    <a:lnTo>
                      <a:pt x="794" y="83"/>
                    </a:lnTo>
                    <a:close/>
                    <a:moveTo>
                      <a:pt x="784" y="81"/>
                    </a:moveTo>
                    <a:lnTo>
                      <a:pt x="789" y="81"/>
                    </a:lnTo>
                    <a:lnTo>
                      <a:pt x="791" y="73"/>
                    </a:lnTo>
                    <a:lnTo>
                      <a:pt x="787" y="73"/>
                    </a:lnTo>
                    <a:lnTo>
                      <a:pt x="784" y="81"/>
                    </a:lnTo>
                    <a:close/>
                    <a:moveTo>
                      <a:pt x="775" y="81"/>
                    </a:moveTo>
                    <a:lnTo>
                      <a:pt x="779" y="81"/>
                    </a:lnTo>
                    <a:lnTo>
                      <a:pt x="782" y="73"/>
                    </a:lnTo>
                    <a:lnTo>
                      <a:pt x="777" y="73"/>
                    </a:lnTo>
                    <a:lnTo>
                      <a:pt x="775" y="81"/>
                    </a:lnTo>
                    <a:close/>
                    <a:moveTo>
                      <a:pt x="765" y="81"/>
                    </a:moveTo>
                    <a:lnTo>
                      <a:pt x="770" y="81"/>
                    </a:lnTo>
                    <a:lnTo>
                      <a:pt x="772" y="73"/>
                    </a:lnTo>
                    <a:lnTo>
                      <a:pt x="768" y="73"/>
                    </a:lnTo>
                    <a:lnTo>
                      <a:pt x="765" y="81"/>
                    </a:lnTo>
                    <a:close/>
                    <a:moveTo>
                      <a:pt x="756" y="78"/>
                    </a:moveTo>
                    <a:lnTo>
                      <a:pt x="761" y="78"/>
                    </a:lnTo>
                    <a:lnTo>
                      <a:pt x="763" y="71"/>
                    </a:lnTo>
                    <a:lnTo>
                      <a:pt x="758" y="71"/>
                    </a:lnTo>
                    <a:lnTo>
                      <a:pt x="756" y="78"/>
                    </a:lnTo>
                    <a:close/>
                    <a:moveTo>
                      <a:pt x="746" y="78"/>
                    </a:moveTo>
                    <a:lnTo>
                      <a:pt x="751" y="78"/>
                    </a:lnTo>
                    <a:lnTo>
                      <a:pt x="753" y="71"/>
                    </a:lnTo>
                    <a:lnTo>
                      <a:pt x="749" y="71"/>
                    </a:lnTo>
                    <a:lnTo>
                      <a:pt x="746" y="78"/>
                    </a:lnTo>
                    <a:close/>
                    <a:moveTo>
                      <a:pt x="737" y="76"/>
                    </a:moveTo>
                    <a:lnTo>
                      <a:pt x="742" y="78"/>
                    </a:lnTo>
                    <a:lnTo>
                      <a:pt x="744" y="71"/>
                    </a:lnTo>
                    <a:lnTo>
                      <a:pt x="739" y="69"/>
                    </a:lnTo>
                    <a:lnTo>
                      <a:pt x="737" y="76"/>
                    </a:lnTo>
                    <a:close/>
                    <a:moveTo>
                      <a:pt x="727" y="76"/>
                    </a:moveTo>
                    <a:lnTo>
                      <a:pt x="732" y="76"/>
                    </a:lnTo>
                    <a:lnTo>
                      <a:pt x="734" y="69"/>
                    </a:lnTo>
                    <a:lnTo>
                      <a:pt x="730" y="69"/>
                    </a:lnTo>
                    <a:lnTo>
                      <a:pt x="727" y="76"/>
                    </a:lnTo>
                    <a:close/>
                    <a:moveTo>
                      <a:pt x="718" y="76"/>
                    </a:moveTo>
                    <a:lnTo>
                      <a:pt x="723" y="76"/>
                    </a:lnTo>
                    <a:lnTo>
                      <a:pt x="725" y="69"/>
                    </a:lnTo>
                    <a:lnTo>
                      <a:pt x="720" y="69"/>
                    </a:lnTo>
                    <a:lnTo>
                      <a:pt x="718" y="76"/>
                    </a:lnTo>
                    <a:close/>
                    <a:moveTo>
                      <a:pt x="708" y="73"/>
                    </a:moveTo>
                    <a:lnTo>
                      <a:pt x="713" y="73"/>
                    </a:lnTo>
                    <a:lnTo>
                      <a:pt x="716" y="66"/>
                    </a:lnTo>
                    <a:lnTo>
                      <a:pt x="711" y="66"/>
                    </a:lnTo>
                    <a:lnTo>
                      <a:pt x="708" y="73"/>
                    </a:lnTo>
                    <a:close/>
                    <a:moveTo>
                      <a:pt x="699" y="73"/>
                    </a:moveTo>
                    <a:lnTo>
                      <a:pt x="704" y="73"/>
                    </a:lnTo>
                    <a:lnTo>
                      <a:pt x="706" y="66"/>
                    </a:lnTo>
                    <a:lnTo>
                      <a:pt x="701" y="66"/>
                    </a:lnTo>
                    <a:lnTo>
                      <a:pt x="699" y="73"/>
                    </a:lnTo>
                    <a:close/>
                    <a:moveTo>
                      <a:pt x="689" y="73"/>
                    </a:moveTo>
                    <a:lnTo>
                      <a:pt x="694" y="73"/>
                    </a:lnTo>
                    <a:lnTo>
                      <a:pt x="697" y="66"/>
                    </a:lnTo>
                    <a:lnTo>
                      <a:pt x="692" y="66"/>
                    </a:lnTo>
                    <a:lnTo>
                      <a:pt x="689" y="73"/>
                    </a:lnTo>
                    <a:close/>
                    <a:moveTo>
                      <a:pt x="680" y="71"/>
                    </a:moveTo>
                    <a:lnTo>
                      <a:pt x="685" y="71"/>
                    </a:lnTo>
                    <a:lnTo>
                      <a:pt x="687" y="64"/>
                    </a:lnTo>
                    <a:lnTo>
                      <a:pt x="682" y="64"/>
                    </a:lnTo>
                    <a:lnTo>
                      <a:pt x="680" y="71"/>
                    </a:lnTo>
                    <a:close/>
                    <a:moveTo>
                      <a:pt x="671" y="71"/>
                    </a:moveTo>
                    <a:lnTo>
                      <a:pt x="675" y="71"/>
                    </a:lnTo>
                    <a:lnTo>
                      <a:pt x="678" y="64"/>
                    </a:lnTo>
                    <a:lnTo>
                      <a:pt x="673" y="64"/>
                    </a:lnTo>
                    <a:lnTo>
                      <a:pt x="671" y="71"/>
                    </a:lnTo>
                    <a:close/>
                    <a:moveTo>
                      <a:pt x="661" y="69"/>
                    </a:moveTo>
                    <a:lnTo>
                      <a:pt x="666" y="71"/>
                    </a:lnTo>
                    <a:lnTo>
                      <a:pt x="668" y="64"/>
                    </a:lnTo>
                    <a:lnTo>
                      <a:pt x="663" y="62"/>
                    </a:lnTo>
                    <a:lnTo>
                      <a:pt x="661" y="69"/>
                    </a:lnTo>
                    <a:close/>
                    <a:moveTo>
                      <a:pt x="652" y="69"/>
                    </a:moveTo>
                    <a:lnTo>
                      <a:pt x="656" y="69"/>
                    </a:lnTo>
                    <a:lnTo>
                      <a:pt x="659" y="62"/>
                    </a:lnTo>
                    <a:lnTo>
                      <a:pt x="654" y="62"/>
                    </a:lnTo>
                    <a:lnTo>
                      <a:pt x="652" y="69"/>
                    </a:lnTo>
                    <a:close/>
                    <a:moveTo>
                      <a:pt x="642" y="69"/>
                    </a:moveTo>
                    <a:lnTo>
                      <a:pt x="647" y="69"/>
                    </a:lnTo>
                    <a:lnTo>
                      <a:pt x="649" y="62"/>
                    </a:lnTo>
                    <a:lnTo>
                      <a:pt x="644" y="62"/>
                    </a:lnTo>
                    <a:lnTo>
                      <a:pt x="642" y="69"/>
                    </a:lnTo>
                    <a:close/>
                    <a:moveTo>
                      <a:pt x="633" y="66"/>
                    </a:moveTo>
                    <a:lnTo>
                      <a:pt x="637" y="69"/>
                    </a:lnTo>
                    <a:lnTo>
                      <a:pt x="640" y="62"/>
                    </a:lnTo>
                    <a:lnTo>
                      <a:pt x="635" y="59"/>
                    </a:lnTo>
                    <a:lnTo>
                      <a:pt x="633" y="66"/>
                    </a:lnTo>
                    <a:close/>
                    <a:moveTo>
                      <a:pt x="623" y="66"/>
                    </a:moveTo>
                    <a:lnTo>
                      <a:pt x="628" y="66"/>
                    </a:lnTo>
                    <a:lnTo>
                      <a:pt x="630" y="59"/>
                    </a:lnTo>
                    <a:lnTo>
                      <a:pt x="626" y="59"/>
                    </a:lnTo>
                    <a:lnTo>
                      <a:pt x="623" y="66"/>
                    </a:lnTo>
                    <a:close/>
                    <a:moveTo>
                      <a:pt x="616" y="66"/>
                    </a:moveTo>
                    <a:lnTo>
                      <a:pt x="621" y="66"/>
                    </a:lnTo>
                    <a:lnTo>
                      <a:pt x="621" y="59"/>
                    </a:lnTo>
                    <a:lnTo>
                      <a:pt x="616" y="59"/>
                    </a:lnTo>
                    <a:lnTo>
                      <a:pt x="616" y="66"/>
                    </a:lnTo>
                    <a:close/>
                    <a:moveTo>
                      <a:pt x="607" y="64"/>
                    </a:moveTo>
                    <a:lnTo>
                      <a:pt x="611" y="64"/>
                    </a:lnTo>
                    <a:lnTo>
                      <a:pt x="611" y="57"/>
                    </a:lnTo>
                    <a:lnTo>
                      <a:pt x="607" y="57"/>
                    </a:lnTo>
                    <a:lnTo>
                      <a:pt x="607" y="64"/>
                    </a:lnTo>
                    <a:close/>
                    <a:moveTo>
                      <a:pt x="597" y="64"/>
                    </a:moveTo>
                    <a:lnTo>
                      <a:pt x="602" y="64"/>
                    </a:lnTo>
                    <a:lnTo>
                      <a:pt x="602" y="57"/>
                    </a:lnTo>
                    <a:lnTo>
                      <a:pt x="597" y="57"/>
                    </a:lnTo>
                    <a:lnTo>
                      <a:pt x="597" y="64"/>
                    </a:lnTo>
                    <a:close/>
                    <a:moveTo>
                      <a:pt x="588" y="62"/>
                    </a:moveTo>
                    <a:lnTo>
                      <a:pt x="592" y="64"/>
                    </a:lnTo>
                    <a:lnTo>
                      <a:pt x="592" y="57"/>
                    </a:lnTo>
                    <a:lnTo>
                      <a:pt x="588" y="54"/>
                    </a:lnTo>
                    <a:lnTo>
                      <a:pt x="588" y="62"/>
                    </a:lnTo>
                    <a:close/>
                    <a:moveTo>
                      <a:pt x="578" y="62"/>
                    </a:moveTo>
                    <a:lnTo>
                      <a:pt x="583" y="62"/>
                    </a:lnTo>
                    <a:lnTo>
                      <a:pt x="583" y="54"/>
                    </a:lnTo>
                    <a:lnTo>
                      <a:pt x="578" y="54"/>
                    </a:lnTo>
                    <a:lnTo>
                      <a:pt x="578" y="62"/>
                    </a:lnTo>
                    <a:close/>
                    <a:moveTo>
                      <a:pt x="569" y="62"/>
                    </a:moveTo>
                    <a:lnTo>
                      <a:pt x="573" y="62"/>
                    </a:lnTo>
                    <a:lnTo>
                      <a:pt x="573" y="54"/>
                    </a:lnTo>
                    <a:lnTo>
                      <a:pt x="569" y="54"/>
                    </a:lnTo>
                    <a:lnTo>
                      <a:pt x="569" y="62"/>
                    </a:lnTo>
                    <a:close/>
                    <a:moveTo>
                      <a:pt x="559" y="59"/>
                    </a:moveTo>
                    <a:lnTo>
                      <a:pt x="564" y="62"/>
                    </a:lnTo>
                    <a:lnTo>
                      <a:pt x="564" y="54"/>
                    </a:lnTo>
                    <a:lnTo>
                      <a:pt x="559" y="52"/>
                    </a:lnTo>
                    <a:lnTo>
                      <a:pt x="559" y="59"/>
                    </a:lnTo>
                    <a:close/>
                    <a:moveTo>
                      <a:pt x="550" y="59"/>
                    </a:moveTo>
                    <a:lnTo>
                      <a:pt x="554" y="59"/>
                    </a:lnTo>
                    <a:lnTo>
                      <a:pt x="554" y="52"/>
                    </a:lnTo>
                    <a:lnTo>
                      <a:pt x="550" y="52"/>
                    </a:lnTo>
                    <a:lnTo>
                      <a:pt x="550" y="59"/>
                    </a:lnTo>
                    <a:close/>
                    <a:moveTo>
                      <a:pt x="540" y="59"/>
                    </a:moveTo>
                    <a:lnTo>
                      <a:pt x="545" y="59"/>
                    </a:lnTo>
                    <a:lnTo>
                      <a:pt x="545" y="52"/>
                    </a:lnTo>
                    <a:lnTo>
                      <a:pt x="540" y="52"/>
                    </a:lnTo>
                    <a:lnTo>
                      <a:pt x="540" y="59"/>
                    </a:lnTo>
                    <a:close/>
                    <a:moveTo>
                      <a:pt x="531" y="57"/>
                    </a:moveTo>
                    <a:lnTo>
                      <a:pt x="536" y="57"/>
                    </a:lnTo>
                    <a:lnTo>
                      <a:pt x="536" y="50"/>
                    </a:lnTo>
                    <a:lnTo>
                      <a:pt x="531" y="50"/>
                    </a:lnTo>
                    <a:lnTo>
                      <a:pt x="531" y="57"/>
                    </a:lnTo>
                    <a:close/>
                    <a:moveTo>
                      <a:pt x="521" y="57"/>
                    </a:moveTo>
                    <a:lnTo>
                      <a:pt x="526" y="57"/>
                    </a:lnTo>
                    <a:lnTo>
                      <a:pt x="526" y="50"/>
                    </a:lnTo>
                    <a:lnTo>
                      <a:pt x="521" y="50"/>
                    </a:lnTo>
                    <a:lnTo>
                      <a:pt x="521" y="57"/>
                    </a:lnTo>
                    <a:close/>
                    <a:moveTo>
                      <a:pt x="512" y="54"/>
                    </a:moveTo>
                    <a:lnTo>
                      <a:pt x="517" y="57"/>
                    </a:lnTo>
                    <a:lnTo>
                      <a:pt x="517" y="50"/>
                    </a:lnTo>
                    <a:lnTo>
                      <a:pt x="512" y="47"/>
                    </a:lnTo>
                    <a:lnTo>
                      <a:pt x="512" y="54"/>
                    </a:lnTo>
                    <a:close/>
                    <a:moveTo>
                      <a:pt x="502" y="54"/>
                    </a:moveTo>
                    <a:lnTo>
                      <a:pt x="507" y="54"/>
                    </a:lnTo>
                    <a:lnTo>
                      <a:pt x="507" y="47"/>
                    </a:lnTo>
                    <a:lnTo>
                      <a:pt x="502" y="47"/>
                    </a:lnTo>
                    <a:lnTo>
                      <a:pt x="502" y="54"/>
                    </a:lnTo>
                    <a:close/>
                    <a:moveTo>
                      <a:pt x="493" y="54"/>
                    </a:moveTo>
                    <a:lnTo>
                      <a:pt x="498" y="54"/>
                    </a:lnTo>
                    <a:lnTo>
                      <a:pt x="498" y="47"/>
                    </a:lnTo>
                    <a:lnTo>
                      <a:pt x="493" y="47"/>
                    </a:lnTo>
                    <a:lnTo>
                      <a:pt x="493" y="54"/>
                    </a:lnTo>
                    <a:close/>
                    <a:moveTo>
                      <a:pt x="483" y="52"/>
                    </a:moveTo>
                    <a:lnTo>
                      <a:pt x="488" y="54"/>
                    </a:lnTo>
                    <a:lnTo>
                      <a:pt x="488" y="47"/>
                    </a:lnTo>
                    <a:lnTo>
                      <a:pt x="483" y="45"/>
                    </a:lnTo>
                    <a:lnTo>
                      <a:pt x="483" y="52"/>
                    </a:lnTo>
                    <a:close/>
                    <a:moveTo>
                      <a:pt x="474" y="52"/>
                    </a:moveTo>
                    <a:lnTo>
                      <a:pt x="479" y="52"/>
                    </a:lnTo>
                    <a:lnTo>
                      <a:pt x="479" y="45"/>
                    </a:lnTo>
                    <a:lnTo>
                      <a:pt x="474" y="45"/>
                    </a:lnTo>
                    <a:lnTo>
                      <a:pt x="474" y="52"/>
                    </a:lnTo>
                    <a:close/>
                    <a:moveTo>
                      <a:pt x="464" y="52"/>
                    </a:moveTo>
                    <a:lnTo>
                      <a:pt x="469" y="52"/>
                    </a:lnTo>
                    <a:lnTo>
                      <a:pt x="469" y="45"/>
                    </a:lnTo>
                    <a:lnTo>
                      <a:pt x="464" y="45"/>
                    </a:lnTo>
                    <a:lnTo>
                      <a:pt x="464" y="52"/>
                    </a:lnTo>
                    <a:close/>
                    <a:moveTo>
                      <a:pt x="455" y="50"/>
                    </a:moveTo>
                    <a:lnTo>
                      <a:pt x="460" y="50"/>
                    </a:lnTo>
                    <a:lnTo>
                      <a:pt x="460" y="43"/>
                    </a:lnTo>
                    <a:lnTo>
                      <a:pt x="455" y="43"/>
                    </a:lnTo>
                    <a:lnTo>
                      <a:pt x="455" y="50"/>
                    </a:lnTo>
                    <a:close/>
                    <a:moveTo>
                      <a:pt x="446" y="50"/>
                    </a:moveTo>
                    <a:lnTo>
                      <a:pt x="450" y="50"/>
                    </a:lnTo>
                    <a:lnTo>
                      <a:pt x="450" y="43"/>
                    </a:lnTo>
                    <a:lnTo>
                      <a:pt x="446" y="43"/>
                    </a:lnTo>
                    <a:lnTo>
                      <a:pt x="446" y="50"/>
                    </a:lnTo>
                    <a:close/>
                    <a:moveTo>
                      <a:pt x="436" y="50"/>
                    </a:moveTo>
                    <a:lnTo>
                      <a:pt x="441" y="50"/>
                    </a:lnTo>
                    <a:lnTo>
                      <a:pt x="441" y="43"/>
                    </a:lnTo>
                    <a:lnTo>
                      <a:pt x="436" y="43"/>
                    </a:lnTo>
                    <a:lnTo>
                      <a:pt x="436" y="50"/>
                    </a:lnTo>
                    <a:close/>
                    <a:moveTo>
                      <a:pt x="427" y="47"/>
                    </a:moveTo>
                    <a:lnTo>
                      <a:pt x="431" y="47"/>
                    </a:lnTo>
                    <a:lnTo>
                      <a:pt x="431" y="40"/>
                    </a:lnTo>
                    <a:lnTo>
                      <a:pt x="427" y="40"/>
                    </a:lnTo>
                    <a:lnTo>
                      <a:pt x="427" y="47"/>
                    </a:lnTo>
                    <a:close/>
                    <a:moveTo>
                      <a:pt x="417" y="47"/>
                    </a:moveTo>
                    <a:lnTo>
                      <a:pt x="422" y="47"/>
                    </a:lnTo>
                    <a:lnTo>
                      <a:pt x="422" y="40"/>
                    </a:lnTo>
                    <a:lnTo>
                      <a:pt x="417" y="40"/>
                    </a:lnTo>
                    <a:lnTo>
                      <a:pt x="417" y="47"/>
                    </a:lnTo>
                    <a:close/>
                    <a:moveTo>
                      <a:pt x="408" y="45"/>
                    </a:moveTo>
                    <a:lnTo>
                      <a:pt x="412" y="47"/>
                    </a:lnTo>
                    <a:lnTo>
                      <a:pt x="412" y="40"/>
                    </a:lnTo>
                    <a:lnTo>
                      <a:pt x="408" y="38"/>
                    </a:lnTo>
                    <a:lnTo>
                      <a:pt x="408" y="45"/>
                    </a:lnTo>
                    <a:close/>
                    <a:moveTo>
                      <a:pt x="398" y="45"/>
                    </a:moveTo>
                    <a:lnTo>
                      <a:pt x="403" y="45"/>
                    </a:lnTo>
                    <a:lnTo>
                      <a:pt x="403" y="38"/>
                    </a:lnTo>
                    <a:lnTo>
                      <a:pt x="398" y="38"/>
                    </a:lnTo>
                    <a:lnTo>
                      <a:pt x="398" y="45"/>
                    </a:lnTo>
                    <a:close/>
                    <a:moveTo>
                      <a:pt x="389" y="45"/>
                    </a:moveTo>
                    <a:lnTo>
                      <a:pt x="393" y="45"/>
                    </a:lnTo>
                    <a:lnTo>
                      <a:pt x="393" y="38"/>
                    </a:lnTo>
                    <a:lnTo>
                      <a:pt x="389" y="38"/>
                    </a:lnTo>
                    <a:lnTo>
                      <a:pt x="389" y="45"/>
                    </a:lnTo>
                    <a:close/>
                    <a:moveTo>
                      <a:pt x="379" y="43"/>
                    </a:moveTo>
                    <a:lnTo>
                      <a:pt x="384" y="43"/>
                    </a:lnTo>
                    <a:lnTo>
                      <a:pt x="384" y="35"/>
                    </a:lnTo>
                    <a:lnTo>
                      <a:pt x="379" y="35"/>
                    </a:lnTo>
                    <a:lnTo>
                      <a:pt x="379" y="43"/>
                    </a:lnTo>
                    <a:close/>
                    <a:moveTo>
                      <a:pt x="370" y="43"/>
                    </a:moveTo>
                    <a:lnTo>
                      <a:pt x="374" y="43"/>
                    </a:lnTo>
                    <a:lnTo>
                      <a:pt x="374" y="35"/>
                    </a:lnTo>
                    <a:lnTo>
                      <a:pt x="370" y="35"/>
                    </a:lnTo>
                    <a:lnTo>
                      <a:pt x="370" y="43"/>
                    </a:lnTo>
                    <a:close/>
                    <a:moveTo>
                      <a:pt x="360" y="43"/>
                    </a:moveTo>
                    <a:lnTo>
                      <a:pt x="365" y="43"/>
                    </a:lnTo>
                    <a:lnTo>
                      <a:pt x="365" y="35"/>
                    </a:lnTo>
                    <a:lnTo>
                      <a:pt x="360" y="35"/>
                    </a:lnTo>
                    <a:lnTo>
                      <a:pt x="360" y="43"/>
                    </a:lnTo>
                    <a:close/>
                    <a:moveTo>
                      <a:pt x="351" y="40"/>
                    </a:moveTo>
                    <a:lnTo>
                      <a:pt x="356" y="40"/>
                    </a:lnTo>
                    <a:lnTo>
                      <a:pt x="356" y="33"/>
                    </a:lnTo>
                    <a:lnTo>
                      <a:pt x="351" y="33"/>
                    </a:lnTo>
                    <a:lnTo>
                      <a:pt x="351" y="40"/>
                    </a:lnTo>
                    <a:close/>
                    <a:moveTo>
                      <a:pt x="341" y="40"/>
                    </a:moveTo>
                    <a:lnTo>
                      <a:pt x="346" y="40"/>
                    </a:lnTo>
                    <a:lnTo>
                      <a:pt x="346" y="33"/>
                    </a:lnTo>
                    <a:lnTo>
                      <a:pt x="341" y="33"/>
                    </a:lnTo>
                    <a:lnTo>
                      <a:pt x="341" y="40"/>
                    </a:lnTo>
                    <a:close/>
                    <a:moveTo>
                      <a:pt x="332" y="38"/>
                    </a:moveTo>
                    <a:lnTo>
                      <a:pt x="337" y="40"/>
                    </a:lnTo>
                    <a:lnTo>
                      <a:pt x="337" y="33"/>
                    </a:lnTo>
                    <a:lnTo>
                      <a:pt x="332" y="31"/>
                    </a:lnTo>
                    <a:lnTo>
                      <a:pt x="332" y="38"/>
                    </a:lnTo>
                    <a:close/>
                    <a:moveTo>
                      <a:pt x="322" y="38"/>
                    </a:moveTo>
                    <a:lnTo>
                      <a:pt x="327" y="38"/>
                    </a:lnTo>
                    <a:lnTo>
                      <a:pt x="327" y="31"/>
                    </a:lnTo>
                    <a:lnTo>
                      <a:pt x="322" y="31"/>
                    </a:lnTo>
                    <a:lnTo>
                      <a:pt x="322" y="38"/>
                    </a:lnTo>
                    <a:close/>
                    <a:moveTo>
                      <a:pt x="313" y="38"/>
                    </a:moveTo>
                    <a:lnTo>
                      <a:pt x="318" y="38"/>
                    </a:lnTo>
                    <a:lnTo>
                      <a:pt x="318" y="31"/>
                    </a:lnTo>
                    <a:lnTo>
                      <a:pt x="313" y="31"/>
                    </a:lnTo>
                    <a:lnTo>
                      <a:pt x="313" y="38"/>
                    </a:lnTo>
                    <a:close/>
                    <a:moveTo>
                      <a:pt x="303" y="35"/>
                    </a:moveTo>
                    <a:lnTo>
                      <a:pt x="308" y="35"/>
                    </a:lnTo>
                    <a:lnTo>
                      <a:pt x="308" y="28"/>
                    </a:lnTo>
                    <a:lnTo>
                      <a:pt x="303" y="28"/>
                    </a:lnTo>
                    <a:lnTo>
                      <a:pt x="303" y="35"/>
                    </a:lnTo>
                    <a:close/>
                    <a:moveTo>
                      <a:pt x="294" y="35"/>
                    </a:moveTo>
                    <a:lnTo>
                      <a:pt x="299" y="35"/>
                    </a:lnTo>
                    <a:lnTo>
                      <a:pt x="299" y="28"/>
                    </a:lnTo>
                    <a:lnTo>
                      <a:pt x="294" y="28"/>
                    </a:lnTo>
                    <a:lnTo>
                      <a:pt x="294" y="35"/>
                    </a:lnTo>
                    <a:close/>
                    <a:moveTo>
                      <a:pt x="285" y="35"/>
                    </a:moveTo>
                    <a:lnTo>
                      <a:pt x="289" y="35"/>
                    </a:lnTo>
                    <a:lnTo>
                      <a:pt x="289" y="28"/>
                    </a:lnTo>
                    <a:lnTo>
                      <a:pt x="285" y="28"/>
                    </a:lnTo>
                    <a:lnTo>
                      <a:pt x="285" y="35"/>
                    </a:lnTo>
                    <a:close/>
                    <a:moveTo>
                      <a:pt x="275" y="33"/>
                    </a:moveTo>
                    <a:lnTo>
                      <a:pt x="280" y="33"/>
                    </a:lnTo>
                    <a:lnTo>
                      <a:pt x="280" y="26"/>
                    </a:lnTo>
                    <a:lnTo>
                      <a:pt x="275" y="26"/>
                    </a:lnTo>
                    <a:lnTo>
                      <a:pt x="275" y="33"/>
                    </a:lnTo>
                    <a:close/>
                    <a:moveTo>
                      <a:pt x="266" y="33"/>
                    </a:moveTo>
                    <a:lnTo>
                      <a:pt x="270" y="33"/>
                    </a:lnTo>
                    <a:lnTo>
                      <a:pt x="270" y="26"/>
                    </a:lnTo>
                    <a:lnTo>
                      <a:pt x="266" y="26"/>
                    </a:lnTo>
                    <a:lnTo>
                      <a:pt x="266" y="33"/>
                    </a:lnTo>
                    <a:close/>
                    <a:moveTo>
                      <a:pt x="256" y="31"/>
                    </a:moveTo>
                    <a:lnTo>
                      <a:pt x="261" y="33"/>
                    </a:lnTo>
                    <a:lnTo>
                      <a:pt x="261" y="26"/>
                    </a:lnTo>
                    <a:lnTo>
                      <a:pt x="256" y="24"/>
                    </a:lnTo>
                    <a:lnTo>
                      <a:pt x="256" y="31"/>
                    </a:lnTo>
                    <a:close/>
                    <a:moveTo>
                      <a:pt x="247" y="31"/>
                    </a:moveTo>
                    <a:lnTo>
                      <a:pt x="251" y="31"/>
                    </a:lnTo>
                    <a:lnTo>
                      <a:pt x="251" y="24"/>
                    </a:lnTo>
                    <a:lnTo>
                      <a:pt x="247" y="24"/>
                    </a:lnTo>
                    <a:lnTo>
                      <a:pt x="247" y="31"/>
                    </a:lnTo>
                    <a:close/>
                    <a:moveTo>
                      <a:pt x="237" y="31"/>
                    </a:moveTo>
                    <a:lnTo>
                      <a:pt x="242" y="31"/>
                    </a:lnTo>
                    <a:lnTo>
                      <a:pt x="242" y="24"/>
                    </a:lnTo>
                    <a:lnTo>
                      <a:pt x="237" y="24"/>
                    </a:lnTo>
                    <a:lnTo>
                      <a:pt x="237" y="31"/>
                    </a:lnTo>
                    <a:close/>
                    <a:moveTo>
                      <a:pt x="228" y="28"/>
                    </a:moveTo>
                    <a:lnTo>
                      <a:pt x="232" y="31"/>
                    </a:lnTo>
                    <a:lnTo>
                      <a:pt x="232" y="24"/>
                    </a:lnTo>
                    <a:lnTo>
                      <a:pt x="228" y="21"/>
                    </a:lnTo>
                    <a:lnTo>
                      <a:pt x="228" y="28"/>
                    </a:lnTo>
                    <a:close/>
                    <a:moveTo>
                      <a:pt x="218" y="28"/>
                    </a:moveTo>
                    <a:lnTo>
                      <a:pt x="223" y="28"/>
                    </a:lnTo>
                    <a:lnTo>
                      <a:pt x="223" y="21"/>
                    </a:lnTo>
                    <a:lnTo>
                      <a:pt x="218" y="21"/>
                    </a:lnTo>
                    <a:lnTo>
                      <a:pt x="218" y="28"/>
                    </a:lnTo>
                    <a:close/>
                    <a:moveTo>
                      <a:pt x="209" y="28"/>
                    </a:moveTo>
                    <a:lnTo>
                      <a:pt x="213" y="28"/>
                    </a:lnTo>
                    <a:lnTo>
                      <a:pt x="213" y="21"/>
                    </a:lnTo>
                    <a:lnTo>
                      <a:pt x="209" y="21"/>
                    </a:lnTo>
                    <a:lnTo>
                      <a:pt x="209" y="28"/>
                    </a:lnTo>
                    <a:close/>
                    <a:moveTo>
                      <a:pt x="199" y="26"/>
                    </a:moveTo>
                    <a:lnTo>
                      <a:pt x="204" y="26"/>
                    </a:lnTo>
                    <a:lnTo>
                      <a:pt x="204" y="19"/>
                    </a:lnTo>
                    <a:lnTo>
                      <a:pt x="199" y="19"/>
                    </a:lnTo>
                    <a:lnTo>
                      <a:pt x="199" y="26"/>
                    </a:lnTo>
                    <a:close/>
                    <a:moveTo>
                      <a:pt x="190" y="26"/>
                    </a:moveTo>
                    <a:lnTo>
                      <a:pt x="195" y="26"/>
                    </a:lnTo>
                    <a:lnTo>
                      <a:pt x="195" y="19"/>
                    </a:lnTo>
                    <a:lnTo>
                      <a:pt x="190" y="19"/>
                    </a:lnTo>
                    <a:lnTo>
                      <a:pt x="190" y="26"/>
                    </a:lnTo>
                    <a:close/>
                    <a:moveTo>
                      <a:pt x="180" y="24"/>
                    </a:moveTo>
                    <a:lnTo>
                      <a:pt x="185" y="26"/>
                    </a:lnTo>
                    <a:lnTo>
                      <a:pt x="185" y="19"/>
                    </a:lnTo>
                    <a:lnTo>
                      <a:pt x="180" y="16"/>
                    </a:lnTo>
                    <a:lnTo>
                      <a:pt x="180" y="24"/>
                    </a:lnTo>
                    <a:close/>
                    <a:moveTo>
                      <a:pt x="171" y="24"/>
                    </a:moveTo>
                    <a:lnTo>
                      <a:pt x="176" y="24"/>
                    </a:lnTo>
                    <a:lnTo>
                      <a:pt x="176" y="16"/>
                    </a:lnTo>
                    <a:lnTo>
                      <a:pt x="171" y="16"/>
                    </a:lnTo>
                    <a:lnTo>
                      <a:pt x="171" y="24"/>
                    </a:lnTo>
                    <a:close/>
                    <a:moveTo>
                      <a:pt x="161" y="24"/>
                    </a:moveTo>
                    <a:lnTo>
                      <a:pt x="166" y="24"/>
                    </a:lnTo>
                    <a:lnTo>
                      <a:pt x="166" y="16"/>
                    </a:lnTo>
                    <a:lnTo>
                      <a:pt x="161" y="16"/>
                    </a:lnTo>
                    <a:lnTo>
                      <a:pt x="161" y="24"/>
                    </a:lnTo>
                    <a:close/>
                    <a:moveTo>
                      <a:pt x="152" y="21"/>
                    </a:moveTo>
                    <a:lnTo>
                      <a:pt x="157" y="24"/>
                    </a:lnTo>
                    <a:lnTo>
                      <a:pt x="157" y="16"/>
                    </a:lnTo>
                    <a:lnTo>
                      <a:pt x="152" y="14"/>
                    </a:lnTo>
                    <a:lnTo>
                      <a:pt x="152" y="21"/>
                    </a:lnTo>
                    <a:close/>
                    <a:moveTo>
                      <a:pt x="142" y="21"/>
                    </a:moveTo>
                    <a:lnTo>
                      <a:pt x="147" y="21"/>
                    </a:lnTo>
                    <a:lnTo>
                      <a:pt x="147" y="14"/>
                    </a:lnTo>
                    <a:lnTo>
                      <a:pt x="142" y="14"/>
                    </a:lnTo>
                    <a:lnTo>
                      <a:pt x="142" y="21"/>
                    </a:lnTo>
                    <a:close/>
                    <a:moveTo>
                      <a:pt x="133" y="21"/>
                    </a:moveTo>
                    <a:lnTo>
                      <a:pt x="138" y="21"/>
                    </a:lnTo>
                    <a:lnTo>
                      <a:pt x="138" y="14"/>
                    </a:lnTo>
                    <a:lnTo>
                      <a:pt x="133" y="14"/>
                    </a:lnTo>
                    <a:lnTo>
                      <a:pt x="133" y="21"/>
                    </a:lnTo>
                    <a:close/>
                    <a:moveTo>
                      <a:pt x="123" y="19"/>
                    </a:moveTo>
                    <a:lnTo>
                      <a:pt x="128" y="19"/>
                    </a:lnTo>
                    <a:lnTo>
                      <a:pt x="128" y="12"/>
                    </a:lnTo>
                    <a:lnTo>
                      <a:pt x="123" y="12"/>
                    </a:lnTo>
                    <a:lnTo>
                      <a:pt x="123" y="19"/>
                    </a:lnTo>
                    <a:close/>
                    <a:moveTo>
                      <a:pt x="114" y="19"/>
                    </a:moveTo>
                    <a:lnTo>
                      <a:pt x="119" y="19"/>
                    </a:lnTo>
                    <a:lnTo>
                      <a:pt x="119" y="12"/>
                    </a:lnTo>
                    <a:lnTo>
                      <a:pt x="114" y="12"/>
                    </a:lnTo>
                    <a:lnTo>
                      <a:pt x="114" y="19"/>
                    </a:lnTo>
                    <a:close/>
                    <a:moveTo>
                      <a:pt x="105" y="16"/>
                    </a:moveTo>
                    <a:lnTo>
                      <a:pt x="109" y="19"/>
                    </a:lnTo>
                    <a:lnTo>
                      <a:pt x="109" y="12"/>
                    </a:lnTo>
                    <a:lnTo>
                      <a:pt x="105" y="9"/>
                    </a:lnTo>
                    <a:lnTo>
                      <a:pt x="105" y="16"/>
                    </a:lnTo>
                    <a:close/>
                    <a:moveTo>
                      <a:pt x="95" y="16"/>
                    </a:moveTo>
                    <a:lnTo>
                      <a:pt x="100" y="16"/>
                    </a:lnTo>
                    <a:lnTo>
                      <a:pt x="100" y="9"/>
                    </a:lnTo>
                    <a:lnTo>
                      <a:pt x="95" y="9"/>
                    </a:lnTo>
                    <a:lnTo>
                      <a:pt x="95" y="16"/>
                    </a:lnTo>
                    <a:close/>
                    <a:moveTo>
                      <a:pt x="86" y="16"/>
                    </a:moveTo>
                    <a:lnTo>
                      <a:pt x="90" y="16"/>
                    </a:lnTo>
                    <a:lnTo>
                      <a:pt x="90" y="9"/>
                    </a:lnTo>
                    <a:lnTo>
                      <a:pt x="86" y="9"/>
                    </a:lnTo>
                    <a:lnTo>
                      <a:pt x="86" y="16"/>
                    </a:lnTo>
                    <a:close/>
                    <a:moveTo>
                      <a:pt x="76" y="14"/>
                    </a:moveTo>
                    <a:lnTo>
                      <a:pt x="81" y="16"/>
                    </a:lnTo>
                    <a:lnTo>
                      <a:pt x="81" y="9"/>
                    </a:lnTo>
                    <a:lnTo>
                      <a:pt x="76" y="7"/>
                    </a:lnTo>
                    <a:lnTo>
                      <a:pt x="76" y="14"/>
                    </a:lnTo>
                    <a:close/>
                    <a:moveTo>
                      <a:pt x="67" y="14"/>
                    </a:moveTo>
                    <a:lnTo>
                      <a:pt x="71" y="14"/>
                    </a:lnTo>
                    <a:lnTo>
                      <a:pt x="71" y="7"/>
                    </a:lnTo>
                    <a:lnTo>
                      <a:pt x="67" y="7"/>
                    </a:lnTo>
                    <a:lnTo>
                      <a:pt x="67" y="14"/>
                    </a:lnTo>
                    <a:close/>
                    <a:moveTo>
                      <a:pt x="57" y="14"/>
                    </a:moveTo>
                    <a:lnTo>
                      <a:pt x="62" y="14"/>
                    </a:lnTo>
                    <a:lnTo>
                      <a:pt x="62" y="7"/>
                    </a:lnTo>
                    <a:lnTo>
                      <a:pt x="57" y="7"/>
                    </a:lnTo>
                    <a:lnTo>
                      <a:pt x="57" y="14"/>
                    </a:lnTo>
                    <a:close/>
                    <a:moveTo>
                      <a:pt x="48" y="12"/>
                    </a:moveTo>
                    <a:lnTo>
                      <a:pt x="52" y="12"/>
                    </a:lnTo>
                    <a:lnTo>
                      <a:pt x="52" y="5"/>
                    </a:lnTo>
                    <a:lnTo>
                      <a:pt x="48" y="5"/>
                    </a:lnTo>
                    <a:lnTo>
                      <a:pt x="48" y="12"/>
                    </a:lnTo>
                    <a:close/>
                    <a:moveTo>
                      <a:pt x="38" y="12"/>
                    </a:moveTo>
                    <a:lnTo>
                      <a:pt x="43" y="12"/>
                    </a:lnTo>
                    <a:lnTo>
                      <a:pt x="43" y="5"/>
                    </a:lnTo>
                    <a:lnTo>
                      <a:pt x="38" y="5"/>
                    </a:lnTo>
                    <a:lnTo>
                      <a:pt x="38" y="12"/>
                    </a:lnTo>
                    <a:close/>
                    <a:moveTo>
                      <a:pt x="29" y="9"/>
                    </a:moveTo>
                    <a:lnTo>
                      <a:pt x="33" y="12"/>
                    </a:lnTo>
                    <a:lnTo>
                      <a:pt x="33" y="5"/>
                    </a:lnTo>
                    <a:lnTo>
                      <a:pt x="29" y="5"/>
                    </a:lnTo>
                    <a:lnTo>
                      <a:pt x="29" y="9"/>
                    </a:lnTo>
                    <a:close/>
                    <a:moveTo>
                      <a:pt x="19" y="9"/>
                    </a:moveTo>
                    <a:lnTo>
                      <a:pt x="24" y="9"/>
                    </a:lnTo>
                    <a:lnTo>
                      <a:pt x="24" y="2"/>
                    </a:lnTo>
                    <a:lnTo>
                      <a:pt x="19" y="2"/>
                    </a:lnTo>
                    <a:lnTo>
                      <a:pt x="19" y="9"/>
                    </a:lnTo>
                    <a:close/>
                    <a:moveTo>
                      <a:pt x="10" y="9"/>
                    </a:moveTo>
                    <a:lnTo>
                      <a:pt x="15" y="9"/>
                    </a:lnTo>
                    <a:lnTo>
                      <a:pt x="15" y="2"/>
                    </a:lnTo>
                    <a:lnTo>
                      <a:pt x="10" y="2"/>
                    </a:lnTo>
                    <a:lnTo>
                      <a:pt x="10" y="9"/>
                    </a:lnTo>
                    <a:close/>
                    <a:moveTo>
                      <a:pt x="0" y="7"/>
                    </a:moveTo>
                    <a:lnTo>
                      <a:pt x="5" y="9"/>
                    </a:lnTo>
                    <a:lnTo>
                      <a:pt x="5" y="2"/>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54"/>
              <p:cNvSpPr>
                <a:spLocks noChangeArrowheads="1"/>
              </p:cNvSpPr>
              <p:nvPr/>
            </p:nvSpPr>
            <p:spPr bwMode="auto">
              <a:xfrm>
                <a:off x="2400" y="13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5"/>
              <p:cNvSpPr>
                <a:spLocks/>
              </p:cNvSpPr>
              <p:nvPr/>
            </p:nvSpPr>
            <p:spPr bwMode="auto">
              <a:xfrm>
                <a:off x="2400" y="13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6"/>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7"/>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8"/>
              <p:cNvSpPr>
                <a:spLocks noEditPoints="1"/>
              </p:cNvSpPr>
              <p:nvPr/>
            </p:nvSpPr>
            <p:spPr bwMode="auto">
              <a:xfrm>
                <a:off x="1290" y="1267"/>
                <a:ext cx="1108" cy="160"/>
              </a:xfrm>
              <a:custGeom>
                <a:avLst/>
                <a:gdLst>
                  <a:gd name="T0" fmla="*/ 1091 w 1108"/>
                  <a:gd name="T1" fmla="*/ 160 h 160"/>
                  <a:gd name="T2" fmla="*/ 1073 w 1108"/>
                  <a:gd name="T3" fmla="*/ 155 h 160"/>
                  <a:gd name="T4" fmla="*/ 1054 w 1108"/>
                  <a:gd name="T5" fmla="*/ 153 h 160"/>
                  <a:gd name="T6" fmla="*/ 1035 w 1108"/>
                  <a:gd name="T7" fmla="*/ 150 h 160"/>
                  <a:gd name="T8" fmla="*/ 1016 w 1108"/>
                  <a:gd name="T9" fmla="*/ 148 h 160"/>
                  <a:gd name="T10" fmla="*/ 997 w 1108"/>
                  <a:gd name="T11" fmla="*/ 145 h 160"/>
                  <a:gd name="T12" fmla="*/ 980 w 1108"/>
                  <a:gd name="T13" fmla="*/ 143 h 160"/>
                  <a:gd name="T14" fmla="*/ 961 w 1108"/>
                  <a:gd name="T15" fmla="*/ 141 h 160"/>
                  <a:gd name="T16" fmla="*/ 942 w 1108"/>
                  <a:gd name="T17" fmla="*/ 138 h 160"/>
                  <a:gd name="T18" fmla="*/ 923 w 1108"/>
                  <a:gd name="T19" fmla="*/ 136 h 160"/>
                  <a:gd name="T20" fmla="*/ 904 w 1108"/>
                  <a:gd name="T21" fmla="*/ 134 h 160"/>
                  <a:gd name="T22" fmla="*/ 885 w 1108"/>
                  <a:gd name="T23" fmla="*/ 131 h 160"/>
                  <a:gd name="T24" fmla="*/ 867 w 1108"/>
                  <a:gd name="T25" fmla="*/ 129 h 160"/>
                  <a:gd name="T26" fmla="*/ 848 w 1108"/>
                  <a:gd name="T27" fmla="*/ 124 h 160"/>
                  <a:gd name="T28" fmla="*/ 829 w 1108"/>
                  <a:gd name="T29" fmla="*/ 122 h 160"/>
                  <a:gd name="T30" fmla="*/ 810 w 1108"/>
                  <a:gd name="T31" fmla="*/ 119 h 160"/>
                  <a:gd name="T32" fmla="*/ 791 w 1108"/>
                  <a:gd name="T33" fmla="*/ 117 h 160"/>
                  <a:gd name="T34" fmla="*/ 772 w 1108"/>
                  <a:gd name="T35" fmla="*/ 114 h 160"/>
                  <a:gd name="T36" fmla="*/ 753 w 1108"/>
                  <a:gd name="T37" fmla="*/ 112 h 160"/>
                  <a:gd name="T38" fmla="*/ 734 w 1108"/>
                  <a:gd name="T39" fmla="*/ 110 h 160"/>
                  <a:gd name="T40" fmla="*/ 715 w 1108"/>
                  <a:gd name="T41" fmla="*/ 107 h 160"/>
                  <a:gd name="T42" fmla="*/ 696 w 1108"/>
                  <a:gd name="T43" fmla="*/ 105 h 160"/>
                  <a:gd name="T44" fmla="*/ 677 w 1108"/>
                  <a:gd name="T45" fmla="*/ 103 h 160"/>
                  <a:gd name="T46" fmla="*/ 658 w 1108"/>
                  <a:gd name="T47" fmla="*/ 100 h 160"/>
                  <a:gd name="T48" fmla="*/ 639 w 1108"/>
                  <a:gd name="T49" fmla="*/ 95 h 160"/>
                  <a:gd name="T50" fmla="*/ 623 w 1108"/>
                  <a:gd name="T51" fmla="*/ 93 h 160"/>
                  <a:gd name="T52" fmla="*/ 604 w 1108"/>
                  <a:gd name="T53" fmla="*/ 91 h 160"/>
                  <a:gd name="T54" fmla="*/ 585 w 1108"/>
                  <a:gd name="T55" fmla="*/ 88 h 160"/>
                  <a:gd name="T56" fmla="*/ 566 w 1108"/>
                  <a:gd name="T57" fmla="*/ 86 h 160"/>
                  <a:gd name="T58" fmla="*/ 547 w 1108"/>
                  <a:gd name="T59" fmla="*/ 84 h 160"/>
                  <a:gd name="T60" fmla="*/ 528 w 1108"/>
                  <a:gd name="T61" fmla="*/ 81 h 160"/>
                  <a:gd name="T62" fmla="*/ 509 w 1108"/>
                  <a:gd name="T63" fmla="*/ 79 h 160"/>
                  <a:gd name="T64" fmla="*/ 490 w 1108"/>
                  <a:gd name="T65" fmla="*/ 76 h 160"/>
                  <a:gd name="T66" fmla="*/ 471 w 1108"/>
                  <a:gd name="T67" fmla="*/ 74 h 160"/>
                  <a:gd name="T68" fmla="*/ 452 w 1108"/>
                  <a:gd name="T69" fmla="*/ 72 h 160"/>
                  <a:gd name="T70" fmla="*/ 433 w 1108"/>
                  <a:gd name="T71" fmla="*/ 67 h 160"/>
                  <a:gd name="T72" fmla="*/ 414 w 1108"/>
                  <a:gd name="T73" fmla="*/ 65 h 160"/>
                  <a:gd name="T74" fmla="*/ 395 w 1108"/>
                  <a:gd name="T75" fmla="*/ 62 h 160"/>
                  <a:gd name="T76" fmla="*/ 376 w 1108"/>
                  <a:gd name="T77" fmla="*/ 60 h 160"/>
                  <a:gd name="T78" fmla="*/ 357 w 1108"/>
                  <a:gd name="T79" fmla="*/ 57 h 160"/>
                  <a:gd name="T80" fmla="*/ 338 w 1108"/>
                  <a:gd name="T81" fmla="*/ 55 h 160"/>
                  <a:gd name="T82" fmla="*/ 319 w 1108"/>
                  <a:gd name="T83" fmla="*/ 53 h 160"/>
                  <a:gd name="T84" fmla="*/ 301 w 1108"/>
                  <a:gd name="T85" fmla="*/ 50 h 160"/>
                  <a:gd name="T86" fmla="*/ 284 w 1108"/>
                  <a:gd name="T87" fmla="*/ 48 h 160"/>
                  <a:gd name="T88" fmla="*/ 265 w 1108"/>
                  <a:gd name="T89" fmla="*/ 46 h 160"/>
                  <a:gd name="T90" fmla="*/ 246 w 1108"/>
                  <a:gd name="T91" fmla="*/ 43 h 160"/>
                  <a:gd name="T92" fmla="*/ 227 w 1108"/>
                  <a:gd name="T93" fmla="*/ 41 h 160"/>
                  <a:gd name="T94" fmla="*/ 208 w 1108"/>
                  <a:gd name="T95" fmla="*/ 36 h 160"/>
                  <a:gd name="T96" fmla="*/ 189 w 1108"/>
                  <a:gd name="T97" fmla="*/ 34 h 160"/>
                  <a:gd name="T98" fmla="*/ 170 w 1108"/>
                  <a:gd name="T99" fmla="*/ 31 h 160"/>
                  <a:gd name="T100" fmla="*/ 151 w 1108"/>
                  <a:gd name="T101" fmla="*/ 29 h 160"/>
                  <a:gd name="T102" fmla="*/ 132 w 1108"/>
                  <a:gd name="T103" fmla="*/ 27 h 160"/>
                  <a:gd name="T104" fmla="*/ 113 w 1108"/>
                  <a:gd name="T105" fmla="*/ 24 h 160"/>
                  <a:gd name="T106" fmla="*/ 94 w 1108"/>
                  <a:gd name="T107" fmla="*/ 22 h 160"/>
                  <a:gd name="T108" fmla="*/ 76 w 1108"/>
                  <a:gd name="T109" fmla="*/ 19 h 160"/>
                  <a:gd name="T110" fmla="*/ 57 w 1108"/>
                  <a:gd name="T111" fmla="*/ 17 h 160"/>
                  <a:gd name="T112" fmla="*/ 38 w 1108"/>
                  <a:gd name="T113" fmla="*/ 15 h 160"/>
                  <a:gd name="T114" fmla="*/ 19 w 1108"/>
                  <a:gd name="T115" fmla="*/ 12 h 160"/>
                  <a:gd name="T116" fmla="*/ 0 w 1108"/>
                  <a:gd name="T117" fmla="*/ 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8" h="160">
                    <a:moveTo>
                      <a:pt x="1101" y="160"/>
                    </a:moveTo>
                    <a:lnTo>
                      <a:pt x="1106" y="160"/>
                    </a:lnTo>
                    <a:lnTo>
                      <a:pt x="1108" y="153"/>
                    </a:lnTo>
                    <a:lnTo>
                      <a:pt x="1103" y="153"/>
                    </a:lnTo>
                    <a:lnTo>
                      <a:pt x="1101" y="160"/>
                    </a:lnTo>
                    <a:close/>
                    <a:moveTo>
                      <a:pt x="1091" y="160"/>
                    </a:moveTo>
                    <a:lnTo>
                      <a:pt x="1096" y="160"/>
                    </a:lnTo>
                    <a:lnTo>
                      <a:pt x="1099" y="153"/>
                    </a:lnTo>
                    <a:lnTo>
                      <a:pt x="1094" y="153"/>
                    </a:lnTo>
                    <a:lnTo>
                      <a:pt x="1091" y="160"/>
                    </a:lnTo>
                    <a:close/>
                    <a:moveTo>
                      <a:pt x="1082" y="157"/>
                    </a:moveTo>
                    <a:lnTo>
                      <a:pt x="1087" y="157"/>
                    </a:lnTo>
                    <a:lnTo>
                      <a:pt x="1089" y="150"/>
                    </a:lnTo>
                    <a:lnTo>
                      <a:pt x="1084" y="150"/>
                    </a:lnTo>
                    <a:lnTo>
                      <a:pt x="1082" y="157"/>
                    </a:lnTo>
                    <a:close/>
                    <a:moveTo>
                      <a:pt x="1073" y="155"/>
                    </a:moveTo>
                    <a:lnTo>
                      <a:pt x="1077" y="157"/>
                    </a:lnTo>
                    <a:lnTo>
                      <a:pt x="1080" y="150"/>
                    </a:lnTo>
                    <a:lnTo>
                      <a:pt x="1075" y="150"/>
                    </a:lnTo>
                    <a:lnTo>
                      <a:pt x="1073" y="155"/>
                    </a:lnTo>
                    <a:close/>
                    <a:moveTo>
                      <a:pt x="1063" y="155"/>
                    </a:moveTo>
                    <a:lnTo>
                      <a:pt x="1068" y="155"/>
                    </a:lnTo>
                    <a:lnTo>
                      <a:pt x="1070" y="148"/>
                    </a:lnTo>
                    <a:lnTo>
                      <a:pt x="1065" y="148"/>
                    </a:lnTo>
                    <a:lnTo>
                      <a:pt x="1063" y="155"/>
                    </a:lnTo>
                    <a:close/>
                    <a:moveTo>
                      <a:pt x="1054" y="153"/>
                    </a:moveTo>
                    <a:lnTo>
                      <a:pt x="1058" y="155"/>
                    </a:lnTo>
                    <a:lnTo>
                      <a:pt x="1061" y="148"/>
                    </a:lnTo>
                    <a:lnTo>
                      <a:pt x="1056" y="145"/>
                    </a:lnTo>
                    <a:lnTo>
                      <a:pt x="1054" y="153"/>
                    </a:lnTo>
                    <a:close/>
                    <a:moveTo>
                      <a:pt x="1044" y="153"/>
                    </a:moveTo>
                    <a:lnTo>
                      <a:pt x="1049" y="153"/>
                    </a:lnTo>
                    <a:lnTo>
                      <a:pt x="1051" y="145"/>
                    </a:lnTo>
                    <a:lnTo>
                      <a:pt x="1046" y="145"/>
                    </a:lnTo>
                    <a:lnTo>
                      <a:pt x="1044" y="153"/>
                    </a:lnTo>
                    <a:close/>
                    <a:moveTo>
                      <a:pt x="1035" y="150"/>
                    </a:moveTo>
                    <a:lnTo>
                      <a:pt x="1039" y="153"/>
                    </a:lnTo>
                    <a:lnTo>
                      <a:pt x="1042" y="145"/>
                    </a:lnTo>
                    <a:lnTo>
                      <a:pt x="1037" y="143"/>
                    </a:lnTo>
                    <a:lnTo>
                      <a:pt x="1035" y="150"/>
                    </a:lnTo>
                    <a:close/>
                    <a:moveTo>
                      <a:pt x="1025" y="150"/>
                    </a:moveTo>
                    <a:lnTo>
                      <a:pt x="1030" y="150"/>
                    </a:lnTo>
                    <a:lnTo>
                      <a:pt x="1032" y="143"/>
                    </a:lnTo>
                    <a:lnTo>
                      <a:pt x="1028" y="143"/>
                    </a:lnTo>
                    <a:lnTo>
                      <a:pt x="1025" y="150"/>
                    </a:lnTo>
                    <a:close/>
                    <a:moveTo>
                      <a:pt x="1016" y="148"/>
                    </a:moveTo>
                    <a:lnTo>
                      <a:pt x="1020" y="150"/>
                    </a:lnTo>
                    <a:lnTo>
                      <a:pt x="1023" y="143"/>
                    </a:lnTo>
                    <a:lnTo>
                      <a:pt x="1018" y="141"/>
                    </a:lnTo>
                    <a:lnTo>
                      <a:pt x="1016" y="148"/>
                    </a:lnTo>
                    <a:close/>
                    <a:moveTo>
                      <a:pt x="1006" y="148"/>
                    </a:moveTo>
                    <a:lnTo>
                      <a:pt x="1011" y="148"/>
                    </a:lnTo>
                    <a:lnTo>
                      <a:pt x="1013" y="141"/>
                    </a:lnTo>
                    <a:lnTo>
                      <a:pt x="1009" y="141"/>
                    </a:lnTo>
                    <a:lnTo>
                      <a:pt x="1006" y="148"/>
                    </a:lnTo>
                    <a:close/>
                    <a:moveTo>
                      <a:pt x="997" y="145"/>
                    </a:moveTo>
                    <a:lnTo>
                      <a:pt x="1001" y="145"/>
                    </a:lnTo>
                    <a:lnTo>
                      <a:pt x="1004" y="138"/>
                    </a:lnTo>
                    <a:lnTo>
                      <a:pt x="999" y="138"/>
                    </a:lnTo>
                    <a:lnTo>
                      <a:pt x="997" y="145"/>
                    </a:lnTo>
                    <a:close/>
                    <a:moveTo>
                      <a:pt x="987" y="145"/>
                    </a:moveTo>
                    <a:lnTo>
                      <a:pt x="992" y="145"/>
                    </a:lnTo>
                    <a:lnTo>
                      <a:pt x="994" y="138"/>
                    </a:lnTo>
                    <a:lnTo>
                      <a:pt x="990" y="138"/>
                    </a:lnTo>
                    <a:lnTo>
                      <a:pt x="987" y="145"/>
                    </a:lnTo>
                    <a:close/>
                    <a:moveTo>
                      <a:pt x="980" y="143"/>
                    </a:moveTo>
                    <a:lnTo>
                      <a:pt x="985" y="143"/>
                    </a:lnTo>
                    <a:lnTo>
                      <a:pt x="985" y="136"/>
                    </a:lnTo>
                    <a:lnTo>
                      <a:pt x="980" y="136"/>
                    </a:lnTo>
                    <a:lnTo>
                      <a:pt x="980" y="143"/>
                    </a:lnTo>
                    <a:close/>
                    <a:moveTo>
                      <a:pt x="971" y="143"/>
                    </a:moveTo>
                    <a:lnTo>
                      <a:pt x="975" y="143"/>
                    </a:lnTo>
                    <a:lnTo>
                      <a:pt x="975" y="136"/>
                    </a:lnTo>
                    <a:lnTo>
                      <a:pt x="971" y="136"/>
                    </a:lnTo>
                    <a:lnTo>
                      <a:pt x="971" y="143"/>
                    </a:lnTo>
                    <a:close/>
                    <a:moveTo>
                      <a:pt x="961" y="141"/>
                    </a:moveTo>
                    <a:lnTo>
                      <a:pt x="966" y="141"/>
                    </a:lnTo>
                    <a:lnTo>
                      <a:pt x="966" y="134"/>
                    </a:lnTo>
                    <a:lnTo>
                      <a:pt x="961" y="134"/>
                    </a:lnTo>
                    <a:lnTo>
                      <a:pt x="961" y="141"/>
                    </a:lnTo>
                    <a:close/>
                    <a:moveTo>
                      <a:pt x="952" y="138"/>
                    </a:moveTo>
                    <a:lnTo>
                      <a:pt x="956" y="141"/>
                    </a:lnTo>
                    <a:lnTo>
                      <a:pt x="956" y="134"/>
                    </a:lnTo>
                    <a:lnTo>
                      <a:pt x="952" y="131"/>
                    </a:lnTo>
                    <a:lnTo>
                      <a:pt x="952" y="138"/>
                    </a:lnTo>
                    <a:close/>
                    <a:moveTo>
                      <a:pt x="942" y="138"/>
                    </a:moveTo>
                    <a:lnTo>
                      <a:pt x="947" y="138"/>
                    </a:lnTo>
                    <a:lnTo>
                      <a:pt x="947" y="131"/>
                    </a:lnTo>
                    <a:lnTo>
                      <a:pt x="942" y="131"/>
                    </a:lnTo>
                    <a:lnTo>
                      <a:pt x="942" y="138"/>
                    </a:lnTo>
                    <a:close/>
                    <a:moveTo>
                      <a:pt x="933" y="136"/>
                    </a:moveTo>
                    <a:lnTo>
                      <a:pt x="938" y="138"/>
                    </a:lnTo>
                    <a:lnTo>
                      <a:pt x="938" y="131"/>
                    </a:lnTo>
                    <a:lnTo>
                      <a:pt x="933" y="129"/>
                    </a:lnTo>
                    <a:lnTo>
                      <a:pt x="933" y="136"/>
                    </a:lnTo>
                    <a:close/>
                    <a:moveTo>
                      <a:pt x="923" y="136"/>
                    </a:moveTo>
                    <a:lnTo>
                      <a:pt x="928" y="136"/>
                    </a:lnTo>
                    <a:lnTo>
                      <a:pt x="928" y="129"/>
                    </a:lnTo>
                    <a:lnTo>
                      <a:pt x="923" y="129"/>
                    </a:lnTo>
                    <a:lnTo>
                      <a:pt x="923" y="136"/>
                    </a:lnTo>
                    <a:close/>
                    <a:moveTo>
                      <a:pt x="914" y="134"/>
                    </a:moveTo>
                    <a:lnTo>
                      <a:pt x="919" y="136"/>
                    </a:lnTo>
                    <a:lnTo>
                      <a:pt x="919" y="129"/>
                    </a:lnTo>
                    <a:lnTo>
                      <a:pt x="914" y="126"/>
                    </a:lnTo>
                    <a:lnTo>
                      <a:pt x="914" y="134"/>
                    </a:lnTo>
                    <a:close/>
                    <a:moveTo>
                      <a:pt x="904" y="134"/>
                    </a:moveTo>
                    <a:lnTo>
                      <a:pt x="909" y="134"/>
                    </a:lnTo>
                    <a:lnTo>
                      <a:pt x="909" y="126"/>
                    </a:lnTo>
                    <a:lnTo>
                      <a:pt x="904" y="126"/>
                    </a:lnTo>
                    <a:lnTo>
                      <a:pt x="904" y="134"/>
                    </a:lnTo>
                    <a:close/>
                    <a:moveTo>
                      <a:pt x="895" y="131"/>
                    </a:moveTo>
                    <a:lnTo>
                      <a:pt x="900" y="131"/>
                    </a:lnTo>
                    <a:lnTo>
                      <a:pt x="900" y="124"/>
                    </a:lnTo>
                    <a:lnTo>
                      <a:pt x="895" y="124"/>
                    </a:lnTo>
                    <a:lnTo>
                      <a:pt x="895" y="131"/>
                    </a:lnTo>
                    <a:close/>
                    <a:moveTo>
                      <a:pt x="885" y="131"/>
                    </a:moveTo>
                    <a:lnTo>
                      <a:pt x="890" y="131"/>
                    </a:lnTo>
                    <a:lnTo>
                      <a:pt x="890" y="124"/>
                    </a:lnTo>
                    <a:lnTo>
                      <a:pt x="885" y="124"/>
                    </a:lnTo>
                    <a:lnTo>
                      <a:pt x="885" y="131"/>
                    </a:lnTo>
                    <a:close/>
                    <a:moveTo>
                      <a:pt x="876" y="129"/>
                    </a:moveTo>
                    <a:lnTo>
                      <a:pt x="881" y="129"/>
                    </a:lnTo>
                    <a:lnTo>
                      <a:pt x="881" y="122"/>
                    </a:lnTo>
                    <a:lnTo>
                      <a:pt x="876" y="122"/>
                    </a:lnTo>
                    <a:lnTo>
                      <a:pt x="876" y="129"/>
                    </a:lnTo>
                    <a:close/>
                    <a:moveTo>
                      <a:pt x="867" y="129"/>
                    </a:moveTo>
                    <a:lnTo>
                      <a:pt x="871" y="129"/>
                    </a:lnTo>
                    <a:lnTo>
                      <a:pt x="871" y="122"/>
                    </a:lnTo>
                    <a:lnTo>
                      <a:pt x="867" y="122"/>
                    </a:lnTo>
                    <a:lnTo>
                      <a:pt x="867" y="129"/>
                    </a:lnTo>
                    <a:close/>
                    <a:moveTo>
                      <a:pt x="857" y="126"/>
                    </a:moveTo>
                    <a:lnTo>
                      <a:pt x="862" y="126"/>
                    </a:lnTo>
                    <a:lnTo>
                      <a:pt x="862" y="119"/>
                    </a:lnTo>
                    <a:lnTo>
                      <a:pt x="857" y="119"/>
                    </a:lnTo>
                    <a:lnTo>
                      <a:pt x="857" y="126"/>
                    </a:lnTo>
                    <a:close/>
                    <a:moveTo>
                      <a:pt x="848" y="124"/>
                    </a:moveTo>
                    <a:lnTo>
                      <a:pt x="852" y="126"/>
                    </a:lnTo>
                    <a:lnTo>
                      <a:pt x="852" y="119"/>
                    </a:lnTo>
                    <a:lnTo>
                      <a:pt x="848" y="117"/>
                    </a:lnTo>
                    <a:lnTo>
                      <a:pt x="848" y="124"/>
                    </a:lnTo>
                    <a:close/>
                    <a:moveTo>
                      <a:pt x="838" y="124"/>
                    </a:moveTo>
                    <a:lnTo>
                      <a:pt x="843" y="124"/>
                    </a:lnTo>
                    <a:lnTo>
                      <a:pt x="843" y="117"/>
                    </a:lnTo>
                    <a:lnTo>
                      <a:pt x="838" y="117"/>
                    </a:lnTo>
                    <a:lnTo>
                      <a:pt x="838" y="124"/>
                    </a:lnTo>
                    <a:close/>
                    <a:moveTo>
                      <a:pt x="829" y="122"/>
                    </a:moveTo>
                    <a:lnTo>
                      <a:pt x="833" y="124"/>
                    </a:lnTo>
                    <a:lnTo>
                      <a:pt x="833" y="117"/>
                    </a:lnTo>
                    <a:lnTo>
                      <a:pt x="829" y="114"/>
                    </a:lnTo>
                    <a:lnTo>
                      <a:pt x="829" y="122"/>
                    </a:lnTo>
                    <a:close/>
                    <a:moveTo>
                      <a:pt x="819" y="122"/>
                    </a:moveTo>
                    <a:lnTo>
                      <a:pt x="824" y="122"/>
                    </a:lnTo>
                    <a:lnTo>
                      <a:pt x="824" y="114"/>
                    </a:lnTo>
                    <a:lnTo>
                      <a:pt x="819" y="114"/>
                    </a:lnTo>
                    <a:lnTo>
                      <a:pt x="819" y="122"/>
                    </a:lnTo>
                    <a:close/>
                    <a:moveTo>
                      <a:pt x="810" y="119"/>
                    </a:moveTo>
                    <a:lnTo>
                      <a:pt x="814" y="122"/>
                    </a:lnTo>
                    <a:lnTo>
                      <a:pt x="814" y="114"/>
                    </a:lnTo>
                    <a:lnTo>
                      <a:pt x="810" y="112"/>
                    </a:lnTo>
                    <a:lnTo>
                      <a:pt x="810" y="119"/>
                    </a:lnTo>
                    <a:close/>
                    <a:moveTo>
                      <a:pt x="800" y="119"/>
                    </a:moveTo>
                    <a:lnTo>
                      <a:pt x="805" y="119"/>
                    </a:lnTo>
                    <a:lnTo>
                      <a:pt x="805" y="112"/>
                    </a:lnTo>
                    <a:lnTo>
                      <a:pt x="800" y="112"/>
                    </a:lnTo>
                    <a:lnTo>
                      <a:pt x="800" y="119"/>
                    </a:lnTo>
                    <a:close/>
                    <a:moveTo>
                      <a:pt x="791" y="117"/>
                    </a:moveTo>
                    <a:lnTo>
                      <a:pt x="795" y="117"/>
                    </a:lnTo>
                    <a:lnTo>
                      <a:pt x="795" y="110"/>
                    </a:lnTo>
                    <a:lnTo>
                      <a:pt x="791" y="110"/>
                    </a:lnTo>
                    <a:lnTo>
                      <a:pt x="791" y="117"/>
                    </a:lnTo>
                    <a:close/>
                    <a:moveTo>
                      <a:pt x="781" y="117"/>
                    </a:moveTo>
                    <a:lnTo>
                      <a:pt x="786" y="117"/>
                    </a:lnTo>
                    <a:lnTo>
                      <a:pt x="786" y="110"/>
                    </a:lnTo>
                    <a:lnTo>
                      <a:pt x="781" y="110"/>
                    </a:lnTo>
                    <a:lnTo>
                      <a:pt x="781" y="117"/>
                    </a:lnTo>
                    <a:close/>
                    <a:moveTo>
                      <a:pt x="772" y="114"/>
                    </a:moveTo>
                    <a:lnTo>
                      <a:pt x="777" y="114"/>
                    </a:lnTo>
                    <a:lnTo>
                      <a:pt x="779" y="107"/>
                    </a:lnTo>
                    <a:lnTo>
                      <a:pt x="774" y="107"/>
                    </a:lnTo>
                    <a:lnTo>
                      <a:pt x="772" y="114"/>
                    </a:lnTo>
                    <a:close/>
                    <a:moveTo>
                      <a:pt x="762" y="114"/>
                    </a:moveTo>
                    <a:lnTo>
                      <a:pt x="767" y="114"/>
                    </a:lnTo>
                    <a:lnTo>
                      <a:pt x="769" y="107"/>
                    </a:lnTo>
                    <a:lnTo>
                      <a:pt x="765" y="107"/>
                    </a:lnTo>
                    <a:lnTo>
                      <a:pt x="762" y="114"/>
                    </a:lnTo>
                    <a:close/>
                    <a:moveTo>
                      <a:pt x="753" y="112"/>
                    </a:moveTo>
                    <a:lnTo>
                      <a:pt x="758" y="112"/>
                    </a:lnTo>
                    <a:lnTo>
                      <a:pt x="760" y="105"/>
                    </a:lnTo>
                    <a:lnTo>
                      <a:pt x="755" y="105"/>
                    </a:lnTo>
                    <a:lnTo>
                      <a:pt x="753" y="112"/>
                    </a:lnTo>
                    <a:close/>
                    <a:moveTo>
                      <a:pt x="743" y="110"/>
                    </a:moveTo>
                    <a:lnTo>
                      <a:pt x="748" y="112"/>
                    </a:lnTo>
                    <a:lnTo>
                      <a:pt x="750" y="105"/>
                    </a:lnTo>
                    <a:lnTo>
                      <a:pt x="746" y="103"/>
                    </a:lnTo>
                    <a:lnTo>
                      <a:pt x="743" y="110"/>
                    </a:lnTo>
                    <a:close/>
                    <a:moveTo>
                      <a:pt x="734" y="110"/>
                    </a:moveTo>
                    <a:lnTo>
                      <a:pt x="739" y="110"/>
                    </a:lnTo>
                    <a:lnTo>
                      <a:pt x="741" y="103"/>
                    </a:lnTo>
                    <a:lnTo>
                      <a:pt x="736" y="103"/>
                    </a:lnTo>
                    <a:lnTo>
                      <a:pt x="734" y="110"/>
                    </a:lnTo>
                    <a:close/>
                    <a:moveTo>
                      <a:pt x="724" y="107"/>
                    </a:moveTo>
                    <a:lnTo>
                      <a:pt x="729" y="110"/>
                    </a:lnTo>
                    <a:lnTo>
                      <a:pt x="732" y="103"/>
                    </a:lnTo>
                    <a:lnTo>
                      <a:pt x="727" y="100"/>
                    </a:lnTo>
                    <a:lnTo>
                      <a:pt x="724" y="107"/>
                    </a:lnTo>
                    <a:close/>
                    <a:moveTo>
                      <a:pt x="715" y="107"/>
                    </a:moveTo>
                    <a:lnTo>
                      <a:pt x="720" y="107"/>
                    </a:lnTo>
                    <a:lnTo>
                      <a:pt x="722" y="100"/>
                    </a:lnTo>
                    <a:lnTo>
                      <a:pt x="717" y="100"/>
                    </a:lnTo>
                    <a:lnTo>
                      <a:pt x="715" y="107"/>
                    </a:lnTo>
                    <a:close/>
                    <a:moveTo>
                      <a:pt x="705" y="105"/>
                    </a:moveTo>
                    <a:lnTo>
                      <a:pt x="710" y="107"/>
                    </a:lnTo>
                    <a:lnTo>
                      <a:pt x="713" y="100"/>
                    </a:lnTo>
                    <a:lnTo>
                      <a:pt x="708" y="98"/>
                    </a:lnTo>
                    <a:lnTo>
                      <a:pt x="705" y="105"/>
                    </a:lnTo>
                    <a:close/>
                    <a:moveTo>
                      <a:pt x="696" y="105"/>
                    </a:moveTo>
                    <a:lnTo>
                      <a:pt x="701" y="105"/>
                    </a:lnTo>
                    <a:lnTo>
                      <a:pt x="703" y="98"/>
                    </a:lnTo>
                    <a:lnTo>
                      <a:pt x="698" y="98"/>
                    </a:lnTo>
                    <a:lnTo>
                      <a:pt x="696" y="105"/>
                    </a:lnTo>
                    <a:close/>
                    <a:moveTo>
                      <a:pt x="687" y="103"/>
                    </a:moveTo>
                    <a:lnTo>
                      <a:pt x="691" y="103"/>
                    </a:lnTo>
                    <a:lnTo>
                      <a:pt x="694" y="95"/>
                    </a:lnTo>
                    <a:lnTo>
                      <a:pt x="689" y="95"/>
                    </a:lnTo>
                    <a:lnTo>
                      <a:pt x="687" y="103"/>
                    </a:lnTo>
                    <a:close/>
                    <a:moveTo>
                      <a:pt x="677" y="103"/>
                    </a:moveTo>
                    <a:lnTo>
                      <a:pt x="682" y="103"/>
                    </a:lnTo>
                    <a:lnTo>
                      <a:pt x="684" y="95"/>
                    </a:lnTo>
                    <a:lnTo>
                      <a:pt x="679" y="95"/>
                    </a:lnTo>
                    <a:lnTo>
                      <a:pt x="677" y="103"/>
                    </a:lnTo>
                    <a:close/>
                    <a:moveTo>
                      <a:pt x="668" y="100"/>
                    </a:moveTo>
                    <a:lnTo>
                      <a:pt x="672" y="100"/>
                    </a:lnTo>
                    <a:lnTo>
                      <a:pt x="675" y="93"/>
                    </a:lnTo>
                    <a:lnTo>
                      <a:pt x="670" y="93"/>
                    </a:lnTo>
                    <a:lnTo>
                      <a:pt x="668" y="100"/>
                    </a:lnTo>
                    <a:close/>
                    <a:moveTo>
                      <a:pt x="658" y="100"/>
                    </a:moveTo>
                    <a:lnTo>
                      <a:pt x="663" y="100"/>
                    </a:lnTo>
                    <a:lnTo>
                      <a:pt x="665" y="93"/>
                    </a:lnTo>
                    <a:lnTo>
                      <a:pt x="660" y="93"/>
                    </a:lnTo>
                    <a:lnTo>
                      <a:pt x="658" y="100"/>
                    </a:lnTo>
                    <a:close/>
                    <a:moveTo>
                      <a:pt x="649" y="98"/>
                    </a:moveTo>
                    <a:lnTo>
                      <a:pt x="653" y="98"/>
                    </a:lnTo>
                    <a:lnTo>
                      <a:pt x="656" y="91"/>
                    </a:lnTo>
                    <a:lnTo>
                      <a:pt x="651" y="91"/>
                    </a:lnTo>
                    <a:lnTo>
                      <a:pt x="649" y="98"/>
                    </a:lnTo>
                    <a:close/>
                    <a:moveTo>
                      <a:pt x="639" y="95"/>
                    </a:moveTo>
                    <a:lnTo>
                      <a:pt x="644" y="98"/>
                    </a:lnTo>
                    <a:lnTo>
                      <a:pt x="646" y="91"/>
                    </a:lnTo>
                    <a:lnTo>
                      <a:pt x="642" y="88"/>
                    </a:lnTo>
                    <a:lnTo>
                      <a:pt x="639" y="95"/>
                    </a:lnTo>
                    <a:close/>
                    <a:moveTo>
                      <a:pt x="632" y="95"/>
                    </a:moveTo>
                    <a:lnTo>
                      <a:pt x="637" y="95"/>
                    </a:lnTo>
                    <a:lnTo>
                      <a:pt x="637" y="88"/>
                    </a:lnTo>
                    <a:lnTo>
                      <a:pt x="632" y="88"/>
                    </a:lnTo>
                    <a:lnTo>
                      <a:pt x="632" y="95"/>
                    </a:lnTo>
                    <a:close/>
                    <a:moveTo>
                      <a:pt x="623" y="93"/>
                    </a:moveTo>
                    <a:lnTo>
                      <a:pt x="627" y="95"/>
                    </a:lnTo>
                    <a:lnTo>
                      <a:pt x="627" y="88"/>
                    </a:lnTo>
                    <a:lnTo>
                      <a:pt x="623" y="86"/>
                    </a:lnTo>
                    <a:lnTo>
                      <a:pt x="623" y="93"/>
                    </a:lnTo>
                    <a:close/>
                    <a:moveTo>
                      <a:pt x="613" y="93"/>
                    </a:moveTo>
                    <a:lnTo>
                      <a:pt x="618" y="93"/>
                    </a:lnTo>
                    <a:lnTo>
                      <a:pt x="618" y="86"/>
                    </a:lnTo>
                    <a:lnTo>
                      <a:pt x="613" y="86"/>
                    </a:lnTo>
                    <a:lnTo>
                      <a:pt x="613" y="93"/>
                    </a:lnTo>
                    <a:close/>
                    <a:moveTo>
                      <a:pt x="604" y="91"/>
                    </a:moveTo>
                    <a:lnTo>
                      <a:pt x="608" y="93"/>
                    </a:lnTo>
                    <a:lnTo>
                      <a:pt x="608" y="86"/>
                    </a:lnTo>
                    <a:lnTo>
                      <a:pt x="604" y="84"/>
                    </a:lnTo>
                    <a:lnTo>
                      <a:pt x="604" y="91"/>
                    </a:lnTo>
                    <a:close/>
                    <a:moveTo>
                      <a:pt x="594" y="91"/>
                    </a:moveTo>
                    <a:lnTo>
                      <a:pt x="599" y="91"/>
                    </a:lnTo>
                    <a:lnTo>
                      <a:pt x="599" y="84"/>
                    </a:lnTo>
                    <a:lnTo>
                      <a:pt x="594" y="84"/>
                    </a:lnTo>
                    <a:lnTo>
                      <a:pt x="594" y="91"/>
                    </a:lnTo>
                    <a:close/>
                    <a:moveTo>
                      <a:pt x="585" y="88"/>
                    </a:moveTo>
                    <a:lnTo>
                      <a:pt x="589" y="88"/>
                    </a:lnTo>
                    <a:lnTo>
                      <a:pt x="589" y="81"/>
                    </a:lnTo>
                    <a:lnTo>
                      <a:pt x="585" y="81"/>
                    </a:lnTo>
                    <a:lnTo>
                      <a:pt x="585" y="88"/>
                    </a:lnTo>
                    <a:close/>
                    <a:moveTo>
                      <a:pt x="575" y="88"/>
                    </a:moveTo>
                    <a:lnTo>
                      <a:pt x="580" y="88"/>
                    </a:lnTo>
                    <a:lnTo>
                      <a:pt x="580" y="81"/>
                    </a:lnTo>
                    <a:lnTo>
                      <a:pt x="575" y="81"/>
                    </a:lnTo>
                    <a:lnTo>
                      <a:pt x="575" y="88"/>
                    </a:lnTo>
                    <a:close/>
                    <a:moveTo>
                      <a:pt x="566" y="86"/>
                    </a:moveTo>
                    <a:lnTo>
                      <a:pt x="570" y="86"/>
                    </a:lnTo>
                    <a:lnTo>
                      <a:pt x="570" y="79"/>
                    </a:lnTo>
                    <a:lnTo>
                      <a:pt x="566" y="79"/>
                    </a:lnTo>
                    <a:lnTo>
                      <a:pt x="566" y="86"/>
                    </a:lnTo>
                    <a:close/>
                    <a:moveTo>
                      <a:pt x="556" y="86"/>
                    </a:moveTo>
                    <a:lnTo>
                      <a:pt x="561" y="86"/>
                    </a:lnTo>
                    <a:lnTo>
                      <a:pt x="561" y="79"/>
                    </a:lnTo>
                    <a:lnTo>
                      <a:pt x="556" y="79"/>
                    </a:lnTo>
                    <a:lnTo>
                      <a:pt x="556" y="86"/>
                    </a:lnTo>
                    <a:close/>
                    <a:moveTo>
                      <a:pt x="547" y="84"/>
                    </a:moveTo>
                    <a:lnTo>
                      <a:pt x="552" y="84"/>
                    </a:lnTo>
                    <a:lnTo>
                      <a:pt x="552" y="76"/>
                    </a:lnTo>
                    <a:lnTo>
                      <a:pt x="547" y="76"/>
                    </a:lnTo>
                    <a:lnTo>
                      <a:pt x="547" y="84"/>
                    </a:lnTo>
                    <a:close/>
                    <a:moveTo>
                      <a:pt x="537" y="81"/>
                    </a:moveTo>
                    <a:lnTo>
                      <a:pt x="542" y="84"/>
                    </a:lnTo>
                    <a:lnTo>
                      <a:pt x="542" y="76"/>
                    </a:lnTo>
                    <a:lnTo>
                      <a:pt x="537" y="76"/>
                    </a:lnTo>
                    <a:lnTo>
                      <a:pt x="537" y="81"/>
                    </a:lnTo>
                    <a:close/>
                    <a:moveTo>
                      <a:pt x="528" y="81"/>
                    </a:moveTo>
                    <a:lnTo>
                      <a:pt x="533" y="81"/>
                    </a:lnTo>
                    <a:lnTo>
                      <a:pt x="533" y="74"/>
                    </a:lnTo>
                    <a:lnTo>
                      <a:pt x="528" y="74"/>
                    </a:lnTo>
                    <a:lnTo>
                      <a:pt x="528" y="81"/>
                    </a:lnTo>
                    <a:close/>
                    <a:moveTo>
                      <a:pt x="518" y="79"/>
                    </a:moveTo>
                    <a:lnTo>
                      <a:pt x="523" y="81"/>
                    </a:lnTo>
                    <a:lnTo>
                      <a:pt x="523" y="74"/>
                    </a:lnTo>
                    <a:lnTo>
                      <a:pt x="518" y="72"/>
                    </a:lnTo>
                    <a:lnTo>
                      <a:pt x="518" y="79"/>
                    </a:lnTo>
                    <a:close/>
                    <a:moveTo>
                      <a:pt x="509" y="79"/>
                    </a:moveTo>
                    <a:lnTo>
                      <a:pt x="514" y="79"/>
                    </a:lnTo>
                    <a:lnTo>
                      <a:pt x="514" y="72"/>
                    </a:lnTo>
                    <a:lnTo>
                      <a:pt x="509" y="72"/>
                    </a:lnTo>
                    <a:lnTo>
                      <a:pt x="509" y="79"/>
                    </a:lnTo>
                    <a:close/>
                    <a:moveTo>
                      <a:pt x="499" y="76"/>
                    </a:moveTo>
                    <a:lnTo>
                      <a:pt x="504" y="79"/>
                    </a:lnTo>
                    <a:lnTo>
                      <a:pt x="504" y="72"/>
                    </a:lnTo>
                    <a:lnTo>
                      <a:pt x="499" y="69"/>
                    </a:lnTo>
                    <a:lnTo>
                      <a:pt x="499" y="76"/>
                    </a:lnTo>
                    <a:close/>
                    <a:moveTo>
                      <a:pt x="490" y="76"/>
                    </a:moveTo>
                    <a:lnTo>
                      <a:pt x="495" y="76"/>
                    </a:lnTo>
                    <a:lnTo>
                      <a:pt x="495" y="69"/>
                    </a:lnTo>
                    <a:lnTo>
                      <a:pt x="490" y="69"/>
                    </a:lnTo>
                    <a:lnTo>
                      <a:pt x="490" y="76"/>
                    </a:lnTo>
                    <a:close/>
                    <a:moveTo>
                      <a:pt x="480" y="74"/>
                    </a:moveTo>
                    <a:lnTo>
                      <a:pt x="485" y="74"/>
                    </a:lnTo>
                    <a:lnTo>
                      <a:pt x="485" y="69"/>
                    </a:lnTo>
                    <a:lnTo>
                      <a:pt x="480" y="67"/>
                    </a:lnTo>
                    <a:lnTo>
                      <a:pt x="480" y="74"/>
                    </a:lnTo>
                    <a:close/>
                    <a:moveTo>
                      <a:pt x="471" y="74"/>
                    </a:moveTo>
                    <a:lnTo>
                      <a:pt x="476" y="74"/>
                    </a:lnTo>
                    <a:lnTo>
                      <a:pt x="476" y="67"/>
                    </a:lnTo>
                    <a:lnTo>
                      <a:pt x="471" y="67"/>
                    </a:lnTo>
                    <a:lnTo>
                      <a:pt x="471" y="74"/>
                    </a:lnTo>
                    <a:close/>
                    <a:moveTo>
                      <a:pt x="462" y="72"/>
                    </a:moveTo>
                    <a:lnTo>
                      <a:pt x="466" y="72"/>
                    </a:lnTo>
                    <a:lnTo>
                      <a:pt x="466" y="65"/>
                    </a:lnTo>
                    <a:lnTo>
                      <a:pt x="462" y="65"/>
                    </a:lnTo>
                    <a:lnTo>
                      <a:pt x="462" y="72"/>
                    </a:lnTo>
                    <a:close/>
                    <a:moveTo>
                      <a:pt x="452" y="72"/>
                    </a:moveTo>
                    <a:lnTo>
                      <a:pt x="457" y="72"/>
                    </a:lnTo>
                    <a:lnTo>
                      <a:pt x="457" y="65"/>
                    </a:lnTo>
                    <a:lnTo>
                      <a:pt x="452" y="65"/>
                    </a:lnTo>
                    <a:lnTo>
                      <a:pt x="452" y="72"/>
                    </a:lnTo>
                    <a:close/>
                    <a:moveTo>
                      <a:pt x="443" y="69"/>
                    </a:moveTo>
                    <a:lnTo>
                      <a:pt x="447" y="69"/>
                    </a:lnTo>
                    <a:lnTo>
                      <a:pt x="447" y="62"/>
                    </a:lnTo>
                    <a:lnTo>
                      <a:pt x="443" y="62"/>
                    </a:lnTo>
                    <a:lnTo>
                      <a:pt x="443" y="69"/>
                    </a:lnTo>
                    <a:close/>
                    <a:moveTo>
                      <a:pt x="433" y="67"/>
                    </a:moveTo>
                    <a:lnTo>
                      <a:pt x="438" y="69"/>
                    </a:lnTo>
                    <a:lnTo>
                      <a:pt x="438" y="62"/>
                    </a:lnTo>
                    <a:lnTo>
                      <a:pt x="435" y="62"/>
                    </a:lnTo>
                    <a:lnTo>
                      <a:pt x="433" y="67"/>
                    </a:lnTo>
                    <a:close/>
                    <a:moveTo>
                      <a:pt x="424" y="67"/>
                    </a:moveTo>
                    <a:lnTo>
                      <a:pt x="428" y="67"/>
                    </a:lnTo>
                    <a:lnTo>
                      <a:pt x="431" y="60"/>
                    </a:lnTo>
                    <a:lnTo>
                      <a:pt x="426" y="60"/>
                    </a:lnTo>
                    <a:lnTo>
                      <a:pt x="424" y="67"/>
                    </a:lnTo>
                    <a:close/>
                    <a:moveTo>
                      <a:pt x="414" y="65"/>
                    </a:moveTo>
                    <a:lnTo>
                      <a:pt x="419" y="67"/>
                    </a:lnTo>
                    <a:lnTo>
                      <a:pt x="421" y="60"/>
                    </a:lnTo>
                    <a:lnTo>
                      <a:pt x="417" y="57"/>
                    </a:lnTo>
                    <a:lnTo>
                      <a:pt x="414" y="65"/>
                    </a:lnTo>
                    <a:close/>
                    <a:moveTo>
                      <a:pt x="405" y="65"/>
                    </a:moveTo>
                    <a:lnTo>
                      <a:pt x="409" y="65"/>
                    </a:lnTo>
                    <a:lnTo>
                      <a:pt x="412" y="57"/>
                    </a:lnTo>
                    <a:lnTo>
                      <a:pt x="407" y="57"/>
                    </a:lnTo>
                    <a:lnTo>
                      <a:pt x="405" y="65"/>
                    </a:lnTo>
                    <a:close/>
                    <a:moveTo>
                      <a:pt x="395" y="62"/>
                    </a:moveTo>
                    <a:lnTo>
                      <a:pt x="400" y="65"/>
                    </a:lnTo>
                    <a:lnTo>
                      <a:pt x="402" y="57"/>
                    </a:lnTo>
                    <a:lnTo>
                      <a:pt x="398" y="55"/>
                    </a:lnTo>
                    <a:lnTo>
                      <a:pt x="395" y="62"/>
                    </a:lnTo>
                    <a:close/>
                    <a:moveTo>
                      <a:pt x="386" y="62"/>
                    </a:moveTo>
                    <a:lnTo>
                      <a:pt x="391" y="62"/>
                    </a:lnTo>
                    <a:lnTo>
                      <a:pt x="393" y="55"/>
                    </a:lnTo>
                    <a:lnTo>
                      <a:pt x="388" y="55"/>
                    </a:lnTo>
                    <a:lnTo>
                      <a:pt x="386" y="62"/>
                    </a:lnTo>
                    <a:close/>
                    <a:moveTo>
                      <a:pt x="376" y="60"/>
                    </a:moveTo>
                    <a:lnTo>
                      <a:pt x="381" y="60"/>
                    </a:lnTo>
                    <a:lnTo>
                      <a:pt x="383" y="55"/>
                    </a:lnTo>
                    <a:lnTo>
                      <a:pt x="379" y="53"/>
                    </a:lnTo>
                    <a:lnTo>
                      <a:pt x="376" y="60"/>
                    </a:lnTo>
                    <a:close/>
                    <a:moveTo>
                      <a:pt x="367" y="60"/>
                    </a:moveTo>
                    <a:lnTo>
                      <a:pt x="372" y="60"/>
                    </a:lnTo>
                    <a:lnTo>
                      <a:pt x="374" y="53"/>
                    </a:lnTo>
                    <a:lnTo>
                      <a:pt x="369" y="53"/>
                    </a:lnTo>
                    <a:lnTo>
                      <a:pt x="367" y="60"/>
                    </a:lnTo>
                    <a:close/>
                    <a:moveTo>
                      <a:pt x="357" y="57"/>
                    </a:moveTo>
                    <a:lnTo>
                      <a:pt x="362" y="57"/>
                    </a:lnTo>
                    <a:lnTo>
                      <a:pt x="364" y="50"/>
                    </a:lnTo>
                    <a:lnTo>
                      <a:pt x="360" y="50"/>
                    </a:lnTo>
                    <a:lnTo>
                      <a:pt x="357" y="57"/>
                    </a:lnTo>
                    <a:close/>
                    <a:moveTo>
                      <a:pt x="348" y="57"/>
                    </a:moveTo>
                    <a:lnTo>
                      <a:pt x="353" y="57"/>
                    </a:lnTo>
                    <a:lnTo>
                      <a:pt x="355" y="50"/>
                    </a:lnTo>
                    <a:lnTo>
                      <a:pt x="350" y="50"/>
                    </a:lnTo>
                    <a:lnTo>
                      <a:pt x="348" y="57"/>
                    </a:lnTo>
                    <a:close/>
                    <a:moveTo>
                      <a:pt x="338" y="55"/>
                    </a:moveTo>
                    <a:lnTo>
                      <a:pt x="343" y="55"/>
                    </a:lnTo>
                    <a:lnTo>
                      <a:pt x="346" y="48"/>
                    </a:lnTo>
                    <a:lnTo>
                      <a:pt x="341" y="48"/>
                    </a:lnTo>
                    <a:lnTo>
                      <a:pt x="338" y="55"/>
                    </a:lnTo>
                    <a:close/>
                    <a:moveTo>
                      <a:pt x="329" y="55"/>
                    </a:moveTo>
                    <a:lnTo>
                      <a:pt x="334" y="55"/>
                    </a:lnTo>
                    <a:lnTo>
                      <a:pt x="336" y="48"/>
                    </a:lnTo>
                    <a:lnTo>
                      <a:pt x="331" y="48"/>
                    </a:lnTo>
                    <a:lnTo>
                      <a:pt x="329" y="55"/>
                    </a:lnTo>
                    <a:close/>
                    <a:moveTo>
                      <a:pt x="319" y="53"/>
                    </a:moveTo>
                    <a:lnTo>
                      <a:pt x="324" y="53"/>
                    </a:lnTo>
                    <a:lnTo>
                      <a:pt x="327" y="46"/>
                    </a:lnTo>
                    <a:lnTo>
                      <a:pt x="322" y="46"/>
                    </a:lnTo>
                    <a:lnTo>
                      <a:pt x="319" y="53"/>
                    </a:lnTo>
                    <a:close/>
                    <a:moveTo>
                      <a:pt x="310" y="50"/>
                    </a:moveTo>
                    <a:lnTo>
                      <a:pt x="315" y="53"/>
                    </a:lnTo>
                    <a:lnTo>
                      <a:pt x="317" y="46"/>
                    </a:lnTo>
                    <a:lnTo>
                      <a:pt x="312" y="43"/>
                    </a:lnTo>
                    <a:lnTo>
                      <a:pt x="310" y="50"/>
                    </a:lnTo>
                    <a:close/>
                    <a:moveTo>
                      <a:pt x="301" y="50"/>
                    </a:moveTo>
                    <a:lnTo>
                      <a:pt x="305" y="50"/>
                    </a:lnTo>
                    <a:lnTo>
                      <a:pt x="308" y="43"/>
                    </a:lnTo>
                    <a:lnTo>
                      <a:pt x="303" y="43"/>
                    </a:lnTo>
                    <a:lnTo>
                      <a:pt x="301" y="50"/>
                    </a:lnTo>
                    <a:close/>
                    <a:moveTo>
                      <a:pt x="293" y="48"/>
                    </a:moveTo>
                    <a:lnTo>
                      <a:pt x="296" y="50"/>
                    </a:lnTo>
                    <a:lnTo>
                      <a:pt x="298" y="43"/>
                    </a:lnTo>
                    <a:lnTo>
                      <a:pt x="293" y="41"/>
                    </a:lnTo>
                    <a:lnTo>
                      <a:pt x="293" y="48"/>
                    </a:lnTo>
                    <a:close/>
                    <a:moveTo>
                      <a:pt x="284" y="48"/>
                    </a:moveTo>
                    <a:lnTo>
                      <a:pt x="289" y="48"/>
                    </a:lnTo>
                    <a:lnTo>
                      <a:pt x="289" y="41"/>
                    </a:lnTo>
                    <a:lnTo>
                      <a:pt x="284" y="41"/>
                    </a:lnTo>
                    <a:lnTo>
                      <a:pt x="284" y="48"/>
                    </a:lnTo>
                    <a:close/>
                    <a:moveTo>
                      <a:pt x="274" y="46"/>
                    </a:moveTo>
                    <a:lnTo>
                      <a:pt x="279" y="48"/>
                    </a:lnTo>
                    <a:lnTo>
                      <a:pt x="279" y="41"/>
                    </a:lnTo>
                    <a:lnTo>
                      <a:pt x="274" y="38"/>
                    </a:lnTo>
                    <a:lnTo>
                      <a:pt x="274" y="46"/>
                    </a:lnTo>
                    <a:close/>
                    <a:moveTo>
                      <a:pt x="265" y="46"/>
                    </a:moveTo>
                    <a:lnTo>
                      <a:pt x="270" y="46"/>
                    </a:lnTo>
                    <a:lnTo>
                      <a:pt x="270" y="38"/>
                    </a:lnTo>
                    <a:lnTo>
                      <a:pt x="265" y="38"/>
                    </a:lnTo>
                    <a:lnTo>
                      <a:pt x="265" y="46"/>
                    </a:lnTo>
                    <a:close/>
                    <a:moveTo>
                      <a:pt x="256" y="43"/>
                    </a:moveTo>
                    <a:lnTo>
                      <a:pt x="260" y="43"/>
                    </a:lnTo>
                    <a:lnTo>
                      <a:pt x="260" y="36"/>
                    </a:lnTo>
                    <a:lnTo>
                      <a:pt x="256" y="36"/>
                    </a:lnTo>
                    <a:lnTo>
                      <a:pt x="256" y="43"/>
                    </a:lnTo>
                    <a:close/>
                    <a:moveTo>
                      <a:pt x="246" y="43"/>
                    </a:moveTo>
                    <a:lnTo>
                      <a:pt x="251" y="43"/>
                    </a:lnTo>
                    <a:lnTo>
                      <a:pt x="251" y="36"/>
                    </a:lnTo>
                    <a:lnTo>
                      <a:pt x="246" y="36"/>
                    </a:lnTo>
                    <a:lnTo>
                      <a:pt x="246" y="43"/>
                    </a:lnTo>
                    <a:close/>
                    <a:moveTo>
                      <a:pt x="237" y="41"/>
                    </a:moveTo>
                    <a:lnTo>
                      <a:pt x="241" y="41"/>
                    </a:lnTo>
                    <a:lnTo>
                      <a:pt x="241" y="34"/>
                    </a:lnTo>
                    <a:lnTo>
                      <a:pt x="237" y="34"/>
                    </a:lnTo>
                    <a:lnTo>
                      <a:pt x="237" y="41"/>
                    </a:lnTo>
                    <a:close/>
                    <a:moveTo>
                      <a:pt x="227" y="41"/>
                    </a:moveTo>
                    <a:lnTo>
                      <a:pt x="232" y="41"/>
                    </a:lnTo>
                    <a:lnTo>
                      <a:pt x="232" y="34"/>
                    </a:lnTo>
                    <a:lnTo>
                      <a:pt x="227" y="34"/>
                    </a:lnTo>
                    <a:lnTo>
                      <a:pt x="227" y="41"/>
                    </a:lnTo>
                    <a:close/>
                    <a:moveTo>
                      <a:pt x="218" y="38"/>
                    </a:moveTo>
                    <a:lnTo>
                      <a:pt x="222" y="38"/>
                    </a:lnTo>
                    <a:lnTo>
                      <a:pt x="222" y="31"/>
                    </a:lnTo>
                    <a:lnTo>
                      <a:pt x="218" y="31"/>
                    </a:lnTo>
                    <a:lnTo>
                      <a:pt x="218" y="38"/>
                    </a:lnTo>
                    <a:close/>
                    <a:moveTo>
                      <a:pt x="208" y="36"/>
                    </a:moveTo>
                    <a:lnTo>
                      <a:pt x="213" y="38"/>
                    </a:lnTo>
                    <a:lnTo>
                      <a:pt x="213" y="31"/>
                    </a:lnTo>
                    <a:lnTo>
                      <a:pt x="208" y="29"/>
                    </a:lnTo>
                    <a:lnTo>
                      <a:pt x="208" y="36"/>
                    </a:lnTo>
                    <a:close/>
                    <a:moveTo>
                      <a:pt x="199" y="36"/>
                    </a:moveTo>
                    <a:lnTo>
                      <a:pt x="203" y="36"/>
                    </a:lnTo>
                    <a:lnTo>
                      <a:pt x="203" y="29"/>
                    </a:lnTo>
                    <a:lnTo>
                      <a:pt x="199" y="29"/>
                    </a:lnTo>
                    <a:lnTo>
                      <a:pt x="199" y="36"/>
                    </a:lnTo>
                    <a:close/>
                    <a:moveTo>
                      <a:pt x="189" y="34"/>
                    </a:moveTo>
                    <a:lnTo>
                      <a:pt x="194" y="36"/>
                    </a:lnTo>
                    <a:lnTo>
                      <a:pt x="194" y="29"/>
                    </a:lnTo>
                    <a:lnTo>
                      <a:pt x="189" y="27"/>
                    </a:lnTo>
                    <a:lnTo>
                      <a:pt x="189" y="34"/>
                    </a:lnTo>
                    <a:close/>
                    <a:moveTo>
                      <a:pt x="180" y="34"/>
                    </a:moveTo>
                    <a:lnTo>
                      <a:pt x="184" y="34"/>
                    </a:lnTo>
                    <a:lnTo>
                      <a:pt x="184" y="27"/>
                    </a:lnTo>
                    <a:lnTo>
                      <a:pt x="180" y="27"/>
                    </a:lnTo>
                    <a:lnTo>
                      <a:pt x="180" y="34"/>
                    </a:lnTo>
                    <a:close/>
                    <a:moveTo>
                      <a:pt x="170" y="31"/>
                    </a:moveTo>
                    <a:lnTo>
                      <a:pt x="175" y="34"/>
                    </a:lnTo>
                    <a:lnTo>
                      <a:pt x="175" y="27"/>
                    </a:lnTo>
                    <a:lnTo>
                      <a:pt x="170" y="24"/>
                    </a:lnTo>
                    <a:lnTo>
                      <a:pt x="170" y="31"/>
                    </a:lnTo>
                    <a:close/>
                    <a:moveTo>
                      <a:pt x="161" y="31"/>
                    </a:moveTo>
                    <a:lnTo>
                      <a:pt x="166" y="31"/>
                    </a:lnTo>
                    <a:lnTo>
                      <a:pt x="166" y="24"/>
                    </a:lnTo>
                    <a:lnTo>
                      <a:pt x="161" y="24"/>
                    </a:lnTo>
                    <a:lnTo>
                      <a:pt x="161" y="31"/>
                    </a:lnTo>
                    <a:close/>
                    <a:moveTo>
                      <a:pt x="151" y="29"/>
                    </a:moveTo>
                    <a:lnTo>
                      <a:pt x="156" y="29"/>
                    </a:lnTo>
                    <a:lnTo>
                      <a:pt x="156" y="22"/>
                    </a:lnTo>
                    <a:lnTo>
                      <a:pt x="151" y="22"/>
                    </a:lnTo>
                    <a:lnTo>
                      <a:pt x="151" y="29"/>
                    </a:lnTo>
                    <a:close/>
                    <a:moveTo>
                      <a:pt x="142" y="29"/>
                    </a:moveTo>
                    <a:lnTo>
                      <a:pt x="147" y="29"/>
                    </a:lnTo>
                    <a:lnTo>
                      <a:pt x="147" y="22"/>
                    </a:lnTo>
                    <a:lnTo>
                      <a:pt x="142" y="22"/>
                    </a:lnTo>
                    <a:lnTo>
                      <a:pt x="142" y="29"/>
                    </a:lnTo>
                    <a:close/>
                    <a:moveTo>
                      <a:pt x="132" y="27"/>
                    </a:moveTo>
                    <a:lnTo>
                      <a:pt x="137" y="27"/>
                    </a:lnTo>
                    <a:lnTo>
                      <a:pt x="137" y="19"/>
                    </a:lnTo>
                    <a:lnTo>
                      <a:pt x="132" y="19"/>
                    </a:lnTo>
                    <a:lnTo>
                      <a:pt x="132" y="27"/>
                    </a:lnTo>
                    <a:close/>
                    <a:moveTo>
                      <a:pt x="123" y="27"/>
                    </a:moveTo>
                    <a:lnTo>
                      <a:pt x="128" y="27"/>
                    </a:lnTo>
                    <a:lnTo>
                      <a:pt x="128" y="19"/>
                    </a:lnTo>
                    <a:lnTo>
                      <a:pt x="123" y="19"/>
                    </a:lnTo>
                    <a:lnTo>
                      <a:pt x="123" y="27"/>
                    </a:lnTo>
                    <a:close/>
                    <a:moveTo>
                      <a:pt x="113" y="24"/>
                    </a:moveTo>
                    <a:lnTo>
                      <a:pt x="118" y="24"/>
                    </a:lnTo>
                    <a:lnTo>
                      <a:pt x="118" y="17"/>
                    </a:lnTo>
                    <a:lnTo>
                      <a:pt x="113" y="17"/>
                    </a:lnTo>
                    <a:lnTo>
                      <a:pt x="113" y="24"/>
                    </a:lnTo>
                    <a:close/>
                    <a:moveTo>
                      <a:pt x="104" y="22"/>
                    </a:moveTo>
                    <a:lnTo>
                      <a:pt x="109" y="24"/>
                    </a:lnTo>
                    <a:lnTo>
                      <a:pt x="109" y="17"/>
                    </a:lnTo>
                    <a:lnTo>
                      <a:pt x="104" y="15"/>
                    </a:lnTo>
                    <a:lnTo>
                      <a:pt x="104" y="22"/>
                    </a:lnTo>
                    <a:close/>
                    <a:moveTo>
                      <a:pt x="94" y="22"/>
                    </a:moveTo>
                    <a:lnTo>
                      <a:pt x="99" y="22"/>
                    </a:lnTo>
                    <a:lnTo>
                      <a:pt x="99" y="15"/>
                    </a:lnTo>
                    <a:lnTo>
                      <a:pt x="94" y="15"/>
                    </a:lnTo>
                    <a:lnTo>
                      <a:pt x="94" y="22"/>
                    </a:lnTo>
                    <a:close/>
                    <a:moveTo>
                      <a:pt x="85" y="19"/>
                    </a:moveTo>
                    <a:lnTo>
                      <a:pt x="90" y="22"/>
                    </a:lnTo>
                    <a:lnTo>
                      <a:pt x="90" y="15"/>
                    </a:lnTo>
                    <a:lnTo>
                      <a:pt x="87" y="12"/>
                    </a:lnTo>
                    <a:lnTo>
                      <a:pt x="85" y="19"/>
                    </a:lnTo>
                    <a:close/>
                    <a:moveTo>
                      <a:pt x="76" y="19"/>
                    </a:moveTo>
                    <a:lnTo>
                      <a:pt x="80" y="19"/>
                    </a:lnTo>
                    <a:lnTo>
                      <a:pt x="83" y="12"/>
                    </a:lnTo>
                    <a:lnTo>
                      <a:pt x="78" y="12"/>
                    </a:lnTo>
                    <a:lnTo>
                      <a:pt x="76" y="19"/>
                    </a:lnTo>
                    <a:close/>
                    <a:moveTo>
                      <a:pt x="66" y="17"/>
                    </a:moveTo>
                    <a:lnTo>
                      <a:pt x="71" y="19"/>
                    </a:lnTo>
                    <a:lnTo>
                      <a:pt x="73" y="12"/>
                    </a:lnTo>
                    <a:lnTo>
                      <a:pt x="68" y="10"/>
                    </a:lnTo>
                    <a:lnTo>
                      <a:pt x="66" y="17"/>
                    </a:lnTo>
                    <a:close/>
                    <a:moveTo>
                      <a:pt x="57" y="17"/>
                    </a:moveTo>
                    <a:lnTo>
                      <a:pt x="61" y="17"/>
                    </a:lnTo>
                    <a:lnTo>
                      <a:pt x="64" y="10"/>
                    </a:lnTo>
                    <a:lnTo>
                      <a:pt x="59" y="10"/>
                    </a:lnTo>
                    <a:lnTo>
                      <a:pt x="57" y="17"/>
                    </a:lnTo>
                    <a:close/>
                    <a:moveTo>
                      <a:pt x="47" y="15"/>
                    </a:moveTo>
                    <a:lnTo>
                      <a:pt x="52" y="15"/>
                    </a:lnTo>
                    <a:lnTo>
                      <a:pt x="54" y="7"/>
                    </a:lnTo>
                    <a:lnTo>
                      <a:pt x="49" y="7"/>
                    </a:lnTo>
                    <a:lnTo>
                      <a:pt x="47" y="15"/>
                    </a:lnTo>
                    <a:close/>
                    <a:moveTo>
                      <a:pt x="38" y="15"/>
                    </a:moveTo>
                    <a:lnTo>
                      <a:pt x="42" y="15"/>
                    </a:lnTo>
                    <a:lnTo>
                      <a:pt x="45" y="7"/>
                    </a:lnTo>
                    <a:lnTo>
                      <a:pt x="40" y="7"/>
                    </a:lnTo>
                    <a:lnTo>
                      <a:pt x="38" y="15"/>
                    </a:lnTo>
                    <a:close/>
                    <a:moveTo>
                      <a:pt x="28" y="12"/>
                    </a:moveTo>
                    <a:lnTo>
                      <a:pt x="33" y="12"/>
                    </a:lnTo>
                    <a:lnTo>
                      <a:pt x="35" y="5"/>
                    </a:lnTo>
                    <a:lnTo>
                      <a:pt x="31" y="5"/>
                    </a:lnTo>
                    <a:lnTo>
                      <a:pt x="28" y="12"/>
                    </a:lnTo>
                    <a:close/>
                    <a:moveTo>
                      <a:pt x="19" y="12"/>
                    </a:moveTo>
                    <a:lnTo>
                      <a:pt x="23" y="12"/>
                    </a:lnTo>
                    <a:lnTo>
                      <a:pt x="26" y="5"/>
                    </a:lnTo>
                    <a:lnTo>
                      <a:pt x="21" y="5"/>
                    </a:lnTo>
                    <a:lnTo>
                      <a:pt x="19" y="12"/>
                    </a:lnTo>
                    <a:close/>
                    <a:moveTo>
                      <a:pt x="9" y="10"/>
                    </a:moveTo>
                    <a:lnTo>
                      <a:pt x="14" y="10"/>
                    </a:lnTo>
                    <a:lnTo>
                      <a:pt x="16" y="3"/>
                    </a:lnTo>
                    <a:lnTo>
                      <a:pt x="12" y="3"/>
                    </a:lnTo>
                    <a:lnTo>
                      <a:pt x="9" y="10"/>
                    </a:lnTo>
                    <a:close/>
                    <a:moveTo>
                      <a:pt x="0" y="7"/>
                    </a:moveTo>
                    <a:lnTo>
                      <a:pt x="4" y="10"/>
                    </a:lnTo>
                    <a:lnTo>
                      <a:pt x="7" y="3"/>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61"/>
              <p:cNvSpPr>
                <a:spLocks noChangeArrowheads="1"/>
              </p:cNvSpPr>
              <p:nvPr/>
            </p:nvSpPr>
            <p:spPr bwMode="auto">
              <a:xfrm>
                <a:off x="1285" y="1384"/>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2"/>
              <p:cNvSpPr>
                <a:spLocks/>
              </p:cNvSpPr>
              <p:nvPr/>
            </p:nvSpPr>
            <p:spPr bwMode="auto">
              <a:xfrm>
                <a:off x="1285" y="1384"/>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3"/>
              <p:cNvSpPr>
                <a:spLocks noEditPoints="1"/>
              </p:cNvSpPr>
              <p:nvPr/>
            </p:nvSpPr>
            <p:spPr bwMode="auto">
              <a:xfrm>
                <a:off x="1292" y="1384"/>
                <a:ext cx="983" cy="45"/>
              </a:xfrm>
              <a:custGeom>
                <a:avLst/>
                <a:gdLst>
                  <a:gd name="T0" fmla="*/ 969 w 983"/>
                  <a:gd name="T1" fmla="*/ 36 h 45"/>
                  <a:gd name="T2" fmla="*/ 954 w 983"/>
                  <a:gd name="T3" fmla="*/ 36 h 45"/>
                  <a:gd name="T4" fmla="*/ 936 w 983"/>
                  <a:gd name="T5" fmla="*/ 43 h 45"/>
                  <a:gd name="T6" fmla="*/ 912 w 983"/>
                  <a:gd name="T7" fmla="*/ 43 h 45"/>
                  <a:gd name="T8" fmla="*/ 902 w 983"/>
                  <a:gd name="T9" fmla="*/ 40 h 45"/>
                  <a:gd name="T10" fmla="*/ 886 w 983"/>
                  <a:gd name="T11" fmla="*/ 33 h 45"/>
                  <a:gd name="T12" fmla="*/ 872 w 983"/>
                  <a:gd name="T13" fmla="*/ 33 h 45"/>
                  <a:gd name="T14" fmla="*/ 853 w 983"/>
                  <a:gd name="T15" fmla="*/ 40 h 45"/>
                  <a:gd name="T16" fmla="*/ 829 w 983"/>
                  <a:gd name="T17" fmla="*/ 38 h 45"/>
                  <a:gd name="T18" fmla="*/ 820 w 983"/>
                  <a:gd name="T19" fmla="*/ 38 h 45"/>
                  <a:gd name="T20" fmla="*/ 801 w 983"/>
                  <a:gd name="T21" fmla="*/ 31 h 45"/>
                  <a:gd name="T22" fmla="*/ 786 w 983"/>
                  <a:gd name="T23" fmla="*/ 31 h 45"/>
                  <a:gd name="T24" fmla="*/ 767 w 983"/>
                  <a:gd name="T25" fmla="*/ 36 h 45"/>
                  <a:gd name="T26" fmla="*/ 744 w 983"/>
                  <a:gd name="T27" fmla="*/ 36 h 45"/>
                  <a:gd name="T28" fmla="*/ 734 w 983"/>
                  <a:gd name="T29" fmla="*/ 36 h 45"/>
                  <a:gd name="T30" fmla="*/ 715 w 983"/>
                  <a:gd name="T31" fmla="*/ 26 h 45"/>
                  <a:gd name="T32" fmla="*/ 701 w 983"/>
                  <a:gd name="T33" fmla="*/ 26 h 45"/>
                  <a:gd name="T34" fmla="*/ 682 w 983"/>
                  <a:gd name="T35" fmla="*/ 33 h 45"/>
                  <a:gd name="T36" fmla="*/ 658 w 983"/>
                  <a:gd name="T37" fmla="*/ 31 h 45"/>
                  <a:gd name="T38" fmla="*/ 649 w 983"/>
                  <a:gd name="T39" fmla="*/ 31 h 45"/>
                  <a:gd name="T40" fmla="*/ 630 w 983"/>
                  <a:gd name="T41" fmla="*/ 24 h 45"/>
                  <a:gd name="T42" fmla="*/ 616 w 983"/>
                  <a:gd name="T43" fmla="*/ 24 h 45"/>
                  <a:gd name="T44" fmla="*/ 597 w 983"/>
                  <a:gd name="T45" fmla="*/ 28 h 45"/>
                  <a:gd name="T46" fmla="*/ 573 w 983"/>
                  <a:gd name="T47" fmla="*/ 28 h 45"/>
                  <a:gd name="T48" fmla="*/ 564 w 983"/>
                  <a:gd name="T49" fmla="*/ 28 h 45"/>
                  <a:gd name="T50" fmla="*/ 545 w 983"/>
                  <a:gd name="T51" fmla="*/ 21 h 45"/>
                  <a:gd name="T52" fmla="*/ 531 w 983"/>
                  <a:gd name="T53" fmla="*/ 19 h 45"/>
                  <a:gd name="T54" fmla="*/ 512 w 983"/>
                  <a:gd name="T55" fmla="*/ 26 h 45"/>
                  <a:gd name="T56" fmla="*/ 488 w 983"/>
                  <a:gd name="T57" fmla="*/ 26 h 45"/>
                  <a:gd name="T58" fmla="*/ 478 w 983"/>
                  <a:gd name="T59" fmla="*/ 26 h 45"/>
                  <a:gd name="T60" fmla="*/ 462 w 983"/>
                  <a:gd name="T61" fmla="*/ 17 h 45"/>
                  <a:gd name="T62" fmla="*/ 448 w 983"/>
                  <a:gd name="T63" fmla="*/ 17 h 45"/>
                  <a:gd name="T64" fmla="*/ 429 w 983"/>
                  <a:gd name="T65" fmla="*/ 24 h 45"/>
                  <a:gd name="T66" fmla="*/ 405 w 983"/>
                  <a:gd name="T67" fmla="*/ 21 h 45"/>
                  <a:gd name="T68" fmla="*/ 396 w 983"/>
                  <a:gd name="T69" fmla="*/ 21 h 45"/>
                  <a:gd name="T70" fmla="*/ 377 w 983"/>
                  <a:gd name="T71" fmla="*/ 14 h 45"/>
                  <a:gd name="T72" fmla="*/ 362 w 983"/>
                  <a:gd name="T73" fmla="*/ 14 h 45"/>
                  <a:gd name="T74" fmla="*/ 344 w 983"/>
                  <a:gd name="T75" fmla="*/ 19 h 45"/>
                  <a:gd name="T76" fmla="*/ 320 w 983"/>
                  <a:gd name="T77" fmla="*/ 19 h 45"/>
                  <a:gd name="T78" fmla="*/ 310 w 983"/>
                  <a:gd name="T79" fmla="*/ 19 h 45"/>
                  <a:gd name="T80" fmla="*/ 291 w 983"/>
                  <a:gd name="T81" fmla="*/ 9 h 45"/>
                  <a:gd name="T82" fmla="*/ 277 w 983"/>
                  <a:gd name="T83" fmla="*/ 9 h 45"/>
                  <a:gd name="T84" fmla="*/ 258 w 983"/>
                  <a:gd name="T85" fmla="*/ 17 h 45"/>
                  <a:gd name="T86" fmla="*/ 235 w 983"/>
                  <a:gd name="T87" fmla="*/ 17 h 45"/>
                  <a:gd name="T88" fmla="*/ 225 w 983"/>
                  <a:gd name="T89" fmla="*/ 14 h 45"/>
                  <a:gd name="T90" fmla="*/ 206 w 983"/>
                  <a:gd name="T91" fmla="*/ 7 h 45"/>
                  <a:gd name="T92" fmla="*/ 192 w 983"/>
                  <a:gd name="T93" fmla="*/ 7 h 45"/>
                  <a:gd name="T94" fmla="*/ 173 w 983"/>
                  <a:gd name="T95" fmla="*/ 14 h 45"/>
                  <a:gd name="T96" fmla="*/ 149 w 983"/>
                  <a:gd name="T97" fmla="*/ 12 h 45"/>
                  <a:gd name="T98" fmla="*/ 140 w 983"/>
                  <a:gd name="T99" fmla="*/ 12 h 45"/>
                  <a:gd name="T100" fmla="*/ 121 w 983"/>
                  <a:gd name="T101" fmla="*/ 5 h 45"/>
                  <a:gd name="T102" fmla="*/ 107 w 983"/>
                  <a:gd name="T103" fmla="*/ 5 h 45"/>
                  <a:gd name="T104" fmla="*/ 88 w 983"/>
                  <a:gd name="T105" fmla="*/ 9 h 45"/>
                  <a:gd name="T106" fmla="*/ 64 w 983"/>
                  <a:gd name="T107" fmla="*/ 9 h 45"/>
                  <a:gd name="T108" fmla="*/ 55 w 983"/>
                  <a:gd name="T109" fmla="*/ 9 h 45"/>
                  <a:gd name="T110" fmla="*/ 38 w 983"/>
                  <a:gd name="T111" fmla="*/ 0 h 45"/>
                  <a:gd name="T112" fmla="*/ 24 w 983"/>
                  <a:gd name="T113" fmla="*/ 0 h 45"/>
                  <a:gd name="T114" fmla="*/ 2 w 983"/>
                  <a:gd name="T115"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3" h="45">
                    <a:moveTo>
                      <a:pt x="978" y="45"/>
                    </a:moveTo>
                    <a:lnTo>
                      <a:pt x="983" y="45"/>
                    </a:lnTo>
                    <a:lnTo>
                      <a:pt x="983" y="38"/>
                    </a:lnTo>
                    <a:lnTo>
                      <a:pt x="978" y="38"/>
                    </a:lnTo>
                    <a:lnTo>
                      <a:pt x="978" y="45"/>
                    </a:lnTo>
                    <a:close/>
                    <a:moveTo>
                      <a:pt x="969" y="43"/>
                    </a:moveTo>
                    <a:lnTo>
                      <a:pt x="973" y="45"/>
                    </a:lnTo>
                    <a:lnTo>
                      <a:pt x="973" y="38"/>
                    </a:lnTo>
                    <a:lnTo>
                      <a:pt x="969" y="36"/>
                    </a:lnTo>
                    <a:lnTo>
                      <a:pt x="969" y="43"/>
                    </a:lnTo>
                    <a:close/>
                    <a:moveTo>
                      <a:pt x="959" y="43"/>
                    </a:moveTo>
                    <a:lnTo>
                      <a:pt x="964" y="43"/>
                    </a:lnTo>
                    <a:lnTo>
                      <a:pt x="964" y="36"/>
                    </a:lnTo>
                    <a:lnTo>
                      <a:pt x="959" y="36"/>
                    </a:lnTo>
                    <a:lnTo>
                      <a:pt x="959" y="43"/>
                    </a:lnTo>
                    <a:close/>
                    <a:moveTo>
                      <a:pt x="950" y="43"/>
                    </a:moveTo>
                    <a:lnTo>
                      <a:pt x="954" y="43"/>
                    </a:lnTo>
                    <a:lnTo>
                      <a:pt x="954" y="36"/>
                    </a:lnTo>
                    <a:lnTo>
                      <a:pt x="950" y="36"/>
                    </a:lnTo>
                    <a:lnTo>
                      <a:pt x="950" y="43"/>
                    </a:lnTo>
                    <a:close/>
                    <a:moveTo>
                      <a:pt x="940" y="43"/>
                    </a:moveTo>
                    <a:lnTo>
                      <a:pt x="945" y="43"/>
                    </a:lnTo>
                    <a:lnTo>
                      <a:pt x="945" y="36"/>
                    </a:lnTo>
                    <a:lnTo>
                      <a:pt x="940" y="36"/>
                    </a:lnTo>
                    <a:lnTo>
                      <a:pt x="940" y="43"/>
                    </a:lnTo>
                    <a:close/>
                    <a:moveTo>
                      <a:pt x="931" y="43"/>
                    </a:moveTo>
                    <a:lnTo>
                      <a:pt x="936" y="43"/>
                    </a:lnTo>
                    <a:lnTo>
                      <a:pt x="936" y="36"/>
                    </a:lnTo>
                    <a:lnTo>
                      <a:pt x="933" y="36"/>
                    </a:lnTo>
                    <a:lnTo>
                      <a:pt x="931" y="43"/>
                    </a:lnTo>
                    <a:close/>
                    <a:moveTo>
                      <a:pt x="921" y="43"/>
                    </a:moveTo>
                    <a:lnTo>
                      <a:pt x="926" y="43"/>
                    </a:lnTo>
                    <a:lnTo>
                      <a:pt x="928" y="36"/>
                    </a:lnTo>
                    <a:lnTo>
                      <a:pt x="924" y="36"/>
                    </a:lnTo>
                    <a:lnTo>
                      <a:pt x="921" y="43"/>
                    </a:lnTo>
                    <a:close/>
                    <a:moveTo>
                      <a:pt x="912" y="43"/>
                    </a:moveTo>
                    <a:lnTo>
                      <a:pt x="917" y="43"/>
                    </a:lnTo>
                    <a:lnTo>
                      <a:pt x="919" y="36"/>
                    </a:lnTo>
                    <a:lnTo>
                      <a:pt x="914" y="36"/>
                    </a:lnTo>
                    <a:lnTo>
                      <a:pt x="912" y="43"/>
                    </a:lnTo>
                    <a:close/>
                    <a:moveTo>
                      <a:pt x="902" y="40"/>
                    </a:moveTo>
                    <a:lnTo>
                      <a:pt x="907" y="40"/>
                    </a:lnTo>
                    <a:lnTo>
                      <a:pt x="909" y="33"/>
                    </a:lnTo>
                    <a:lnTo>
                      <a:pt x="905" y="33"/>
                    </a:lnTo>
                    <a:lnTo>
                      <a:pt x="902" y="40"/>
                    </a:lnTo>
                    <a:close/>
                    <a:moveTo>
                      <a:pt x="893" y="40"/>
                    </a:moveTo>
                    <a:lnTo>
                      <a:pt x="898" y="40"/>
                    </a:lnTo>
                    <a:lnTo>
                      <a:pt x="900" y="33"/>
                    </a:lnTo>
                    <a:lnTo>
                      <a:pt x="895" y="33"/>
                    </a:lnTo>
                    <a:lnTo>
                      <a:pt x="893" y="40"/>
                    </a:lnTo>
                    <a:close/>
                    <a:moveTo>
                      <a:pt x="883" y="40"/>
                    </a:moveTo>
                    <a:lnTo>
                      <a:pt x="888" y="40"/>
                    </a:lnTo>
                    <a:lnTo>
                      <a:pt x="891" y="33"/>
                    </a:lnTo>
                    <a:lnTo>
                      <a:pt x="886" y="33"/>
                    </a:lnTo>
                    <a:lnTo>
                      <a:pt x="883" y="40"/>
                    </a:lnTo>
                    <a:close/>
                    <a:moveTo>
                      <a:pt x="876" y="40"/>
                    </a:moveTo>
                    <a:lnTo>
                      <a:pt x="881" y="40"/>
                    </a:lnTo>
                    <a:lnTo>
                      <a:pt x="881" y="33"/>
                    </a:lnTo>
                    <a:lnTo>
                      <a:pt x="876" y="33"/>
                    </a:lnTo>
                    <a:lnTo>
                      <a:pt x="876" y="40"/>
                    </a:lnTo>
                    <a:close/>
                    <a:moveTo>
                      <a:pt x="867" y="40"/>
                    </a:moveTo>
                    <a:lnTo>
                      <a:pt x="872" y="40"/>
                    </a:lnTo>
                    <a:lnTo>
                      <a:pt x="872" y="33"/>
                    </a:lnTo>
                    <a:lnTo>
                      <a:pt x="867" y="33"/>
                    </a:lnTo>
                    <a:lnTo>
                      <a:pt x="867" y="40"/>
                    </a:lnTo>
                    <a:close/>
                    <a:moveTo>
                      <a:pt x="857" y="40"/>
                    </a:moveTo>
                    <a:lnTo>
                      <a:pt x="862" y="40"/>
                    </a:lnTo>
                    <a:lnTo>
                      <a:pt x="862" y="33"/>
                    </a:lnTo>
                    <a:lnTo>
                      <a:pt x="857" y="33"/>
                    </a:lnTo>
                    <a:lnTo>
                      <a:pt x="857" y="40"/>
                    </a:lnTo>
                    <a:close/>
                    <a:moveTo>
                      <a:pt x="848" y="38"/>
                    </a:moveTo>
                    <a:lnTo>
                      <a:pt x="853" y="40"/>
                    </a:lnTo>
                    <a:lnTo>
                      <a:pt x="853" y="33"/>
                    </a:lnTo>
                    <a:lnTo>
                      <a:pt x="848" y="31"/>
                    </a:lnTo>
                    <a:lnTo>
                      <a:pt x="848" y="38"/>
                    </a:lnTo>
                    <a:close/>
                    <a:moveTo>
                      <a:pt x="838" y="38"/>
                    </a:moveTo>
                    <a:lnTo>
                      <a:pt x="843" y="38"/>
                    </a:lnTo>
                    <a:lnTo>
                      <a:pt x="843" y="31"/>
                    </a:lnTo>
                    <a:lnTo>
                      <a:pt x="838" y="31"/>
                    </a:lnTo>
                    <a:lnTo>
                      <a:pt x="838" y="38"/>
                    </a:lnTo>
                    <a:close/>
                    <a:moveTo>
                      <a:pt x="829" y="38"/>
                    </a:moveTo>
                    <a:lnTo>
                      <a:pt x="834" y="38"/>
                    </a:lnTo>
                    <a:lnTo>
                      <a:pt x="834" y="31"/>
                    </a:lnTo>
                    <a:lnTo>
                      <a:pt x="829" y="31"/>
                    </a:lnTo>
                    <a:lnTo>
                      <a:pt x="829" y="38"/>
                    </a:lnTo>
                    <a:close/>
                    <a:moveTo>
                      <a:pt x="820" y="38"/>
                    </a:moveTo>
                    <a:lnTo>
                      <a:pt x="824" y="38"/>
                    </a:lnTo>
                    <a:lnTo>
                      <a:pt x="824" y="31"/>
                    </a:lnTo>
                    <a:lnTo>
                      <a:pt x="820" y="31"/>
                    </a:lnTo>
                    <a:lnTo>
                      <a:pt x="820" y="38"/>
                    </a:lnTo>
                    <a:close/>
                    <a:moveTo>
                      <a:pt x="810" y="38"/>
                    </a:moveTo>
                    <a:lnTo>
                      <a:pt x="815" y="38"/>
                    </a:lnTo>
                    <a:lnTo>
                      <a:pt x="815" y="31"/>
                    </a:lnTo>
                    <a:lnTo>
                      <a:pt x="810" y="31"/>
                    </a:lnTo>
                    <a:lnTo>
                      <a:pt x="810" y="38"/>
                    </a:lnTo>
                    <a:close/>
                    <a:moveTo>
                      <a:pt x="801" y="38"/>
                    </a:moveTo>
                    <a:lnTo>
                      <a:pt x="805" y="38"/>
                    </a:lnTo>
                    <a:lnTo>
                      <a:pt x="805" y="31"/>
                    </a:lnTo>
                    <a:lnTo>
                      <a:pt x="801" y="31"/>
                    </a:lnTo>
                    <a:lnTo>
                      <a:pt x="801" y="38"/>
                    </a:lnTo>
                    <a:close/>
                    <a:moveTo>
                      <a:pt x="791" y="38"/>
                    </a:moveTo>
                    <a:lnTo>
                      <a:pt x="796" y="38"/>
                    </a:lnTo>
                    <a:lnTo>
                      <a:pt x="796" y="31"/>
                    </a:lnTo>
                    <a:lnTo>
                      <a:pt x="791" y="31"/>
                    </a:lnTo>
                    <a:lnTo>
                      <a:pt x="791" y="38"/>
                    </a:lnTo>
                    <a:close/>
                    <a:moveTo>
                      <a:pt x="782" y="36"/>
                    </a:moveTo>
                    <a:lnTo>
                      <a:pt x="786" y="38"/>
                    </a:lnTo>
                    <a:lnTo>
                      <a:pt x="786" y="31"/>
                    </a:lnTo>
                    <a:lnTo>
                      <a:pt x="782" y="28"/>
                    </a:lnTo>
                    <a:lnTo>
                      <a:pt x="782" y="36"/>
                    </a:lnTo>
                    <a:close/>
                    <a:moveTo>
                      <a:pt x="772" y="36"/>
                    </a:moveTo>
                    <a:lnTo>
                      <a:pt x="777" y="36"/>
                    </a:lnTo>
                    <a:lnTo>
                      <a:pt x="777" y="28"/>
                    </a:lnTo>
                    <a:lnTo>
                      <a:pt x="772" y="28"/>
                    </a:lnTo>
                    <a:lnTo>
                      <a:pt x="772" y="36"/>
                    </a:lnTo>
                    <a:close/>
                    <a:moveTo>
                      <a:pt x="763" y="36"/>
                    </a:moveTo>
                    <a:lnTo>
                      <a:pt x="767" y="36"/>
                    </a:lnTo>
                    <a:lnTo>
                      <a:pt x="767" y="28"/>
                    </a:lnTo>
                    <a:lnTo>
                      <a:pt x="763" y="28"/>
                    </a:lnTo>
                    <a:lnTo>
                      <a:pt x="763" y="36"/>
                    </a:lnTo>
                    <a:close/>
                    <a:moveTo>
                      <a:pt x="753" y="36"/>
                    </a:moveTo>
                    <a:lnTo>
                      <a:pt x="758" y="36"/>
                    </a:lnTo>
                    <a:lnTo>
                      <a:pt x="758" y="28"/>
                    </a:lnTo>
                    <a:lnTo>
                      <a:pt x="753" y="28"/>
                    </a:lnTo>
                    <a:lnTo>
                      <a:pt x="753" y="36"/>
                    </a:lnTo>
                    <a:close/>
                    <a:moveTo>
                      <a:pt x="744" y="36"/>
                    </a:moveTo>
                    <a:lnTo>
                      <a:pt x="748" y="36"/>
                    </a:lnTo>
                    <a:lnTo>
                      <a:pt x="748" y="28"/>
                    </a:lnTo>
                    <a:lnTo>
                      <a:pt x="744" y="28"/>
                    </a:lnTo>
                    <a:lnTo>
                      <a:pt x="744" y="36"/>
                    </a:lnTo>
                    <a:close/>
                    <a:moveTo>
                      <a:pt x="734" y="36"/>
                    </a:moveTo>
                    <a:lnTo>
                      <a:pt x="739" y="36"/>
                    </a:lnTo>
                    <a:lnTo>
                      <a:pt x="739" y="28"/>
                    </a:lnTo>
                    <a:lnTo>
                      <a:pt x="734" y="28"/>
                    </a:lnTo>
                    <a:lnTo>
                      <a:pt x="734" y="36"/>
                    </a:lnTo>
                    <a:close/>
                    <a:moveTo>
                      <a:pt x="725" y="36"/>
                    </a:moveTo>
                    <a:lnTo>
                      <a:pt x="730" y="36"/>
                    </a:lnTo>
                    <a:lnTo>
                      <a:pt x="730" y="28"/>
                    </a:lnTo>
                    <a:lnTo>
                      <a:pt x="725" y="28"/>
                    </a:lnTo>
                    <a:lnTo>
                      <a:pt x="725" y="36"/>
                    </a:lnTo>
                    <a:close/>
                    <a:moveTo>
                      <a:pt x="715" y="33"/>
                    </a:moveTo>
                    <a:lnTo>
                      <a:pt x="720" y="33"/>
                    </a:lnTo>
                    <a:lnTo>
                      <a:pt x="720" y="26"/>
                    </a:lnTo>
                    <a:lnTo>
                      <a:pt x="715" y="26"/>
                    </a:lnTo>
                    <a:lnTo>
                      <a:pt x="715" y="33"/>
                    </a:lnTo>
                    <a:close/>
                    <a:moveTo>
                      <a:pt x="706" y="33"/>
                    </a:moveTo>
                    <a:lnTo>
                      <a:pt x="711" y="33"/>
                    </a:lnTo>
                    <a:lnTo>
                      <a:pt x="711" y="26"/>
                    </a:lnTo>
                    <a:lnTo>
                      <a:pt x="706" y="26"/>
                    </a:lnTo>
                    <a:lnTo>
                      <a:pt x="706" y="33"/>
                    </a:lnTo>
                    <a:close/>
                    <a:moveTo>
                      <a:pt x="696" y="33"/>
                    </a:moveTo>
                    <a:lnTo>
                      <a:pt x="701" y="33"/>
                    </a:lnTo>
                    <a:lnTo>
                      <a:pt x="701" y="26"/>
                    </a:lnTo>
                    <a:lnTo>
                      <a:pt x="696" y="26"/>
                    </a:lnTo>
                    <a:lnTo>
                      <a:pt x="696" y="33"/>
                    </a:lnTo>
                    <a:close/>
                    <a:moveTo>
                      <a:pt x="687" y="33"/>
                    </a:moveTo>
                    <a:lnTo>
                      <a:pt x="692" y="33"/>
                    </a:lnTo>
                    <a:lnTo>
                      <a:pt x="692" y="26"/>
                    </a:lnTo>
                    <a:lnTo>
                      <a:pt x="687" y="26"/>
                    </a:lnTo>
                    <a:lnTo>
                      <a:pt x="687" y="33"/>
                    </a:lnTo>
                    <a:close/>
                    <a:moveTo>
                      <a:pt x="677" y="33"/>
                    </a:moveTo>
                    <a:lnTo>
                      <a:pt x="682" y="33"/>
                    </a:lnTo>
                    <a:lnTo>
                      <a:pt x="682" y="26"/>
                    </a:lnTo>
                    <a:lnTo>
                      <a:pt x="677" y="26"/>
                    </a:lnTo>
                    <a:lnTo>
                      <a:pt x="677" y="33"/>
                    </a:lnTo>
                    <a:close/>
                    <a:moveTo>
                      <a:pt x="668" y="33"/>
                    </a:moveTo>
                    <a:lnTo>
                      <a:pt x="673" y="33"/>
                    </a:lnTo>
                    <a:lnTo>
                      <a:pt x="673" y="26"/>
                    </a:lnTo>
                    <a:lnTo>
                      <a:pt x="668" y="26"/>
                    </a:lnTo>
                    <a:lnTo>
                      <a:pt x="668" y="33"/>
                    </a:lnTo>
                    <a:close/>
                    <a:moveTo>
                      <a:pt x="658" y="31"/>
                    </a:moveTo>
                    <a:lnTo>
                      <a:pt x="663" y="33"/>
                    </a:lnTo>
                    <a:lnTo>
                      <a:pt x="663" y="26"/>
                    </a:lnTo>
                    <a:lnTo>
                      <a:pt x="658" y="24"/>
                    </a:lnTo>
                    <a:lnTo>
                      <a:pt x="658" y="31"/>
                    </a:lnTo>
                    <a:close/>
                    <a:moveTo>
                      <a:pt x="649" y="31"/>
                    </a:moveTo>
                    <a:lnTo>
                      <a:pt x="654" y="31"/>
                    </a:lnTo>
                    <a:lnTo>
                      <a:pt x="654" y="24"/>
                    </a:lnTo>
                    <a:lnTo>
                      <a:pt x="649" y="24"/>
                    </a:lnTo>
                    <a:lnTo>
                      <a:pt x="649" y="31"/>
                    </a:lnTo>
                    <a:close/>
                    <a:moveTo>
                      <a:pt x="640" y="31"/>
                    </a:moveTo>
                    <a:lnTo>
                      <a:pt x="644" y="31"/>
                    </a:lnTo>
                    <a:lnTo>
                      <a:pt x="644" y="24"/>
                    </a:lnTo>
                    <a:lnTo>
                      <a:pt x="640" y="24"/>
                    </a:lnTo>
                    <a:lnTo>
                      <a:pt x="640" y="31"/>
                    </a:lnTo>
                    <a:close/>
                    <a:moveTo>
                      <a:pt x="630" y="31"/>
                    </a:moveTo>
                    <a:lnTo>
                      <a:pt x="635" y="31"/>
                    </a:lnTo>
                    <a:lnTo>
                      <a:pt x="635" y="24"/>
                    </a:lnTo>
                    <a:lnTo>
                      <a:pt x="630" y="24"/>
                    </a:lnTo>
                    <a:lnTo>
                      <a:pt x="630" y="31"/>
                    </a:lnTo>
                    <a:close/>
                    <a:moveTo>
                      <a:pt x="621" y="31"/>
                    </a:moveTo>
                    <a:lnTo>
                      <a:pt x="625" y="31"/>
                    </a:lnTo>
                    <a:lnTo>
                      <a:pt x="625" y="24"/>
                    </a:lnTo>
                    <a:lnTo>
                      <a:pt x="621" y="24"/>
                    </a:lnTo>
                    <a:lnTo>
                      <a:pt x="621" y="31"/>
                    </a:lnTo>
                    <a:close/>
                    <a:moveTo>
                      <a:pt x="611" y="31"/>
                    </a:moveTo>
                    <a:lnTo>
                      <a:pt x="616" y="31"/>
                    </a:lnTo>
                    <a:lnTo>
                      <a:pt x="616" y="24"/>
                    </a:lnTo>
                    <a:lnTo>
                      <a:pt x="611" y="24"/>
                    </a:lnTo>
                    <a:lnTo>
                      <a:pt x="611" y="31"/>
                    </a:lnTo>
                    <a:close/>
                    <a:moveTo>
                      <a:pt x="602" y="31"/>
                    </a:moveTo>
                    <a:lnTo>
                      <a:pt x="606" y="31"/>
                    </a:lnTo>
                    <a:lnTo>
                      <a:pt x="606" y="24"/>
                    </a:lnTo>
                    <a:lnTo>
                      <a:pt x="602" y="24"/>
                    </a:lnTo>
                    <a:lnTo>
                      <a:pt x="602" y="31"/>
                    </a:lnTo>
                    <a:close/>
                    <a:moveTo>
                      <a:pt x="592" y="28"/>
                    </a:moveTo>
                    <a:lnTo>
                      <a:pt x="597" y="28"/>
                    </a:lnTo>
                    <a:lnTo>
                      <a:pt x="597" y="21"/>
                    </a:lnTo>
                    <a:lnTo>
                      <a:pt x="592" y="21"/>
                    </a:lnTo>
                    <a:lnTo>
                      <a:pt x="592" y="28"/>
                    </a:lnTo>
                    <a:close/>
                    <a:moveTo>
                      <a:pt x="583" y="28"/>
                    </a:moveTo>
                    <a:lnTo>
                      <a:pt x="587" y="28"/>
                    </a:lnTo>
                    <a:lnTo>
                      <a:pt x="587" y="21"/>
                    </a:lnTo>
                    <a:lnTo>
                      <a:pt x="583" y="21"/>
                    </a:lnTo>
                    <a:lnTo>
                      <a:pt x="583" y="28"/>
                    </a:lnTo>
                    <a:close/>
                    <a:moveTo>
                      <a:pt x="573" y="28"/>
                    </a:moveTo>
                    <a:lnTo>
                      <a:pt x="578" y="28"/>
                    </a:lnTo>
                    <a:lnTo>
                      <a:pt x="578" y="21"/>
                    </a:lnTo>
                    <a:lnTo>
                      <a:pt x="573" y="21"/>
                    </a:lnTo>
                    <a:lnTo>
                      <a:pt x="573" y="28"/>
                    </a:lnTo>
                    <a:close/>
                    <a:moveTo>
                      <a:pt x="564" y="28"/>
                    </a:moveTo>
                    <a:lnTo>
                      <a:pt x="568" y="28"/>
                    </a:lnTo>
                    <a:lnTo>
                      <a:pt x="568" y="21"/>
                    </a:lnTo>
                    <a:lnTo>
                      <a:pt x="564" y="21"/>
                    </a:lnTo>
                    <a:lnTo>
                      <a:pt x="564" y="28"/>
                    </a:lnTo>
                    <a:close/>
                    <a:moveTo>
                      <a:pt x="554" y="28"/>
                    </a:moveTo>
                    <a:lnTo>
                      <a:pt x="559" y="28"/>
                    </a:lnTo>
                    <a:lnTo>
                      <a:pt x="559" y="21"/>
                    </a:lnTo>
                    <a:lnTo>
                      <a:pt x="554" y="21"/>
                    </a:lnTo>
                    <a:lnTo>
                      <a:pt x="554" y="28"/>
                    </a:lnTo>
                    <a:close/>
                    <a:moveTo>
                      <a:pt x="545" y="28"/>
                    </a:moveTo>
                    <a:lnTo>
                      <a:pt x="550" y="28"/>
                    </a:lnTo>
                    <a:lnTo>
                      <a:pt x="550" y="21"/>
                    </a:lnTo>
                    <a:lnTo>
                      <a:pt x="545" y="21"/>
                    </a:lnTo>
                    <a:lnTo>
                      <a:pt x="545" y="28"/>
                    </a:lnTo>
                    <a:close/>
                    <a:moveTo>
                      <a:pt x="535" y="26"/>
                    </a:moveTo>
                    <a:lnTo>
                      <a:pt x="540" y="28"/>
                    </a:lnTo>
                    <a:lnTo>
                      <a:pt x="540" y="21"/>
                    </a:lnTo>
                    <a:lnTo>
                      <a:pt x="535" y="19"/>
                    </a:lnTo>
                    <a:lnTo>
                      <a:pt x="535" y="26"/>
                    </a:lnTo>
                    <a:close/>
                    <a:moveTo>
                      <a:pt x="526" y="26"/>
                    </a:moveTo>
                    <a:lnTo>
                      <a:pt x="531" y="26"/>
                    </a:lnTo>
                    <a:lnTo>
                      <a:pt x="531" y="19"/>
                    </a:lnTo>
                    <a:lnTo>
                      <a:pt x="526" y="19"/>
                    </a:lnTo>
                    <a:lnTo>
                      <a:pt x="526" y="26"/>
                    </a:lnTo>
                    <a:close/>
                    <a:moveTo>
                      <a:pt x="516" y="26"/>
                    </a:moveTo>
                    <a:lnTo>
                      <a:pt x="521" y="26"/>
                    </a:lnTo>
                    <a:lnTo>
                      <a:pt x="521" y="19"/>
                    </a:lnTo>
                    <a:lnTo>
                      <a:pt x="516" y="19"/>
                    </a:lnTo>
                    <a:lnTo>
                      <a:pt x="516" y="26"/>
                    </a:lnTo>
                    <a:close/>
                    <a:moveTo>
                      <a:pt x="507" y="26"/>
                    </a:moveTo>
                    <a:lnTo>
                      <a:pt x="512" y="26"/>
                    </a:lnTo>
                    <a:lnTo>
                      <a:pt x="512" y="19"/>
                    </a:lnTo>
                    <a:lnTo>
                      <a:pt x="507" y="19"/>
                    </a:lnTo>
                    <a:lnTo>
                      <a:pt x="507" y="26"/>
                    </a:lnTo>
                    <a:close/>
                    <a:moveTo>
                      <a:pt x="497" y="26"/>
                    </a:moveTo>
                    <a:lnTo>
                      <a:pt x="502" y="26"/>
                    </a:lnTo>
                    <a:lnTo>
                      <a:pt x="502" y="19"/>
                    </a:lnTo>
                    <a:lnTo>
                      <a:pt x="497" y="19"/>
                    </a:lnTo>
                    <a:lnTo>
                      <a:pt x="497" y="26"/>
                    </a:lnTo>
                    <a:close/>
                    <a:moveTo>
                      <a:pt x="488" y="26"/>
                    </a:moveTo>
                    <a:lnTo>
                      <a:pt x="493" y="26"/>
                    </a:lnTo>
                    <a:lnTo>
                      <a:pt x="493" y="19"/>
                    </a:lnTo>
                    <a:lnTo>
                      <a:pt x="490" y="19"/>
                    </a:lnTo>
                    <a:lnTo>
                      <a:pt x="488" y="26"/>
                    </a:lnTo>
                    <a:close/>
                    <a:moveTo>
                      <a:pt x="478" y="26"/>
                    </a:moveTo>
                    <a:lnTo>
                      <a:pt x="483" y="26"/>
                    </a:lnTo>
                    <a:lnTo>
                      <a:pt x="486" y="19"/>
                    </a:lnTo>
                    <a:lnTo>
                      <a:pt x="481" y="19"/>
                    </a:lnTo>
                    <a:lnTo>
                      <a:pt x="478" y="26"/>
                    </a:lnTo>
                    <a:close/>
                    <a:moveTo>
                      <a:pt x="469" y="24"/>
                    </a:moveTo>
                    <a:lnTo>
                      <a:pt x="474" y="24"/>
                    </a:lnTo>
                    <a:lnTo>
                      <a:pt x="476" y="17"/>
                    </a:lnTo>
                    <a:lnTo>
                      <a:pt x="471" y="17"/>
                    </a:lnTo>
                    <a:lnTo>
                      <a:pt x="469" y="24"/>
                    </a:lnTo>
                    <a:close/>
                    <a:moveTo>
                      <a:pt x="460" y="24"/>
                    </a:moveTo>
                    <a:lnTo>
                      <a:pt x="464" y="24"/>
                    </a:lnTo>
                    <a:lnTo>
                      <a:pt x="467" y="17"/>
                    </a:lnTo>
                    <a:lnTo>
                      <a:pt x="462" y="17"/>
                    </a:lnTo>
                    <a:lnTo>
                      <a:pt x="460" y="24"/>
                    </a:lnTo>
                    <a:close/>
                    <a:moveTo>
                      <a:pt x="450" y="24"/>
                    </a:moveTo>
                    <a:lnTo>
                      <a:pt x="455" y="24"/>
                    </a:lnTo>
                    <a:lnTo>
                      <a:pt x="457" y="17"/>
                    </a:lnTo>
                    <a:lnTo>
                      <a:pt x="452" y="17"/>
                    </a:lnTo>
                    <a:lnTo>
                      <a:pt x="450" y="24"/>
                    </a:lnTo>
                    <a:close/>
                    <a:moveTo>
                      <a:pt x="441" y="24"/>
                    </a:moveTo>
                    <a:lnTo>
                      <a:pt x="445" y="24"/>
                    </a:lnTo>
                    <a:lnTo>
                      <a:pt x="448" y="17"/>
                    </a:lnTo>
                    <a:lnTo>
                      <a:pt x="443" y="17"/>
                    </a:lnTo>
                    <a:lnTo>
                      <a:pt x="441" y="24"/>
                    </a:lnTo>
                    <a:close/>
                    <a:moveTo>
                      <a:pt x="433" y="24"/>
                    </a:moveTo>
                    <a:lnTo>
                      <a:pt x="438" y="24"/>
                    </a:lnTo>
                    <a:lnTo>
                      <a:pt x="438" y="17"/>
                    </a:lnTo>
                    <a:lnTo>
                      <a:pt x="433" y="17"/>
                    </a:lnTo>
                    <a:lnTo>
                      <a:pt x="433" y="24"/>
                    </a:lnTo>
                    <a:close/>
                    <a:moveTo>
                      <a:pt x="424" y="24"/>
                    </a:moveTo>
                    <a:lnTo>
                      <a:pt x="429" y="24"/>
                    </a:lnTo>
                    <a:lnTo>
                      <a:pt x="429" y="17"/>
                    </a:lnTo>
                    <a:lnTo>
                      <a:pt x="424" y="17"/>
                    </a:lnTo>
                    <a:lnTo>
                      <a:pt x="424" y="24"/>
                    </a:lnTo>
                    <a:close/>
                    <a:moveTo>
                      <a:pt x="415" y="21"/>
                    </a:moveTo>
                    <a:lnTo>
                      <a:pt x="419" y="24"/>
                    </a:lnTo>
                    <a:lnTo>
                      <a:pt x="419" y="17"/>
                    </a:lnTo>
                    <a:lnTo>
                      <a:pt x="415" y="14"/>
                    </a:lnTo>
                    <a:lnTo>
                      <a:pt x="415" y="21"/>
                    </a:lnTo>
                    <a:close/>
                    <a:moveTo>
                      <a:pt x="405" y="21"/>
                    </a:moveTo>
                    <a:lnTo>
                      <a:pt x="410" y="21"/>
                    </a:lnTo>
                    <a:lnTo>
                      <a:pt x="410" y="14"/>
                    </a:lnTo>
                    <a:lnTo>
                      <a:pt x="405" y="14"/>
                    </a:lnTo>
                    <a:lnTo>
                      <a:pt x="405" y="21"/>
                    </a:lnTo>
                    <a:close/>
                    <a:moveTo>
                      <a:pt x="396" y="21"/>
                    </a:moveTo>
                    <a:lnTo>
                      <a:pt x="400" y="21"/>
                    </a:lnTo>
                    <a:lnTo>
                      <a:pt x="400" y="14"/>
                    </a:lnTo>
                    <a:lnTo>
                      <a:pt x="396" y="14"/>
                    </a:lnTo>
                    <a:lnTo>
                      <a:pt x="396" y="21"/>
                    </a:lnTo>
                    <a:close/>
                    <a:moveTo>
                      <a:pt x="386" y="21"/>
                    </a:moveTo>
                    <a:lnTo>
                      <a:pt x="391" y="21"/>
                    </a:lnTo>
                    <a:lnTo>
                      <a:pt x="391" y="14"/>
                    </a:lnTo>
                    <a:lnTo>
                      <a:pt x="386" y="14"/>
                    </a:lnTo>
                    <a:lnTo>
                      <a:pt x="386" y="21"/>
                    </a:lnTo>
                    <a:close/>
                    <a:moveTo>
                      <a:pt x="377" y="21"/>
                    </a:moveTo>
                    <a:lnTo>
                      <a:pt x="381" y="21"/>
                    </a:lnTo>
                    <a:lnTo>
                      <a:pt x="381" y="14"/>
                    </a:lnTo>
                    <a:lnTo>
                      <a:pt x="377" y="14"/>
                    </a:lnTo>
                    <a:lnTo>
                      <a:pt x="377" y="21"/>
                    </a:lnTo>
                    <a:close/>
                    <a:moveTo>
                      <a:pt x="367" y="21"/>
                    </a:moveTo>
                    <a:lnTo>
                      <a:pt x="372" y="21"/>
                    </a:lnTo>
                    <a:lnTo>
                      <a:pt x="372" y="14"/>
                    </a:lnTo>
                    <a:lnTo>
                      <a:pt x="367" y="14"/>
                    </a:lnTo>
                    <a:lnTo>
                      <a:pt x="367" y="21"/>
                    </a:lnTo>
                    <a:close/>
                    <a:moveTo>
                      <a:pt x="358" y="21"/>
                    </a:moveTo>
                    <a:lnTo>
                      <a:pt x="362" y="21"/>
                    </a:lnTo>
                    <a:lnTo>
                      <a:pt x="362" y="14"/>
                    </a:lnTo>
                    <a:lnTo>
                      <a:pt x="358" y="14"/>
                    </a:lnTo>
                    <a:lnTo>
                      <a:pt x="358" y="21"/>
                    </a:lnTo>
                    <a:close/>
                    <a:moveTo>
                      <a:pt x="348" y="19"/>
                    </a:moveTo>
                    <a:lnTo>
                      <a:pt x="353" y="19"/>
                    </a:lnTo>
                    <a:lnTo>
                      <a:pt x="353" y="12"/>
                    </a:lnTo>
                    <a:lnTo>
                      <a:pt x="348" y="12"/>
                    </a:lnTo>
                    <a:lnTo>
                      <a:pt x="348" y="19"/>
                    </a:lnTo>
                    <a:close/>
                    <a:moveTo>
                      <a:pt x="339" y="19"/>
                    </a:moveTo>
                    <a:lnTo>
                      <a:pt x="344" y="19"/>
                    </a:lnTo>
                    <a:lnTo>
                      <a:pt x="344" y="12"/>
                    </a:lnTo>
                    <a:lnTo>
                      <a:pt x="339" y="12"/>
                    </a:lnTo>
                    <a:lnTo>
                      <a:pt x="339" y="19"/>
                    </a:lnTo>
                    <a:close/>
                    <a:moveTo>
                      <a:pt x="329" y="19"/>
                    </a:moveTo>
                    <a:lnTo>
                      <a:pt x="334" y="19"/>
                    </a:lnTo>
                    <a:lnTo>
                      <a:pt x="334" y="12"/>
                    </a:lnTo>
                    <a:lnTo>
                      <a:pt x="329" y="12"/>
                    </a:lnTo>
                    <a:lnTo>
                      <a:pt x="329" y="19"/>
                    </a:lnTo>
                    <a:close/>
                    <a:moveTo>
                      <a:pt x="320" y="19"/>
                    </a:moveTo>
                    <a:lnTo>
                      <a:pt x="325" y="19"/>
                    </a:lnTo>
                    <a:lnTo>
                      <a:pt x="325" y="12"/>
                    </a:lnTo>
                    <a:lnTo>
                      <a:pt x="320" y="12"/>
                    </a:lnTo>
                    <a:lnTo>
                      <a:pt x="320" y="19"/>
                    </a:lnTo>
                    <a:close/>
                    <a:moveTo>
                      <a:pt x="310" y="19"/>
                    </a:moveTo>
                    <a:lnTo>
                      <a:pt x="315" y="19"/>
                    </a:lnTo>
                    <a:lnTo>
                      <a:pt x="315" y="12"/>
                    </a:lnTo>
                    <a:lnTo>
                      <a:pt x="310" y="12"/>
                    </a:lnTo>
                    <a:lnTo>
                      <a:pt x="310" y="19"/>
                    </a:lnTo>
                    <a:close/>
                    <a:moveTo>
                      <a:pt x="301" y="19"/>
                    </a:moveTo>
                    <a:lnTo>
                      <a:pt x="306" y="19"/>
                    </a:lnTo>
                    <a:lnTo>
                      <a:pt x="306" y="12"/>
                    </a:lnTo>
                    <a:lnTo>
                      <a:pt x="301" y="12"/>
                    </a:lnTo>
                    <a:lnTo>
                      <a:pt x="301" y="19"/>
                    </a:lnTo>
                    <a:close/>
                    <a:moveTo>
                      <a:pt x="291" y="17"/>
                    </a:moveTo>
                    <a:lnTo>
                      <a:pt x="296" y="19"/>
                    </a:lnTo>
                    <a:lnTo>
                      <a:pt x="296" y="12"/>
                    </a:lnTo>
                    <a:lnTo>
                      <a:pt x="291" y="9"/>
                    </a:lnTo>
                    <a:lnTo>
                      <a:pt x="291" y="17"/>
                    </a:lnTo>
                    <a:close/>
                    <a:moveTo>
                      <a:pt x="282" y="17"/>
                    </a:moveTo>
                    <a:lnTo>
                      <a:pt x="287" y="17"/>
                    </a:lnTo>
                    <a:lnTo>
                      <a:pt x="287" y="9"/>
                    </a:lnTo>
                    <a:lnTo>
                      <a:pt x="282" y="9"/>
                    </a:lnTo>
                    <a:lnTo>
                      <a:pt x="282" y="17"/>
                    </a:lnTo>
                    <a:close/>
                    <a:moveTo>
                      <a:pt x="272" y="17"/>
                    </a:moveTo>
                    <a:lnTo>
                      <a:pt x="277" y="17"/>
                    </a:lnTo>
                    <a:lnTo>
                      <a:pt x="277" y="9"/>
                    </a:lnTo>
                    <a:lnTo>
                      <a:pt x="272" y="9"/>
                    </a:lnTo>
                    <a:lnTo>
                      <a:pt x="272" y="17"/>
                    </a:lnTo>
                    <a:close/>
                    <a:moveTo>
                      <a:pt x="263" y="17"/>
                    </a:moveTo>
                    <a:lnTo>
                      <a:pt x="268" y="17"/>
                    </a:lnTo>
                    <a:lnTo>
                      <a:pt x="268" y="9"/>
                    </a:lnTo>
                    <a:lnTo>
                      <a:pt x="263" y="9"/>
                    </a:lnTo>
                    <a:lnTo>
                      <a:pt x="263" y="17"/>
                    </a:lnTo>
                    <a:close/>
                    <a:moveTo>
                      <a:pt x="254" y="17"/>
                    </a:moveTo>
                    <a:lnTo>
                      <a:pt x="258" y="17"/>
                    </a:lnTo>
                    <a:lnTo>
                      <a:pt x="258" y="9"/>
                    </a:lnTo>
                    <a:lnTo>
                      <a:pt x="254" y="9"/>
                    </a:lnTo>
                    <a:lnTo>
                      <a:pt x="254" y="17"/>
                    </a:lnTo>
                    <a:close/>
                    <a:moveTo>
                      <a:pt x="244" y="17"/>
                    </a:moveTo>
                    <a:lnTo>
                      <a:pt x="249" y="17"/>
                    </a:lnTo>
                    <a:lnTo>
                      <a:pt x="249" y="9"/>
                    </a:lnTo>
                    <a:lnTo>
                      <a:pt x="244" y="9"/>
                    </a:lnTo>
                    <a:lnTo>
                      <a:pt x="244" y="17"/>
                    </a:lnTo>
                    <a:close/>
                    <a:moveTo>
                      <a:pt x="235" y="17"/>
                    </a:moveTo>
                    <a:lnTo>
                      <a:pt x="239" y="17"/>
                    </a:lnTo>
                    <a:lnTo>
                      <a:pt x="239" y="9"/>
                    </a:lnTo>
                    <a:lnTo>
                      <a:pt x="235" y="9"/>
                    </a:lnTo>
                    <a:lnTo>
                      <a:pt x="235" y="17"/>
                    </a:lnTo>
                    <a:close/>
                    <a:moveTo>
                      <a:pt x="225" y="14"/>
                    </a:moveTo>
                    <a:lnTo>
                      <a:pt x="230" y="14"/>
                    </a:lnTo>
                    <a:lnTo>
                      <a:pt x="230" y="9"/>
                    </a:lnTo>
                    <a:lnTo>
                      <a:pt x="225" y="7"/>
                    </a:lnTo>
                    <a:lnTo>
                      <a:pt x="225" y="14"/>
                    </a:lnTo>
                    <a:close/>
                    <a:moveTo>
                      <a:pt x="216" y="14"/>
                    </a:moveTo>
                    <a:lnTo>
                      <a:pt x="220" y="14"/>
                    </a:lnTo>
                    <a:lnTo>
                      <a:pt x="220" y="7"/>
                    </a:lnTo>
                    <a:lnTo>
                      <a:pt x="216" y="7"/>
                    </a:lnTo>
                    <a:lnTo>
                      <a:pt x="216" y="14"/>
                    </a:lnTo>
                    <a:close/>
                    <a:moveTo>
                      <a:pt x="206" y="14"/>
                    </a:moveTo>
                    <a:lnTo>
                      <a:pt x="211" y="14"/>
                    </a:lnTo>
                    <a:lnTo>
                      <a:pt x="211" y="7"/>
                    </a:lnTo>
                    <a:lnTo>
                      <a:pt x="206" y="7"/>
                    </a:lnTo>
                    <a:lnTo>
                      <a:pt x="206" y="14"/>
                    </a:lnTo>
                    <a:close/>
                    <a:moveTo>
                      <a:pt x="197" y="14"/>
                    </a:moveTo>
                    <a:lnTo>
                      <a:pt x="201" y="14"/>
                    </a:lnTo>
                    <a:lnTo>
                      <a:pt x="201" y="7"/>
                    </a:lnTo>
                    <a:lnTo>
                      <a:pt x="197" y="7"/>
                    </a:lnTo>
                    <a:lnTo>
                      <a:pt x="197" y="14"/>
                    </a:lnTo>
                    <a:close/>
                    <a:moveTo>
                      <a:pt x="187" y="14"/>
                    </a:moveTo>
                    <a:lnTo>
                      <a:pt x="192" y="14"/>
                    </a:lnTo>
                    <a:lnTo>
                      <a:pt x="192" y="7"/>
                    </a:lnTo>
                    <a:lnTo>
                      <a:pt x="187" y="7"/>
                    </a:lnTo>
                    <a:lnTo>
                      <a:pt x="187" y="14"/>
                    </a:lnTo>
                    <a:close/>
                    <a:moveTo>
                      <a:pt x="178" y="14"/>
                    </a:moveTo>
                    <a:lnTo>
                      <a:pt x="182" y="14"/>
                    </a:lnTo>
                    <a:lnTo>
                      <a:pt x="182" y="7"/>
                    </a:lnTo>
                    <a:lnTo>
                      <a:pt x="178" y="7"/>
                    </a:lnTo>
                    <a:lnTo>
                      <a:pt x="178" y="14"/>
                    </a:lnTo>
                    <a:close/>
                    <a:moveTo>
                      <a:pt x="168" y="14"/>
                    </a:moveTo>
                    <a:lnTo>
                      <a:pt x="173" y="14"/>
                    </a:lnTo>
                    <a:lnTo>
                      <a:pt x="173" y="7"/>
                    </a:lnTo>
                    <a:lnTo>
                      <a:pt x="168" y="7"/>
                    </a:lnTo>
                    <a:lnTo>
                      <a:pt x="168" y="14"/>
                    </a:lnTo>
                    <a:close/>
                    <a:moveTo>
                      <a:pt x="159" y="12"/>
                    </a:moveTo>
                    <a:lnTo>
                      <a:pt x="164" y="12"/>
                    </a:lnTo>
                    <a:lnTo>
                      <a:pt x="164" y="5"/>
                    </a:lnTo>
                    <a:lnTo>
                      <a:pt x="159" y="5"/>
                    </a:lnTo>
                    <a:lnTo>
                      <a:pt x="159" y="12"/>
                    </a:lnTo>
                    <a:close/>
                    <a:moveTo>
                      <a:pt x="149" y="12"/>
                    </a:moveTo>
                    <a:lnTo>
                      <a:pt x="154" y="12"/>
                    </a:lnTo>
                    <a:lnTo>
                      <a:pt x="154" y="5"/>
                    </a:lnTo>
                    <a:lnTo>
                      <a:pt x="149" y="5"/>
                    </a:lnTo>
                    <a:lnTo>
                      <a:pt x="149" y="12"/>
                    </a:lnTo>
                    <a:close/>
                    <a:moveTo>
                      <a:pt x="140" y="12"/>
                    </a:moveTo>
                    <a:lnTo>
                      <a:pt x="145" y="12"/>
                    </a:lnTo>
                    <a:lnTo>
                      <a:pt x="145" y="5"/>
                    </a:lnTo>
                    <a:lnTo>
                      <a:pt x="140" y="5"/>
                    </a:lnTo>
                    <a:lnTo>
                      <a:pt x="140" y="12"/>
                    </a:lnTo>
                    <a:close/>
                    <a:moveTo>
                      <a:pt x="130" y="12"/>
                    </a:moveTo>
                    <a:lnTo>
                      <a:pt x="135" y="12"/>
                    </a:lnTo>
                    <a:lnTo>
                      <a:pt x="135" y="5"/>
                    </a:lnTo>
                    <a:lnTo>
                      <a:pt x="130" y="5"/>
                    </a:lnTo>
                    <a:lnTo>
                      <a:pt x="130" y="12"/>
                    </a:lnTo>
                    <a:close/>
                    <a:moveTo>
                      <a:pt x="121" y="12"/>
                    </a:moveTo>
                    <a:lnTo>
                      <a:pt x="126" y="12"/>
                    </a:lnTo>
                    <a:lnTo>
                      <a:pt x="126" y="5"/>
                    </a:lnTo>
                    <a:lnTo>
                      <a:pt x="121" y="5"/>
                    </a:lnTo>
                    <a:lnTo>
                      <a:pt x="121" y="12"/>
                    </a:lnTo>
                    <a:close/>
                    <a:moveTo>
                      <a:pt x="111" y="12"/>
                    </a:moveTo>
                    <a:lnTo>
                      <a:pt x="116" y="12"/>
                    </a:lnTo>
                    <a:lnTo>
                      <a:pt x="116" y="5"/>
                    </a:lnTo>
                    <a:lnTo>
                      <a:pt x="111" y="5"/>
                    </a:lnTo>
                    <a:lnTo>
                      <a:pt x="111" y="12"/>
                    </a:lnTo>
                    <a:close/>
                    <a:moveTo>
                      <a:pt x="102" y="9"/>
                    </a:moveTo>
                    <a:lnTo>
                      <a:pt x="107" y="12"/>
                    </a:lnTo>
                    <a:lnTo>
                      <a:pt x="107" y="5"/>
                    </a:lnTo>
                    <a:lnTo>
                      <a:pt x="102" y="2"/>
                    </a:lnTo>
                    <a:lnTo>
                      <a:pt x="102" y="9"/>
                    </a:lnTo>
                    <a:close/>
                    <a:moveTo>
                      <a:pt x="92" y="9"/>
                    </a:moveTo>
                    <a:lnTo>
                      <a:pt x="97" y="9"/>
                    </a:lnTo>
                    <a:lnTo>
                      <a:pt x="97" y="2"/>
                    </a:lnTo>
                    <a:lnTo>
                      <a:pt x="92" y="2"/>
                    </a:lnTo>
                    <a:lnTo>
                      <a:pt x="92" y="9"/>
                    </a:lnTo>
                    <a:close/>
                    <a:moveTo>
                      <a:pt x="83" y="9"/>
                    </a:moveTo>
                    <a:lnTo>
                      <a:pt x="88" y="9"/>
                    </a:lnTo>
                    <a:lnTo>
                      <a:pt x="88" y="2"/>
                    </a:lnTo>
                    <a:lnTo>
                      <a:pt x="83" y="2"/>
                    </a:lnTo>
                    <a:lnTo>
                      <a:pt x="83" y="9"/>
                    </a:lnTo>
                    <a:close/>
                    <a:moveTo>
                      <a:pt x="74" y="9"/>
                    </a:moveTo>
                    <a:lnTo>
                      <a:pt x="78" y="9"/>
                    </a:lnTo>
                    <a:lnTo>
                      <a:pt x="78" y="2"/>
                    </a:lnTo>
                    <a:lnTo>
                      <a:pt x="74" y="2"/>
                    </a:lnTo>
                    <a:lnTo>
                      <a:pt x="74" y="9"/>
                    </a:lnTo>
                    <a:close/>
                    <a:moveTo>
                      <a:pt x="64" y="9"/>
                    </a:moveTo>
                    <a:lnTo>
                      <a:pt x="69" y="9"/>
                    </a:lnTo>
                    <a:lnTo>
                      <a:pt x="69" y="2"/>
                    </a:lnTo>
                    <a:lnTo>
                      <a:pt x="64" y="2"/>
                    </a:lnTo>
                    <a:lnTo>
                      <a:pt x="64" y="9"/>
                    </a:lnTo>
                    <a:close/>
                    <a:moveTo>
                      <a:pt x="55" y="9"/>
                    </a:moveTo>
                    <a:lnTo>
                      <a:pt x="59" y="9"/>
                    </a:lnTo>
                    <a:lnTo>
                      <a:pt x="59" y="2"/>
                    </a:lnTo>
                    <a:lnTo>
                      <a:pt x="55" y="2"/>
                    </a:lnTo>
                    <a:lnTo>
                      <a:pt x="55" y="9"/>
                    </a:lnTo>
                    <a:close/>
                    <a:moveTo>
                      <a:pt x="45" y="9"/>
                    </a:moveTo>
                    <a:lnTo>
                      <a:pt x="50" y="9"/>
                    </a:lnTo>
                    <a:lnTo>
                      <a:pt x="50" y="2"/>
                    </a:lnTo>
                    <a:lnTo>
                      <a:pt x="47" y="2"/>
                    </a:lnTo>
                    <a:lnTo>
                      <a:pt x="45" y="9"/>
                    </a:lnTo>
                    <a:close/>
                    <a:moveTo>
                      <a:pt x="36" y="7"/>
                    </a:moveTo>
                    <a:lnTo>
                      <a:pt x="40" y="7"/>
                    </a:lnTo>
                    <a:lnTo>
                      <a:pt x="43" y="0"/>
                    </a:lnTo>
                    <a:lnTo>
                      <a:pt x="38" y="0"/>
                    </a:lnTo>
                    <a:lnTo>
                      <a:pt x="36" y="7"/>
                    </a:lnTo>
                    <a:close/>
                    <a:moveTo>
                      <a:pt x="26" y="7"/>
                    </a:moveTo>
                    <a:lnTo>
                      <a:pt x="31" y="7"/>
                    </a:lnTo>
                    <a:lnTo>
                      <a:pt x="33" y="0"/>
                    </a:lnTo>
                    <a:lnTo>
                      <a:pt x="29" y="0"/>
                    </a:lnTo>
                    <a:lnTo>
                      <a:pt x="26" y="7"/>
                    </a:lnTo>
                    <a:close/>
                    <a:moveTo>
                      <a:pt x="17" y="7"/>
                    </a:moveTo>
                    <a:lnTo>
                      <a:pt x="21" y="7"/>
                    </a:lnTo>
                    <a:lnTo>
                      <a:pt x="24" y="0"/>
                    </a:lnTo>
                    <a:lnTo>
                      <a:pt x="19" y="0"/>
                    </a:lnTo>
                    <a:lnTo>
                      <a:pt x="17" y="7"/>
                    </a:lnTo>
                    <a:close/>
                    <a:moveTo>
                      <a:pt x="7" y="7"/>
                    </a:moveTo>
                    <a:lnTo>
                      <a:pt x="12" y="7"/>
                    </a:lnTo>
                    <a:lnTo>
                      <a:pt x="14" y="0"/>
                    </a:lnTo>
                    <a:lnTo>
                      <a:pt x="10" y="0"/>
                    </a:lnTo>
                    <a:lnTo>
                      <a:pt x="7" y="7"/>
                    </a:lnTo>
                    <a:close/>
                    <a:moveTo>
                      <a:pt x="0" y="7"/>
                    </a:moveTo>
                    <a:lnTo>
                      <a:pt x="2"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64"/>
              <p:cNvSpPr>
                <a:spLocks noChangeArrowheads="1"/>
              </p:cNvSpPr>
              <p:nvPr/>
            </p:nvSpPr>
            <p:spPr bwMode="auto">
              <a:xfrm>
                <a:off x="2280" y="1422"/>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5"/>
              <p:cNvSpPr>
                <a:spLocks/>
              </p:cNvSpPr>
              <p:nvPr/>
            </p:nvSpPr>
            <p:spPr bwMode="auto">
              <a:xfrm>
                <a:off x="2280" y="1422"/>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66"/>
              <p:cNvSpPr>
                <a:spLocks noChangeArrowheads="1"/>
              </p:cNvSpPr>
              <p:nvPr/>
            </p:nvSpPr>
            <p:spPr bwMode="auto">
              <a:xfrm>
                <a:off x="1344" y="1460"/>
                <a:ext cx="59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weights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74" name="Rectangle 67"/>
              <p:cNvSpPr>
                <a:spLocks noChangeArrowheads="1"/>
              </p:cNvSpPr>
              <p:nvPr/>
            </p:nvSpPr>
            <p:spPr bwMode="auto">
              <a:xfrm>
                <a:off x="594" y="1115"/>
                <a:ext cx="120"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68"/>
              <p:cNvSpPr>
                <a:spLocks noChangeArrowheads="1"/>
              </p:cNvSpPr>
              <p:nvPr/>
            </p:nvSpPr>
            <p:spPr bwMode="auto">
              <a:xfrm>
                <a:off x="594" y="1115"/>
                <a:ext cx="12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9"/>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0"/>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Rectangle 71"/>
              <p:cNvSpPr>
                <a:spLocks noChangeArrowheads="1"/>
              </p:cNvSpPr>
              <p:nvPr/>
            </p:nvSpPr>
            <p:spPr bwMode="auto">
              <a:xfrm>
                <a:off x="442" y="1153"/>
                <a:ext cx="355" cy="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2"/>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3"/>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4"/>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close/>
                    <a:moveTo>
                      <a:pt x="7" y="259"/>
                    </a:moveTo>
                    <a:lnTo>
                      <a:pt x="7" y="259"/>
                    </a:lnTo>
                    <a:close/>
                    <a:moveTo>
                      <a:pt x="7" y="0"/>
                    </a:moveTo>
                    <a:lnTo>
                      <a:pt x="0" y="0"/>
                    </a:lnTo>
                    <a:lnTo>
                      <a:pt x="0" y="264"/>
                    </a:lnTo>
                    <a:lnTo>
                      <a:pt x="5" y="264"/>
                    </a:lnTo>
                    <a:lnTo>
                      <a:pt x="277" y="264"/>
                    </a:lnTo>
                    <a:lnTo>
                      <a:pt x="277" y="257"/>
                    </a:lnTo>
                    <a:lnTo>
                      <a:pt x="7" y="257"/>
                    </a:lnTo>
                    <a:lnTo>
                      <a:pt x="7" y="0"/>
                    </a:lnTo>
                    <a:close/>
                  </a:path>
                </a:pathLst>
              </a:custGeom>
              <a:solidFill>
                <a:srgbClr val="D5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5"/>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moveTo>
                      <a:pt x="7" y="259"/>
                    </a:moveTo>
                    <a:lnTo>
                      <a:pt x="7" y="259"/>
                    </a:lnTo>
                    <a:moveTo>
                      <a:pt x="7" y="0"/>
                    </a:moveTo>
                    <a:lnTo>
                      <a:pt x="0" y="0"/>
                    </a:lnTo>
                    <a:lnTo>
                      <a:pt x="0" y="264"/>
                    </a:lnTo>
                    <a:lnTo>
                      <a:pt x="5" y="264"/>
                    </a:lnTo>
                    <a:lnTo>
                      <a:pt x="277" y="264"/>
                    </a:lnTo>
                    <a:lnTo>
                      <a:pt x="277" y="257"/>
                    </a:lnTo>
                    <a:lnTo>
                      <a:pt x="7" y="25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Rectangle 76"/>
              <p:cNvSpPr>
                <a:spLocks noChangeArrowheads="1"/>
              </p:cNvSpPr>
              <p:nvPr/>
            </p:nvSpPr>
            <p:spPr bwMode="auto">
              <a:xfrm>
                <a:off x="598" y="1153"/>
                <a:ext cx="114" cy="81"/>
              </a:xfrm>
              <a:prstGeom prst="rect">
                <a:avLst/>
              </a:prstGeom>
              <a:solidFill>
                <a:srgbClr val="B1B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Rectangle 77"/>
              <p:cNvSpPr>
                <a:spLocks noChangeArrowheads="1"/>
              </p:cNvSpPr>
              <p:nvPr/>
            </p:nvSpPr>
            <p:spPr bwMode="auto">
              <a:xfrm>
                <a:off x="598" y="1153"/>
                <a:ext cx="11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8"/>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close/>
                    <a:moveTo>
                      <a:pt x="7" y="83"/>
                    </a:moveTo>
                    <a:lnTo>
                      <a:pt x="7" y="83"/>
                    </a:lnTo>
                    <a:close/>
                    <a:moveTo>
                      <a:pt x="128" y="0"/>
                    </a:moveTo>
                    <a:lnTo>
                      <a:pt x="121" y="0"/>
                    </a:lnTo>
                    <a:lnTo>
                      <a:pt x="121" y="81"/>
                    </a:lnTo>
                    <a:lnTo>
                      <a:pt x="7" y="81"/>
                    </a:lnTo>
                    <a:lnTo>
                      <a:pt x="7" y="0"/>
                    </a:lnTo>
                    <a:lnTo>
                      <a:pt x="0" y="0"/>
                    </a:lnTo>
                    <a:lnTo>
                      <a:pt x="0" y="88"/>
                    </a:lnTo>
                    <a:lnTo>
                      <a:pt x="3" y="88"/>
                    </a:lnTo>
                    <a:lnTo>
                      <a:pt x="128" y="88"/>
                    </a:lnTo>
                    <a:lnTo>
                      <a:pt x="128"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9"/>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moveTo>
                      <a:pt x="7" y="83"/>
                    </a:moveTo>
                    <a:lnTo>
                      <a:pt x="7" y="83"/>
                    </a:lnTo>
                    <a:moveTo>
                      <a:pt x="128" y="0"/>
                    </a:moveTo>
                    <a:lnTo>
                      <a:pt x="121" y="0"/>
                    </a:lnTo>
                    <a:lnTo>
                      <a:pt x="121" y="81"/>
                    </a:lnTo>
                    <a:lnTo>
                      <a:pt x="7" y="81"/>
                    </a:lnTo>
                    <a:lnTo>
                      <a:pt x="7" y="0"/>
                    </a:lnTo>
                    <a:lnTo>
                      <a:pt x="0" y="0"/>
                    </a:lnTo>
                    <a:lnTo>
                      <a:pt x="0" y="88"/>
                    </a:lnTo>
                    <a:lnTo>
                      <a:pt x="3" y="88"/>
                    </a:lnTo>
                    <a:lnTo>
                      <a:pt x="128" y="88"/>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0"/>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close/>
                    <a:moveTo>
                      <a:pt x="7" y="369"/>
                    </a:moveTo>
                    <a:lnTo>
                      <a:pt x="7" y="369"/>
                    </a:lnTo>
                    <a:close/>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1"/>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moveTo>
                      <a:pt x="7" y="369"/>
                    </a:moveTo>
                    <a:lnTo>
                      <a:pt x="7" y="369"/>
                    </a:lnTo>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2"/>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close/>
                    <a:moveTo>
                      <a:pt x="277" y="0"/>
                    </a:moveTo>
                    <a:lnTo>
                      <a:pt x="192" y="0"/>
                    </a:lnTo>
                    <a:lnTo>
                      <a:pt x="192" y="7"/>
                    </a:lnTo>
                    <a:lnTo>
                      <a:pt x="270" y="7"/>
                    </a:lnTo>
                    <a:lnTo>
                      <a:pt x="270" y="264"/>
                    </a:lnTo>
                    <a:lnTo>
                      <a:pt x="277" y="264"/>
                    </a:lnTo>
                    <a:lnTo>
                      <a:pt x="277"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3"/>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moveTo>
                      <a:pt x="277" y="0"/>
                    </a:moveTo>
                    <a:lnTo>
                      <a:pt x="192" y="0"/>
                    </a:lnTo>
                    <a:lnTo>
                      <a:pt x="192" y="7"/>
                    </a:lnTo>
                    <a:lnTo>
                      <a:pt x="270" y="7"/>
                    </a:lnTo>
                    <a:lnTo>
                      <a:pt x="270" y="264"/>
                    </a:lnTo>
                    <a:lnTo>
                      <a:pt x="277" y="264"/>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4"/>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close/>
                    <a:moveTo>
                      <a:pt x="7" y="0"/>
                    </a:moveTo>
                    <a:lnTo>
                      <a:pt x="0" y="0"/>
                    </a:lnTo>
                    <a:lnTo>
                      <a:pt x="0" y="7"/>
                    </a:lnTo>
                    <a:lnTo>
                      <a:pt x="7" y="7"/>
                    </a:lnTo>
                    <a:lnTo>
                      <a:pt x="7"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5"/>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moveTo>
                      <a:pt x="7" y="0"/>
                    </a:moveTo>
                    <a:lnTo>
                      <a:pt x="0" y="0"/>
                    </a:lnTo>
                    <a:lnTo>
                      <a:pt x="0" y="7"/>
                    </a:lnTo>
                    <a:lnTo>
                      <a:pt x="7"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Rectangle 86"/>
              <p:cNvSpPr>
                <a:spLocks noChangeArrowheads="1"/>
              </p:cNvSpPr>
              <p:nvPr/>
            </p:nvSpPr>
            <p:spPr bwMode="auto">
              <a:xfrm>
                <a:off x="598" y="1146"/>
                <a:ext cx="114" cy="7"/>
              </a:xfrm>
              <a:prstGeom prst="rect">
                <a:avLst/>
              </a:prstGeom>
              <a:solidFill>
                <a:srgbClr val="545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Rectangle 87"/>
              <p:cNvSpPr>
                <a:spLocks noChangeArrowheads="1"/>
              </p:cNvSpPr>
              <p:nvPr/>
            </p:nvSpPr>
            <p:spPr bwMode="auto">
              <a:xfrm>
                <a:off x="598" y="1146"/>
                <a:ext cx="11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8"/>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close/>
                    <a:moveTo>
                      <a:pt x="128" y="0"/>
                    </a:moveTo>
                    <a:lnTo>
                      <a:pt x="121" y="0"/>
                    </a:lnTo>
                    <a:lnTo>
                      <a:pt x="121" y="7"/>
                    </a:lnTo>
                    <a:lnTo>
                      <a:pt x="128" y="7"/>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moveTo>
                      <a:pt x="128" y="0"/>
                    </a:moveTo>
                    <a:lnTo>
                      <a:pt x="121" y="0"/>
                    </a:lnTo>
                    <a:lnTo>
                      <a:pt x="121" y="7"/>
                    </a:lnTo>
                    <a:lnTo>
                      <a:pt x="128" y="7"/>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0"/>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 name="T8" fmla="*/ 0 w 10"/>
                  <a:gd name="T9" fmla="*/ 3 h 5"/>
                </a:gdLst>
                <a:ahLst/>
                <a:cxnLst>
                  <a:cxn ang="0">
                    <a:pos x="T0" y="T1"/>
                  </a:cxn>
                  <a:cxn ang="0">
                    <a:pos x="T2" y="T3"/>
                  </a:cxn>
                  <a:cxn ang="0">
                    <a:pos x="T4" y="T5"/>
                  </a:cxn>
                  <a:cxn ang="0">
                    <a:pos x="T6" y="T7"/>
                  </a:cxn>
                  <a:cxn ang="0">
                    <a:pos x="T8" y="T9"/>
                  </a:cxn>
                </a:cxnLst>
                <a:rect l="0" t="0" r="r" b="b"/>
                <a:pathLst>
                  <a:path w="10" h="5">
                    <a:moveTo>
                      <a:pt x="0" y="3"/>
                    </a:moveTo>
                    <a:lnTo>
                      <a:pt x="3" y="5"/>
                    </a:lnTo>
                    <a:lnTo>
                      <a:pt x="10" y="0"/>
                    </a:lnTo>
                    <a:lnTo>
                      <a:pt x="7"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1"/>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Lst>
                <a:ahLst/>
                <a:cxnLst>
                  <a:cxn ang="0">
                    <a:pos x="T0" y="T1"/>
                  </a:cxn>
                  <a:cxn ang="0">
                    <a:pos x="T2" y="T3"/>
                  </a:cxn>
                  <a:cxn ang="0">
                    <a:pos x="T4" y="T5"/>
                  </a:cxn>
                  <a:cxn ang="0">
                    <a:pos x="T6" y="T7"/>
                  </a:cxn>
                </a:cxnLst>
                <a:rect l="0" t="0" r="r" b="b"/>
                <a:pathLst>
                  <a:path w="10" h="5">
                    <a:moveTo>
                      <a:pt x="0" y="3"/>
                    </a:moveTo>
                    <a:lnTo>
                      <a:pt x="3" y="5"/>
                    </a:lnTo>
                    <a:lnTo>
                      <a:pt x="1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2"/>
              <p:cNvSpPr>
                <a:spLocks noEditPoints="1"/>
              </p:cNvSpPr>
              <p:nvPr/>
            </p:nvSpPr>
            <p:spPr bwMode="auto">
              <a:xfrm>
                <a:off x="925" y="730"/>
                <a:ext cx="298" cy="471"/>
              </a:xfrm>
              <a:custGeom>
                <a:avLst/>
                <a:gdLst>
                  <a:gd name="T0" fmla="*/ 289 w 298"/>
                  <a:gd name="T1" fmla="*/ 466 h 471"/>
                  <a:gd name="T2" fmla="*/ 284 w 298"/>
                  <a:gd name="T3" fmla="*/ 459 h 471"/>
                  <a:gd name="T4" fmla="*/ 280 w 298"/>
                  <a:gd name="T5" fmla="*/ 449 h 471"/>
                  <a:gd name="T6" fmla="*/ 275 w 298"/>
                  <a:gd name="T7" fmla="*/ 442 h 471"/>
                  <a:gd name="T8" fmla="*/ 270 w 298"/>
                  <a:gd name="T9" fmla="*/ 435 h 471"/>
                  <a:gd name="T10" fmla="*/ 263 w 298"/>
                  <a:gd name="T11" fmla="*/ 426 h 471"/>
                  <a:gd name="T12" fmla="*/ 258 w 298"/>
                  <a:gd name="T13" fmla="*/ 418 h 471"/>
                  <a:gd name="T14" fmla="*/ 253 w 298"/>
                  <a:gd name="T15" fmla="*/ 409 h 471"/>
                  <a:gd name="T16" fmla="*/ 249 w 298"/>
                  <a:gd name="T17" fmla="*/ 402 h 471"/>
                  <a:gd name="T18" fmla="*/ 244 w 298"/>
                  <a:gd name="T19" fmla="*/ 392 h 471"/>
                  <a:gd name="T20" fmla="*/ 239 w 298"/>
                  <a:gd name="T21" fmla="*/ 385 h 471"/>
                  <a:gd name="T22" fmla="*/ 235 w 298"/>
                  <a:gd name="T23" fmla="*/ 378 h 471"/>
                  <a:gd name="T24" fmla="*/ 227 w 298"/>
                  <a:gd name="T25" fmla="*/ 369 h 471"/>
                  <a:gd name="T26" fmla="*/ 223 w 298"/>
                  <a:gd name="T27" fmla="*/ 361 h 471"/>
                  <a:gd name="T28" fmla="*/ 218 w 298"/>
                  <a:gd name="T29" fmla="*/ 352 h 471"/>
                  <a:gd name="T30" fmla="*/ 213 w 298"/>
                  <a:gd name="T31" fmla="*/ 345 h 471"/>
                  <a:gd name="T32" fmla="*/ 208 w 298"/>
                  <a:gd name="T33" fmla="*/ 338 h 471"/>
                  <a:gd name="T34" fmla="*/ 204 w 298"/>
                  <a:gd name="T35" fmla="*/ 328 h 471"/>
                  <a:gd name="T36" fmla="*/ 199 w 298"/>
                  <a:gd name="T37" fmla="*/ 321 h 471"/>
                  <a:gd name="T38" fmla="*/ 192 w 298"/>
                  <a:gd name="T39" fmla="*/ 311 h 471"/>
                  <a:gd name="T40" fmla="*/ 187 w 298"/>
                  <a:gd name="T41" fmla="*/ 304 h 471"/>
                  <a:gd name="T42" fmla="*/ 182 w 298"/>
                  <a:gd name="T43" fmla="*/ 295 h 471"/>
                  <a:gd name="T44" fmla="*/ 178 w 298"/>
                  <a:gd name="T45" fmla="*/ 288 h 471"/>
                  <a:gd name="T46" fmla="*/ 173 w 298"/>
                  <a:gd name="T47" fmla="*/ 281 h 471"/>
                  <a:gd name="T48" fmla="*/ 168 w 298"/>
                  <a:gd name="T49" fmla="*/ 271 h 471"/>
                  <a:gd name="T50" fmla="*/ 163 w 298"/>
                  <a:gd name="T51" fmla="*/ 264 h 471"/>
                  <a:gd name="T52" fmla="*/ 156 w 298"/>
                  <a:gd name="T53" fmla="*/ 254 h 471"/>
                  <a:gd name="T54" fmla="*/ 152 w 298"/>
                  <a:gd name="T55" fmla="*/ 247 h 471"/>
                  <a:gd name="T56" fmla="*/ 147 w 298"/>
                  <a:gd name="T57" fmla="*/ 240 h 471"/>
                  <a:gd name="T58" fmla="*/ 142 w 298"/>
                  <a:gd name="T59" fmla="*/ 231 h 471"/>
                  <a:gd name="T60" fmla="*/ 137 w 298"/>
                  <a:gd name="T61" fmla="*/ 223 h 471"/>
                  <a:gd name="T62" fmla="*/ 133 w 298"/>
                  <a:gd name="T63" fmla="*/ 214 h 471"/>
                  <a:gd name="T64" fmla="*/ 128 w 298"/>
                  <a:gd name="T65" fmla="*/ 207 h 471"/>
                  <a:gd name="T66" fmla="*/ 121 w 298"/>
                  <a:gd name="T67" fmla="*/ 200 h 471"/>
                  <a:gd name="T68" fmla="*/ 116 w 298"/>
                  <a:gd name="T69" fmla="*/ 190 h 471"/>
                  <a:gd name="T70" fmla="*/ 111 w 298"/>
                  <a:gd name="T71" fmla="*/ 183 h 471"/>
                  <a:gd name="T72" fmla="*/ 107 w 298"/>
                  <a:gd name="T73" fmla="*/ 174 h 471"/>
                  <a:gd name="T74" fmla="*/ 102 w 298"/>
                  <a:gd name="T75" fmla="*/ 166 h 471"/>
                  <a:gd name="T76" fmla="*/ 97 w 298"/>
                  <a:gd name="T77" fmla="*/ 157 h 471"/>
                  <a:gd name="T78" fmla="*/ 92 w 298"/>
                  <a:gd name="T79" fmla="*/ 150 h 471"/>
                  <a:gd name="T80" fmla="*/ 85 w 298"/>
                  <a:gd name="T81" fmla="*/ 143 h 471"/>
                  <a:gd name="T82" fmla="*/ 81 w 298"/>
                  <a:gd name="T83" fmla="*/ 133 h 471"/>
                  <a:gd name="T84" fmla="*/ 76 w 298"/>
                  <a:gd name="T85" fmla="*/ 126 h 471"/>
                  <a:gd name="T86" fmla="*/ 71 w 298"/>
                  <a:gd name="T87" fmla="*/ 117 h 471"/>
                  <a:gd name="T88" fmla="*/ 66 w 298"/>
                  <a:gd name="T89" fmla="*/ 109 h 471"/>
                  <a:gd name="T90" fmla="*/ 62 w 298"/>
                  <a:gd name="T91" fmla="*/ 102 h 471"/>
                  <a:gd name="T92" fmla="*/ 57 w 298"/>
                  <a:gd name="T93" fmla="*/ 93 h 471"/>
                  <a:gd name="T94" fmla="*/ 50 w 298"/>
                  <a:gd name="T95" fmla="*/ 86 h 471"/>
                  <a:gd name="T96" fmla="*/ 45 w 298"/>
                  <a:gd name="T97" fmla="*/ 76 h 471"/>
                  <a:gd name="T98" fmla="*/ 40 w 298"/>
                  <a:gd name="T99" fmla="*/ 69 h 471"/>
                  <a:gd name="T100" fmla="*/ 36 w 298"/>
                  <a:gd name="T101" fmla="*/ 62 h 471"/>
                  <a:gd name="T102" fmla="*/ 31 w 298"/>
                  <a:gd name="T103" fmla="*/ 52 h 471"/>
                  <a:gd name="T104" fmla="*/ 26 w 298"/>
                  <a:gd name="T105" fmla="*/ 45 h 471"/>
                  <a:gd name="T106" fmla="*/ 21 w 298"/>
                  <a:gd name="T107" fmla="*/ 36 h 471"/>
                  <a:gd name="T108" fmla="*/ 14 w 298"/>
                  <a:gd name="T109" fmla="*/ 29 h 471"/>
                  <a:gd name="T110" fmla="*/ 10 w 298"/>
                  <a:gd name="T111" fmla="*/ 19 h 471"/>
                  <a:gd name="T112" fmla="*/ 5 w 298"/>
                  <a:gd name="T113" fmla="*/ 12 h 471"/>
                  <a:gd name="T114" fmla="*/ 0 w 298"/>
                  <a:gd name="T115" fmla="*/ 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471">
                    <a:moveTo>
                      <a:pt x="289" y="466"/>
                    </a:moveTo>
                    <a:lnTo>
                      <a:pt x="291" y="471"/>
                    </a:lnTo>
                    <a:lnTo>
                      <a:pt x="298" y="466"/>
                    </a:lnTo>
                    <a:lnTo>
                      <a:pt x="296" y="464"/>
                    </a:lnTo>
                    <a:lnTo>
                      <a:pt x="289" y="466"/>
                    </a:lnTo>
                    <a:close/>
                    <a:moveTo>
                      <a:pt x="284" y="459"/>
                    </a:moveTo>
                    <a:lnTo>
                      <a:pt x="287" y="461"/>
                    </a:lnTo>
                    <a:lnTo>
                      <a:pt x="294" y="459"/>
                    </a:lnTo>
                    <a:lnTo>
                      <a:pt x="291" y="454"/>
                    </a:lnTo>
                    <a:lnTo>
                      <a:pt x="284" y="459"/>
                    </a:lnTo>
                    <a:close/>
                    <a:moveTo>
                      <a:pt x="280" y="449"/>
                    </a:moveTo>
                    <a:lnTo>
                      <a:pt x="282" y="454"/>
                    </a:lnTo>
                    <a:lnTo>
                      <a:pt x="287" y="449"/>
                    </a:lnTo>
                    <a:lnTo>
                      <a:pt x="284" y="447"/>
                    </a:lnTo>
                    <a:lnTo>
                      <a:pt x="280" y="449"/>
                    </a:lnTo>
                    <a:close/>
                    <a:moveTo>
                      <a:pt x="275" y="442"/>
                    </a:moveTo>
                    <a:lnTo>
                      <a:pt x="277" y="447"/>
                    </a:lnTo>
                    <a:lnTo>
                      <a:pt x="282" y="442"/>
                    </a:lnTo>
                    <a:lnTo>
                      <a:pt x="280" y="437"/>
                    </a:lnTo>
                    <a:lnTo>
                      <a:pt x="275" y="442"/>
                    </a:lnTo>
                    <a:close/>
                    <a:moveTo>
                      <a:pt x="270" y="435"/>
                    </a:moveTo>
                    <a:lnTo>
                      <a:pt x="272" y="437"/>
                    </a:lnTo>
                    <a:lnTo>
                      <a:pt x="277" y="435"/>
                    </a:lnTo>
                    <a:lnTo>
                      <a:pt x="275" y="430"/>
                    </a:lnTo>
                    <a:lnTo>
                      <a:pt x="270" y="435"/>
                    </a:lnTo>
                    <a:close/>
                    <a:moveTo>
                      <a:pt x="263" y="426"/>
                    </a:moveTo>
                    <a:lnTo>
                      <a:pt x="265" y="430"/>
                    </a:lnTo>
                    <a:lnTo>
                      <a:pt x="272" y="426"/>
                    </a:lnTo>
                    <a:lnTo>
                      <a:pt x="270" y="421"/>
                    </a:lnTo>
                    <a:lnTo>
                      <a:pt x="263" y="426"/>
                    </a:lnTo>
                    <a:close/>
                    <a:moveTo>
                      <a:pt x="258" y="418"/>
                    </a:moveTo>
                    <a:lnTo>
                      <a:pt x="261" y="421"/>
                    </a:lnTo>
                    <a:lnTo>
                      <a:pt x="268" y="418"/>
                    </a:lnTo>
                    <a:lnTo>
                      <a:pt x="265" y="414"/>
                    </a:lnTo>
                    <a:lnTo>
                      <a:pt x="258" y="418"/>
                    </a:lnTo>
                    <a:close/>
                    <a:moveTo>
                      <a:pt x="253" y="409"/>
                    </a:moveTo>
                    <a:lnTo>
                      <a:pt x="256" y="414"/>
                    </a:lnTo>
                    <a:lnTo>
                      <a:pt x="263" y="409"/>
                    </a:lnTo>
                    <a:lnTo>
                      <a:pt x="261" y="407"/>
                    </a:lnTo>
                    <a:lnTo>
                      <a:pt x="253" y="409"/>
                    </a:lnTo>
                    <a:close/>
                    <a:moveTo>
                      <a:pt x="249" y="402"/>
                    </a:moveTo>
                    <a:lnTo>
                      <a:pt x="251" y="407"/>
                    </a:lnTo>
                    <a:lnTo>
                      <a:pt x="258" y="402"/>
                    </a:lnTo>
                    <a:lnTo>
                      <a:pt x="256" y="397"/>
                    </a:lnTo>
                    <a:lnTo>
                      <a:pt x="249" y="402"/>
                    </a:lnTo>
                    <a:close/>
                    <a:moveTo>
                      <a:pt x="244" y="392"/>
                    </a:moveTo>
                    <a:lnTo>
                      <a:pt x="246" y="397"/>
                    </a:lnTo>
                    <a:lnTo>
                      <a:pt x="251" y="395"/>
                    </a:lnTo>
                    <a:lnTo>
                      <a:pt x="249" y="390"/>
                    </a:lnTo>
                    <a:lnTo>
                      <a:pt x="244" y="392"/>
                    </a:lnTo>
                    <a:close/>
                    <a:moveTo>
                      <a:pt x="239" y="385"/>
                    </a:moveTo>
                    <a:lnTo>
                      <a:pt x="242" y="390"/>
                    </a:lnTo>
                    <a:lnTo>
                      <a:pt x="246" y="385"/>
                    </a:lnTo>
                    <a:lnTo>
                      <a:pt x="244" y="380"/>
                    </a:lnTo>
                    <a:lnTo>
                      <a:pt x="239" y="385"/>
                    </a:lnTo>
                    <a:close/>
                    <a:moveTo>
                      <a:pt x="235" y="378"/>
                    </a:moveTo>
                    <a:lnTo>
                      <a:pt x="237" y="380"/>
                    </a:lnTo>
                    <a:lnTo>
                      <a:pt x="242" y="378"/>
                    </a:lnTo>
                    <a:lnTo>
                      <a:pt x="239" y="373"/>
                    </a:lnTo>
                    <a:lnTo>
                      <a:pt x="235" y="378"/>
                    </a:lnTo>
                    <a:close/>
                    <a:moveTo>
                      <a:pt x="227" y="369"/>
                    </a:moveTo>
                    <a:lnTo>
                      <a:pt x="230" y="373"/>
                    </a:lnTo>
                    <a:lnTo>
                      <a:pt x="237" y="369"/>
                    </a:lnTo>
                    <a:lnTo>
                      <a:pt x="235" y="366"/>
                    </a:lnTo>
                    <a:lnTo>
                      <a:pt x="227" y="369"/>
                    </a:lnTo>
                    <a:close/>
                    <a:moveTo>
                      <a:pt x="223" y="361"/>
                    </a:moveTo>
                    <a:lnTo>
                      <a:pt x="225" y="364"/>
                    </a:lnTo>
                    <a:lnTo>
                      <a:pt x="232" y="361"/>
                    </a:lnTo>
                    <a:lnTo>
                      <a:pt x="230" y="357"/>
                    </a:lnTo>
                    <a:lnTo>
                      <a:pt x="223" y="361"/>
                    </a:lnTo>
                    <a:close/>
                    <a:moveTo>
                      <a:pt x="218" y="352"/>
                    </a:moveTo>
                    <a:lnTo>
                      <a:pt x="220" y="357"/>
                    </a:lnTo>
                    <a:lnTo>
                      <a:pt x="227" y="352"/>
                    </a:lnTo>
                    <a:lnTo>
                      <a:pt x="225" y="350"/>
                    </a:lnTo>
                    <a:lnTo>
                      <a:pt x="218" y="352"/>
                    </a:lnTo>
                    <a:close/>
                    <a:moveTo>
                      <a:pt x="213" y="345"/>
                    </a:moveTo>
                    <a:lnTo>
                      <a:pt x="216" y="350"/>
                    </a:lnTo>
                    <a:lnTo>
                      <a:pt x="223" y="345"/>
                    </a:lnTo>
                    <a:lnTo>
                      <a:pt x="220" y="340"/>
                    </a:lnTo>
                    <a:lnTo>
                      <a:pt x="213" y="345"/>
                    </a:lnTo>
                    <a:close/>
                    <a:moveTo>
                      <a:pt x="208" y="338"/>
                    </a:moveTo>
                    <a:lnTo>
                      <a:pt x="211" y="340"/>
                    </a:lnTo>
                    <a:lnTo>
                      <a:pt x="216" y="338"/>
                    </a:lnTo>
                    <a:lnTo>
                      <a:pt x="213" y="333"/>
                    </a:lnTo>
                    <a:lnTo>
                      <a:pt x="208" y="338"/>
                    </a:lnTo>
                    <a:close/>
                    <a:moveTo>
                      <a:pt x="204" y="328"/>
                    </a:moveTo>
                    <a:lnTo>
                      <a:pt x="206" y="333"/>
                    </a:lnTo>
                    <a:lnTo>
                      <a:pt x="211" y="328"/>
                    </a:lnTo>
                    <a:lnTo>
                      <a:pt x="208" y="326"/>
                    </a:lnTo>
                    <a:lnTo>
                      <a:pt x="204" y="328"/>
                    </a:lnTo>
                    <a:close/>
                    <a:moveTo>
                      <a:pt x="199" y="321"/>
                    </a:moveTo>
                    <a:lnTo>
                      <a:pt x="201" y="323"/>
                    </a:lnTo>
                    <a:lnTo>
                      <a:pt x="206" y="321"/>
                    </a:lnTo>
                    <a:lnTo>
                      <a:pt x="204" y="316"/>
                    </a:lnTo>
                    <a:lnTo>
                      <a:pt x="199" y="321"/>
                    </a:lnTo>
                    <a:close/>
                    <a:moveTo>
                      <a:pt x="192" y="311"/>
                    </a:moveTo>
                    <a:lnTo>
                      <a:pt x="194" y="316"/>
                    </a:lnTo>
                    <a:lnTo>
                      <a:pt x="201" y="311"/>
                    </a:lnTo>
                    <a:lnTo>
                      <a:pt x="199" y="309"/>
                    </a:lnTo>
                    <a:lnTo>
                      <a:pt x="192" y="311"/>
                    </a:lnTo>
                    <a:close/>
                    <a:moveTo>
                      <a:pt x="187" y="304"/>
                    </a:moveTo>
                    <a:lnTo>
                      <a:pt x="190" y="309"/>
                    </a:lnTo>
                    <a:lnTo>
                      <a:pt x="197" y="304"/>
                    </a:lnTo>
                    <a:lnTo>
                      <a:pt x="194" y="300"/>
                    </a:lnTo>
                    <a:lnTo>
                      <a:pt x="187" y="304"/>
                    </a:lnTo>
                    <a:close/>
                    <a:moveTo>
                      <a:pt x="182" y="295"/>
                    </a:moveTo>
                    <a:lnTo>
                      <a:pt x="185" y="300"/>
                    </a:lnTo>
                    <a:lnTo>
                      <a:pt x="192" y="297"/>
                    </a:lnTo>
                    <a:lnTo>
                      <a:pt x="190" y="292"/>
                    </a:lnTo>
                    <a:lnTo>
                      <a:pt x="182" y="295"/>
                    </a:lnTo>
                    <a:close/>
                    <a:moveTo>
                      <a:pt x="178" y="288"/>
                    </a:moveTo>
                    <a:lnTo>
                      <a:pt x="180" y="292"/>
                    </a:lnTo>
                    <a:lnTo>
                      <a:pt x="187" y="288"/>
                    </a:lnTo>
                    <a:lnTo>
                      <a:pt x="185" y="283"/>
                    </a:lnTo>
                    <a:lnTo>
                      <a:pt x="178" y="288"/>
                    </a:lnTo>
                    <a:close/>
                    <a:moveTo>
                      <a:pt x="173" y="281"/>
                    </a:moveTo>
                    <a:lnTo>
                      <a:pt x="175" y="283"/>
                    </a:lnTo>
                    <a:lnTo>
                      <a:pt x="180" y="281"/>
                    </a:lnTo>
                    <a:lnTo>
                      <a:pt x="178" y="276"/>
                    </a:lnTo>
                    <a:lnTo>
                      <a:pt x="173" y="281"/>
                    </a:lnTo>
                    <a:close/>
                    <a:moveTo>
                      <a:pt x="168" y="271"/>
                    </a:moveTo>
                    <a:lnTo>
                      <a:pt x="171" y="276"/>
                    </a:lnTo>
                    <a:lnTo>
                      <a:pt x="175" y="271"/>
                    </a:lnTo>
                    <a:lnTo>
                      <a:pt x="173" y="269"/>
                    </a:lnTo>
                    <a:lnTo>
                      <a:pt x="168" y="271"/>
                    </a:lnTo>
                    <a:close/>
                    <a:moveTo>
                      <a:pt x="163" y="264"/>
                    </a:moveTo>
                    <a:lnTo>
                      <a:pt x="166" y="269"/>
                    </a:lnTo>
                    <a:lnTo>
                      <a:pt x="171" y="264"/>
                    </a:lnTo>
                    <a:lnTo>
                      <a:pt x="168" y="259"/>
                    </a:lnTo>
                    <a:lnTo>
                      <a:pt x="163" y="264"/>
                    </a:lnTo>
                    <a:close/>
                    <a:moveTo>
                      <a:pt x="156" y="254"/>
                    </a:moveTo>
                    <a:lnTo>
                      <a:pt x="161" y="259"/>
                    </a:lnTo>
                    <a:lnTo>
                      <a:pt x="166" y="257"/>
                    </a:lnTo>
                    <a:lnTo>
                      <a:pt x="163" y="252"/>
                    </a:lnTo>
                    <a:lnTo>
                      <a:pt x="156" y="254"/>
                    </a:lnTo>
                    <a:close/>
                    <a:moveTo>
                      <a:pt x="152" y="247"/>
                    </a:moveTo>
                    <a:lnTo>
                      <a:pt x="154" y="252"/>
                    </a:lnTo>
                    <a:lnTo>
                      <a:pt x="161" y="247"/>
                    </a:lnTo>
                    <a:lnTo>
                      <a:pt x="159" y="243"/>
                    </a:lnTo>
                    <a:lnTo>
                      <a:pt x="152" y="247"/>
                    </a:lnTo>
                    <a:close/>
                    <a:moveTo>
                      <a:pt x="147" y="240"/>
                    </a:moveTo>
                    <a:lnTo>
                      <a:pt x="149" y="243"/>
                    </a:lnTo>
                    <a:lnTo>
                      <a:pt x="156" y="240"/>
                    </a:lnTo>
                    <a:lnTo>
                      <a:pt x="154" y="235"/>
                    </a:lnTo>
                    <a:lnTo>
                      <a:pt x="147" y="240"/>
                    </a:lnTo>
                    <a:close/>
                    <a:moveTo>
                      <a:pt x="142" y="231"/>
                    </a:moveTo>
                    <a:lnTo>
                      <a:pt x="145" y="235"/>
                    </a:lnTo>
                    <a:lnTo>
                      <a:pt x="152" y="231"/>
                    </a:lnTo>
                    <a:lnTo>
                      <a:pt x="149" y="228"/>
                    </a:lnTo>
                    <a:lnTo>
                      <a:pt x="142" y="231"/>
                    </a:lnTo>
                    <a:close/>
                    <a:moveTo>
                      <a:pt x="137" y="223"/>
                    </a:moveTo>
                    <a:lnTo>
                      <a:pt x="140" y="226"/>
                    </a:lnTo>
                    <a:lnTo>
                      <a:pt x="145" y="223"/>
                    </a:lnTo>
                    <a:lnTo>
                      <a:pt x="142" y="219"/>
                    </a:lnTo>
                    <a:lnTo>
                      <a:pt x="137" y="223"/>
                    </a:lnTo>
                    <a:close/>
                    <a:moveTo>
                      <a:pt x="133" y="214"/>
                    </a:moveTo>
                    <a:lnTo>
                      <a:pt x="135" y="219"/>
                    </a:lnTo>
                    <a:lnTo>
                      <a:pt x="140" y="214"/>
                    </a:lnTo>
                    <a:lnTo>
                      <a:pt x="137" y="212"/>
                    </a:lnTo>
                    <a:lnTo>
                      <a:pt x="133" y="214"/>
                    </a:lnTo>
                    <a:close/>
                    <a:moveTo>
                      <a:pt x="128" y="207"/>
                    </a:moveTo>
                    <a:lnTo>
                      <a:pt x="130" y="212"/>
                    </a:lnTo>
                    <a:lnTo>
                      <a:pt x="135" y="207"/>
                    </a:lnTo>
                    <a:lnTo>
                      <a:pt x="133" y="202"/>
                    </a:lnTo>
                    <a:lnTo>
                      <a:pt x="128" y="207"/>
                    </a:lnTo>
                    <a:close/>
                    <a:moveTo>
                      <a:pt x="121" y="200"/>
                    </a:moveTo>
                    <a:lnTo>
                      <a:pt x="126" y="202"/>
                    </a:lnTo>
                    <a:lnTo>
                      <a:pt x="130" y="200"/>
                    </a:lnTo>
                    <a:lnTo>
                      <a:pt x="128" y="195"/>
                    </a:lnTo>
                    <a:lnTo>
                      <a:pt x="121" y="200"/>
                    </a:lnTo>
                    <a:close/>
                    <a:moveTo>
                      <a:pt x="116" y="190"/>
                    </a:moveTo>
                    <a:lnTo>
                      <a:pt x="118" y="195"/>
                    </a:lnTo>
                    <a:lnTo>
                      <a:pt x="126" y="190"/>
                    </a:lnTo>
                    <a:lnTo>
                      <a:pt x="123" y="188"/>
                    </a:lnTo>
                    <a:lnTo>
                      <a:pt x="116" y="190"/>
                    </a:lnTo>
                    <a:close/>
                    <a:moveTo>
                      <a:pt x="111" y="183"/>
                    </a:moveTo>
                    <a:lnTo>
                      <a:pt x="114" y="185"/>
                    </a:lnTo>
                    <a:lnTo>
                      <a:pt x="121" y="183"/>
                    </a:lnTo>
                    <a:lnTo>
                      <a:pt x="118" y="178"/>
                    </a:lnTo>
                    <a:lnTo>
                      <a:pt x="111" y="183"/>
                    </a:lnTo>
                    <a:close/>
                    <a:moveTo>
                      <a:pt x="107" y="174"/>
                    </a:moveTo>
                    <a:lnTo>
                      <a:pt x="109" y="178"/>
                    </a:lnTo>
                    <a:lnTo>
                      <a:pt x="116" y="174"/>
                    </a:lnTo>
                    <a:lnTo>
                      <a:pt x="114" y="171"/>
                    </a:lnTo>
                    <a:lnTo>
                      <a:pt x="107" y="174"/>
                    </a:lnTo>
                    <a:close/>
                    <a:moveTo>
                      <a:pt x="102" y="166"/>
                    </a:moveTo>
                    <a:lnTo>
                      <a:pt x="104" y="171"/>
                    </a:lnTo>
                    <a:lnTo>
                      <a:pt x="109" y="166"/>
                    </a:lnTo>
                    <a:lnTo>
                      <a:pt x="107" y="162"/>
                    </a:lnTo>
                    <a:lnTo>
                      <a:pt x="102" y="166"/>
                    </a:lnTo>
                    <a:close/>
                    <a:moveTo>
                      <a:pt x="97" y="157"/>
                    </a:moveTo>
                    <a:lnTo>
                      <a:pt x="100" y="162"/>
                    </a:lnTo>
                    <a:lnTo>
                      <a:pt x="104" y="159"/>
                    </a:lnTo>
                    <a:lnTo>
                      <a:pt x="102" y="155"/>
                    </a:lnTo>
                    <a:lnTo>
                      <a:pt x="97" y="157"/>
                    </a:lnTo>
                    <a:close/>
                    <a:moveTo>
                      <a:pt x="92" y="150"/>
                    </a:moveTo>
                    <a:lnTo>
                      <a:pt x="95" y="155"/>
                    </a:lnTo>
                    <a:lnTo>
                      <a:pt x="100" y="150"/>
                    </a:lnTo>
                    <a:lnTo>
                      <a:pt x="97" y="145"/>
                    </a:lnTo>
                    <a:lnTo>
                      <a:pt x="92" y="150"/>
                    </a:lnTo>
                    <a:close/>
                    <a:moveTo>
                      <a:pt x="85" y="143"/>
                    </a:moveTo>
                    <a:lnTo>
                      <a:pt x="90" y="145"/>
                    </a:lnTo>
                    <a:lnTo>
                      <a:pt x="95" y="143"/>
                    </a:lnTo>
                    <a:lnTo>
                      <a:pt x="92" y="138"/>
                    </a:lnTo>
                    <a:lnTo>
                      <a:pt x="85" y="143"/>
                    </a:lnTo>
                    <a:close/>
                    <a:moveTo>
                      <a:pt x="81" y="133"/>
                    </a:moveTo>
                    <a:lnTo>
                      <a:pt x="83" y="138"/>
                    </a:lnTo>
                    <a:lnTo>
                      <a:pt x="90" y="133"/>
                    </a:lnTo>
                    <a:lnTo>
                      <a:pt x="88" y="131"/>
                    </a:lnTo>
                    <a:lnTo>
                      <a:pt x="81" y="133"/>
                    </a:lnTo>
                    <a:close/>
                    <a:moveTo>
                      <a:pt x="76" y="126"/>
                    </a:moveTo>
                    <a:lnTo>
                      <a:pt x="78" y="131"/>
                    </a:lnTo>
                    <a:lnTo>
                      <a:pt x="85" y="126"/>
                    </a:lnTo>
                    <a:lnTo>
                      <a:pt x="83" y="121"/>
                    </a:lnTo>
                    <a:lnTo>
                      <a:pt x="76" y="126"/>
                    </a:lnTo>
                    <a:close/>
                    <a:moveTo>
                      <a:pt x="71" y="117"/>
                    </a:moveTo>
                    <a:lnTo>
                      <a:pt x="73" y="121"/>
                    </a:lnTo>
                    <a:lnTo>
                      <a:pt x="81" y="119"/>
                    </a:lnTo>
                    <a:lnTo>
                      <a:pt x="78" y="114"/>
                    </a:lnTo>
                    <a:lnTo>
                      <a:pt x="71" y="117"/>
                    </a:lnTo>
                    <a:close/>
                    <a:moveTo>
                      <a:pt x="66" y="109"/>
                    </a:moveTo>
                    <a:lnTo>
                      <a:pt x="69" y="114"/>
                    </a:lnTo>
                    <a:lnTo>
                      <a:pt x="73" y="109"/>
                    </a:lnTo>
                    <a:lnTo>
                      <a:pt x="71" y="105"/>
                    </a:lnTo>
                    <a:lnTo>
                      <a:pt x="66" y="109"/>
                    </a:lnTo>
                    <a:close/>
                    <a:moveTo>
                      <a:pt x="62" y="102"/>
                    </a:moveTo>
                    <a:lnTo>
                      <a:pt x="64" y="105"/>
                    </a:lnTo>
                    <a:lnTo>
                      <a:pt x="69" y="102"/>
                    </a:lnTo>
                    <a:lnTo>
                      <a:pt x="66" y="97"/>
                    </a:lnTo>
                    <a:lnTo>
                      <a:pt x="62" y="102"/>
                    </a:lnTo>
                    <a:close/>
                    <a:moveTo>
                      <a:pt x="57" y="93"/>
                    </a:moveTo>
                    <a:lnTo>
                      <a:pt x="59" y="97"/>
                    </a:lnTo>
                    <a:lnTo>
                      <a:pt x="64" y="93"/>
                    </a:lnTo>
                    <a:lnTo>
                      <a:pt x="62" y="90"/>
                    </a:lnTo>
                    <a:lnTo>
                      <a:pt x="57" y="93"/>
                    </a:lnTo>
                    <a:close/>
                    <a:moveTo>
                      <a:pt x="50" y="86"/>
                    </a:moveTo>
                    <a:lnTo>
                      <a:pt x="55" y="88"/>
                    </a:lnTo>
                    <a:lnTo>
                      <a:pt x="59" y="86"/>
                    </a:lnTo>
                    <a:lnTo>
                      <a:pt x="57" y="81"/>
                    </a:lnTo>
                    <a:lnTo>
                      <a:pt x="50" y="86"/>
                    </a:lnTo>
                    <a:close/>
                    <a:moveTo>
                      <a:pt x="45" y="76"/>
                    </a:moveTo>
                    <a:lnTo>
                      <a:pt x="47" y="81"/>
                    </a:lnTo>
                    <a:lnTo>
                      <a:pt x="55" y="76"/>
                    </a:lnTo>
                    <a:lnTo>
                      <a:pt x="52" y="74"/>
                    </a:lnTo>
                    <a:lnTo>
                      <a:pt x="45" y="76"/>
                    </a:lnTo>
                    <a:close/>
                    <a:moveTo>
                      <a:pt x="40" y="69"/>
                    </a:moveTo>
                    <a:lnTo>
                      <a:pt x="43" y="74"/>
                    </a:lnTo>
                    <a:lnTo>
                      <a:pt x="50" y="69"/>
                    </a:lnTo>
                    <a:lnTo>
                      <a:pt x="47" y="64"/>
                    </a:lnTo>
                    <a:lnTo>
                      <a:pt x="40" y="69"/>
                    </a:lnTo>
                    <a:close/>
                    <a:moveTo>
                      <a:pt x="36" y="62"/>
                    </a:moveTo>
                    <a:lnTo>
                      <a:pt x="38" y="64"/>
                    </a:lnTo>
                    <a:lnTo>
                      <a:pt x="45" y="62"/>
                    </a:lnTo>
                    <a:lnTo>
                      <a:pt x="43" y="57"/>
                    </a:lnTo>
                    <a:lnTo>
                      <a:pt x="36" y="62"/>
                    </a:lnTo>
                    <a:close/>
                    <a:moveTo>
                      <a:pt x="31" y="52"/>
                    </a:moveTo>
                    <a:lnTo>
                      <a:pt x="33" y="57"/>
                    </a:lnTo>
                    <a:lnTo>
                      <a:pt x="40" y="52"/>
                    </a:lnTo>
                    <a:lnTo>
                      <a:pt x="36" y="50"/>
                    </a:lnTo>
                    <a:lnTo>
                      <a:pt x="31" y="52"/>
                    </a:lnTo>
                    <a:close/>
                    <a:moveTo>
                      <a:pt x="26" y="45"/>
                    </a:moveTo>
                    <a:lnTo>
                      <a:pt x="28" y="48"/>
                    </a:lnTo>
                    <a:lnTo>
                      <a:pt x="33" y="45"/>
                    </a:lnTo>
                    <a:lnTo>
                      <a:pt x="31" y="40"/>
                    </a:lnTo>
                    <a:lnTo>
                      <a:pt x="26" y="45"/>
                    </a:lnTo>
                    <a:close/>
                    <a:moveTo>
                      <a:pt x="21" y="36"/>
                    </a:moveTo>
                    <a:lnTo>
                      <a:pt x="24" y="40"/>
                    </a:lnTo>
                    <a:lnTo>
                      <a:pt x="28" y="36"/>
                    </a:lnTo>
                    <a:lnTo>
                      <a:pt x="26" y="33"/>
                    </a:lnTo>
                    <a:lnTo>
                      <a:pt x="21" y="36"/>
                    </a:lnTo>
                    <a:close/>
                    <a:moveTo>
                      <a:pt x="14" y="29"/>
                    </a:moveTo>
                    <a:lnTo>
                      <a:pt x="19" y="33"/>
                    </a:lnTo>
                    <a:lnTo>
                      <a:pt x="24" y="29"/>
                    </a:lnTo>
                    <a:lnTo>
                      <a:pt x="21" y="24"/>
                    </a:lnTo>
                    <a:lnTo>
                      <a:pt x="14" y="29"/>
                    </a:lnTo>
                    <a:close/>
                    <a:moveTo>
                      <a:pt x="10" y="19"/>
                    </a:moveTo>
                    <a:lnTo>
                      <a:pt x="12" y="24"/>
                    </a:lnTo>
                    <a:lnTo>
                      <a:pt x="19" y="21"/>
                    </a:lnTo>
                    <a:lnTo>
                      <a:pt x="17" y="17"/>
                    </a:lnTo>
                    <a:lnTo>
                      <a:pt x="10" y="19"/>
                    </a:lnTo>
                    <a:close/>
                    <a:moveTo>
                      <a:pt x="5" y="12"/>
                    </a:moveTo>
                    <a:lnTo>
                      <a:pt x="7" y="17"/>
                    </a:lnTo>
                    <a:lnTo>
                      <a:pt x="14" y="12"/>
                    </a:lnTo>
                    <a:lnTo>
                      <a:pt x="12" y="7"/>
                    </a:lnTo>
                    <a:lnTo>
                      <a:pt x="5" y="12"/>
                    </a:lnTo>
                    <a:close/>
                    <a:moveTo>
                      <a:pt x="0" y="5"/>
                    </a:moveTo>
                    <a:lnTo>
                      <a:pt x="2" y="7"/>
                    </a:lnTo>
                    <a:lnTo>
                      <a:pt x="10" y="5"/>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3"/>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2" y="5"/>
                    </a:lnTo>
                    <a:lnTo>
                      <a:pt x="7" y="2"/>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4"/>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Lst>
                <a:ahLst/>
                <a:cxnLst>
                  <a:cxn ang="0">
                    <a:pos x="T0" y="T1"/>
                  </a:cxn>
                  <a:cxn ang="0">
                    <a:pos x="T2" y="T3"/>
                  </a:cxn>
                  <a:cxn ang="0">
                    <a:pos x="T4" y="T5"/>
                  </a:cxn>
                  <a:cxn ang="0">
                    <a:pos x="T6" y="T7"/>
                  </a:cxn>
                </a:cxnLst>
                <a:rect l="0" t="0" r="r" b="b"/>
                <a:pathLst>
                  <a:path w="7" h="5">
                    <a:moveTo>
                      <a:pt x="0" y="5"/>
                    </a:moveTo>
                    <a:lnTo>
                      <a:pt x="2" y="5"/>
                    </a:lnTo>
                    <a:lnTo>
                      <a:pt x="7" y="2"/>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95"/>
              <p:cNvSpPr>
                <a:spLocks noChangeArrowheads="1"/>
              </p:cNvSpPr>
              <p:nvPr/>
            </p:nvSpPr>
            <p:spPr bwMode="auto">
              <a:xfrm>
                <a:off x="461" y="1241"/>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6"/>
              <p:cNvSpPr>
                <a:spLocks/>
              </p:cNvSpPr>
              <p:nvPr/>
            </p:nvSpPr>
            <p:spPr bwMode="auto">
              <a:xfrm>
                <a:off x="461" y="1241"/>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7"/>
              <p:cNvSpPr>
                <a:spLocks noEditPoints="1"/>
              </p:cNvSpPr>
              <p:nvPr/>
            </p:nvSpPr>
            <p:spPr bwMode="auto">
              <a:xfrm>
                <a:off x="468" y="1241"/>
                <a:ext cx="689" cy="29"/>
              </a:xfrm>
              <a:custGeom>
                <a:avLst/>
                <a:gdLst>
                  <a:gd name="T0" fmla="*/ 673 w 689"/>
                  <a:gd name="T1" fmla="*/ 26 h 29"/>
                  <a:gd name="T2" fmla="*/ 668 w 689"/>
                  <a:gd name="T3" fmla="*/ 26 h 29"/>
                  <a:gd name="T4" fmla="*/ 661 w 689"/>
                  <a:gd name="T5" fmla="*/ 19 h 29"/>
                  <a:gd name="T6" fmla="*/ 647 w 689"/>
                  <a:gd name="T7" fmla="*/ 19 h 29"/>
                  <a:gd name="T8" fmla="*/ 635 w 689"/>
                  <a:gd name="T9" fmla="*/ 26 h 29"/>
                  <a:gd name="T10" fmla="*/ 616 w 689"/>
                  <a:gd name="T11" fmla="*/ 26 h 29"/>
                  <a:gd name="T12" fmla="*/ 611 w 689"/>
                  <a:gd name="T13" fmla="*/ 26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4 h 29"/>
                  <a:gd name="T36" fmla="*/ 476 w 689"/>
                  <a:gd name="T37" fmla="*/ 14 h 29"/>
                  <a:gd name="T38" fmla="*/ 464 w 689"/>
                  <a:gd name="T39" fmla="*/ 22 h 29"/>
                  <a:gd name="T40" fmla="*/ 445 w 689"/>
                  <a:gd name="T41" fmla="*/ 19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4 h 29"/>
                  <a:gd name="T72" fmla="*/ 270 w 689"/>
                  <a:gd name="T73" fmla="*/ 14 h 29"/>
                  <a:gd name="T74" fmla="*/ 261 w 689"/>
                  <a:gd name="T75" fmla="*/ 7 h 29"/>
                  <a:gd name="T76" fmla="*/ 246 w 689"/>
                  <a:gd name="T77" fmla="*/ 7 h 29"/>
                  <a:gd name="T78" fmla="*/ 237 w 689"/>
                  <a:gd name="T79" fmla="*/ 14 h 29"/>
                  <a:gd name="T80" fmla="*/ 218 w 689"/>
                  <a:gd name="T81" fmla="*/ 14 h 29"/>
                  <a:gd name="T82" fmla="*/ 213 w 689"/>
                  <a:gd name="T83" fmla="*/ 14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7 h 29"/>
                  <a:gd name="T112" fmla="*/ 43 w 689"/>
                  <a:gd name="T113" fmla="*/ 7 h 29"/>
                  <a:gd name="T114" fmla="*/ 33 w 689"/>
                  <a:gd name="T115" fmla="*/ 0 h 29"/>
                  <a:gd name="T116" fmla="*/ 19 w 689"/>
                  <a:gd name="T117" fmla="*/ 0 h 29"/>
                  <a:gd name="T118" fmla="*/ 9 w 689"/>
                  <a:gd name="T1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6"/>
                    </a:moveTo>
                    <a:lnTo>
                      <a:pt x="687" y="29"/>
                    </a:lnTo>
                    <a:lnTo>
                      <a:pt x="689" y="22"/>
                    </a:lnTo>
                    <a:lnTo>
                      <a:pt x="684" y="19"/>
                    </a:lnTo>
                    <a:lnTo>
                      <a:pt x="682" y="26"/>
                    </a:lnTo>
                    <a:close/>
                    <a:moveTo>
                      <a:pt x="673" y="26"/>
                    </a:moveTo>
                    <a:lnTo>
                      <a:pt x="677" y="26"/>
                    </a:lnTo>
                    <a:lnTo>
                      <a:pt x="680" y="19"/>
                    </a:lnTo>
                    <a:lnTo>
                      <a:pt x="675" y="19"/>
                    </a:lnTo>
                    <a:lnTo>
                      <a:pt x="673" y="26"/>
                    </a:lnTo>
                    <a:close/>
                    <a:moveTo>
                      <a:pt x="663" y="26"/>
                    </a:moveTo>
                    <a:lnTo>
                      <a:pt x="668" y="26"/>
                    </a:lnTo>
                    <a:lnTo>
                      <a:pt x="670" y="19"/>
                    </a:lnTo>
                    <a:lnTo>
                      <a:pt x="665" y="19"/>
                    </a:lnTo>
                    <a:lnTo>
                      <a:pt x="663" y="26"/>
                    </a:lnTo>
                    <a:close/>
                    <a:moveTo>
                      <a:pt x="654" y="26"/>
                    </a:moveTo>
                    <a:lnTo>
                      <a:pt x="658" y="26"/>
                    </a:lnTo>
                    <a:lnTo>
                      <a:pt x="661" y="19"/>
                    </a:lnTo>
                    <a:lnTo>
                      <a:pt x="656" y="19"/>
                    </a:lnTo>
                    <a:lnTo>
                      <a:pt x="654" y="26"/>
                    </a:lnTo>
                    <a:close/>
                    <a:moveTo>
                      <a:pt x="644" y="26"/>
                    </a:moveTo>
                    <a:lnTo>
                      <a:pt x="649" y="26"/>
                    </a:lnTo>
                    <a:lnTo>
                      <a:pt x="651" y="19"/>
                    </a:lnTo>
                    <a:lnTo>
                      <a:pt x="647" y="19"/>
                    </a:lnTo>
                    <a:lnTo>
                      <a:pt x="644" y="26"/>
                    </a:lnTo>
                    <a:close/>
                    <a:moveTo>
                      <a:pt x="635" y="26"/>
                    </a:moveTo>
                    <a:lnTo>
                      <a:pt x="639" y="26"/>
                    </a:lnTo>
                    <a:lnTo>
                      <a:pt x="642" y="19"/>
                    </a:lnTo>
                    <a:lnTo>
                      <a:pt x="637" y="19"/>
                    </a:lnTo>
                    <a:lnTo>
                      <a:pt x="635" y="26"/>
                    </a:lnTo>
                    <a:close/>
                    <a:moveTo>
                      <a:pt x="625" y="26"/>
                    </a:moveTo>
                    <a:lnTo>
                      <a:pt x="630" y="26"/>
                    </a:lnTo>
                    <a:lnTo>
                      <a:pt x="632" y="19"/>
                    </a:lnTo>
                    <a:lnTo>
                      <a:pt x="628" y="19"/>
                    </a:lnTo>
                    <a:lnTo>
                      <a:pt x="625" y="26"/>
                    </a:lnTo>
                    <a:close/>
                    <a:moveTo>
                      <a:pt x="616" y="26"/>
                    </a:moveTo>
                    <a:lnTo>
                      <a:pt x="620" y="26"/>
                    </a:lnTo>
                    <a:lnTo>
                      <a:pt x="623" y="19"/>
                    </a:lnTo>
                    <a:lnTo>
                      <a:pt x="618" y="19"/>
                    </a:lnTo>
                    <a:lnTo>
                      <a:pt x="616" y="26"/>
                    </a:lnTo>
                    <a:close/>
                    <a:moveTo>
                      <a:pt x="606" y="26"/>
                    </a:moveTo>
                    <a:lnTo>
                      <a:pt x="611" y="26"/>
                    </a:lnTo>
                    <a:lnTo>
                      <a:pt x="613" y="19"/>
                    </a:lnTo>
                    <a:lnTo>
                      <a:pt x="609" y="19"/>
                    </a:lnTo>
                    <a:lnTo>
                      <a:pt x="606" y="26"/>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4"/>
                    </a:lnTo>
                    <a:lnTo>
                      <a:pt x="521" y="22"/>
                    </a:lnTo>
                    <a:close/>
                    <a:moveTo>
                      <a:pt x="512" y="22"/>
                    </a:moveTo>
                    <a:lnTo>
                      <a:pt x="516" y="22"/>
                    </a:lnTo>
                    <a:lnTo>
                      <a:pt x="519" y="14"/>
                    </a:lnTo>
                    <a:lnTo>
                      <a:pt x="514" y="14"/>
                    </a:lnTo>
                    <a:lnTo>
                      <a:pt x="512" y="22"/>
                    </a:lnTo>
                    <a:close/>
                    <a:moveTo>
                      <a:pt x="502" y="22"/>
                    </a:moveTo>
                    <a:lnTo>
                      <a:pt x="507" y="22"/>
                    </a:lnTo>
                    <a:lnTo>
                      <a:pt x="509" y="14"/>
                    </a:lnTo>
                    <a:lnTo>
                      <a:pt x="504" y="14"/>
                    </a:lnTo>
                    <a:lnTo>
                      <a:pt x="502" y="22"/>
                    </a:lnTo>
                    <a:close/>
                    <a:moveTo>
                      <a:pt x="493" y="22"/>
                    </a:moveTo>
                    <a:lnTo>
                      <a:pt x="497" y="22"/>
                    </a:lnTo>
                    <a:lnTo>
                      <a:pt x="500" y="14"/>
                    </a:lnTo>
                    <a:lnTo>
                      <a:pt x="495" y="14"/>
                    </a:lnTo>
                    <a:lnTo>
                      <a:pt x="493" y="22"/>
                    </a:lnTo>
                    <a:close/>
                    <a:moveTo>
                      <a:pt x="483" y="22"/>
                    </a:moveTo>
                    <a:lnTo>
                      <a:pt x="488" y="22"/>
                    </a:lnTo>
                    <a:lnTo>
                      <a:pt x="490" y="14"/>
                    </a:lnTo>
                    <a:lnTo>
                      <a:pt x="485" y="14"/>
                    </a:lnTo>
                    <a:lnTo>
                      <a:pt x="483" y="22"/>
                    </a:lnTo>
                    <a:close/>
                    <a:moveTo>
                      <a:pt x="474" y="22"/>
                    </a:moveTo>
                    <a:lnTo>
                      <a:pt x="478" y="22"/>
                    </a:lnTo>
                    <a:lnTo>
                      <a:pt x="481" y="14"/>
                    </a:lnTo>
                    <a:lnTo>
                      <a:pt x="476" y="14"/>
                    </a:lnTo>
                    <a:lnTo>
                      <a:pt x="474" y="22"/>
                    </a:lnTo>
                    <a:close/>
                    <a:moveTo>
                      <a:pt x="464" y="22"/>
                    </a:moveTo>
                    <a:lnTo>
                      <a:pt x="469" y="22"/>
                    </a:lnTo>
                    <a:lnTo>
                      <a:pt x="471" y="14"/>
                    </a:lnTo>
                    <a:lnTo>
                      <a:pt x="467" y="14"/>
                    </a:lnTo>
                    <a:lnTo>
                      <a:pt x="464" y="22"/>
                    </a:lnTo>
                    <a:close/>
                    <a:moveTo>
                      <a:pt x="455" y="22"/>
                    </a:moveTo>
                    <a:lnTo>
                      <a:pt x="459" y="22"/>
                    </a:lnTo>
                    <a:lnTo>
                      <a:pt x="462" y="14"/>
                    </a:lnTo>
                    <a:lnTo>
                      <a:pt x="457" y="14"/>
                    </a:lnTo>
                    <a:lnTo>
                      <a:pt x="455" y="22"/>
                    </a:lnTo>
                    <a:close/>
                    <a:moveTo>
                      <a:pt x="445" y="19"/>
                    </a:moveTo>
                    <a:lnTo>
                      <a:pt x="450" y="22"/>
                    </a:lnTo>
                    <a:lnTo>
                      <a:pt x="452" y="14"/>
                    </a:lnTo>
                    <a:lnTo>
                      <a:pt x="448" y="12"/>
                    </a:lnTo>
                    <a:lnTo>
                      <a:pt x="445" y="19"/>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7"/>
                    </a:lnTo>
                    <a:lnTo>
                      <a:pt x="365" y="10"/>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4"/>
                    </a:moveTo>
                    <a:lnTo>
                      <a:pt x="289" y="17"/>
                    </a:lnTo>
                    <a:lnTo>
                      <a:pt x="289" y="10"/>
                    </a:lnTo>
                    <a:lnTo>
                      <a:pt x="284" y="7"/>
                    </a:lnTo>
                    <a:lnTo>
                      <a:pt x="284" y="14"/>
                    </a:lnTo>
                    <a:close/>
                    <a:moveTo>
                      <a:pt x="275" y="14"/>
                    </a:moveTo>
                    <a:lnTo>
                      <a:pt x="279" y="14"/>
                    </a:lnTo>
                    <a:lnTo>
                      <a:pt x="279" y="7"/>
                    </a:lnTo>
                    <a:lnTo>
                      <a:pt x="275" y="7"/>
                    </a:lnTo>
                    <a:lnTo>
                      <a:pt x="275" y="14"/>
                    </a:lnTo>
                    <a:close/>
                    <a:moveTo>
                      <a:pt x="265" y="14"/>
                    </a:moveTo>
                    <a:lnTo>
                      <a:pt x="270" y="14"/>
                    </a:lnTo>
                    <a:lnTo>
                      <a:pt x="270" y="7"/>
                    </a:lnTo>
                    <a:lnTo>
                      <a:pt x="265" y="7"/>
                    </a:lnTo>
                    <a:lnTo>
                      <a:pt x="265" y="14"/>
                    </a:lnTo>
                    <a:close/>
                    <a:moveTo>
                      <a:pt x="256" y="14"/>
                    </a:moveTo>
                    <a:lnTo>
                      <a:pt x="261" y="14"/>
                    </a:lnTo>
                    <a:lnTo>
                      <a:pt x="261" y="7"/>
                    </a:lnTo>
                    <a:lnTo>
                      <a:pt x="256" y="7"/>
                    </a:lnTo>
                    <a:lnTo>
                      <a:pt x="256" y="14"/>
                    </a:lnTo>
                    <a:close/>
                    <a:moveTo>
                      <a:pt x="246" y="14"/>
                    </a:moveTo>
                    <a:lnTo>
                      <a:pt x="251" y="14"/>
                    </a:lnTo>
                    <a:lnTo>
                      <a:pt x="251" y="7"/>
                    </a:lnTo>
                    <a:lnTo>
                      <a:pt x="246" y="7"/>
                    </a:lnTo>
                    <a:lnTo>
                      <a:pt x="246" y="14"/>
                    </a:lnTo>
                    <a:close/>
                    <a:moveTo>
                      <a:pt x="237" y="14"/>
                    </a:moveTo>
                    <a:lnTo>
                      <a:pt x="242" y="14"/>
                    </a:lnTo>
                    <a:lnTo>
                      <a:pt x="242" y="7"/>
                    </a:lnTo>
                    <a:lnTo>
                      <a:pt x="237" y="7"/>
                    </a:lnTo>
                    <a:lnTo>
                      <a:pt x="237" y="14"/>
                    </a:lnTo>
                    <a:close/>
                    <a:moveTo>
                      <a:pt x="227" y="14"/>
                    </a:moveTo>
                    <a:lnTo>
                      <a:pt x="232" y="14"/>
                    </a:lnTo>
                    <a:lnTo>
                      <a:pt x="232" y="7"/>
                    </a:lnTo>
                    <a:lnTo>
                      <a:pt x="227" y="7"/>
                    </a:lnTo>
                    <a:lnTo>
                      <a:pt x="227" y="14"/>
                    </a:lnTo>
                    <a:close/>
                    <a:moveTo>
                      <a:pt x="218" y="14"/>
                    </a:moveTo>
                    <a:lnTo>
                      <a:pt x="223" y="14"/>
                    </a:lnTo>
                    <a:lnTo>
                      <a:pt x="223" y="7"/>
                    </a:lnTo>
                    <a:lnTo>
                      <a:pt x="218" y="7"/>
                    </a:lnTo>
                    <a:lnTo>
                      <a:pt x="218" y="14"/>
                    </a:lnTo>
                    <a:close/>
                    <a:moveTo>
                      <a:pt x="208" y="14"/>
                    </a:moveTo>
                    <a:lnTo>
                      <a:pt x="213" y="14"/>
                    </a:lnTo>
                    <a:lnTo>
                      <a:pt x="213" y="7"/>
                    </a:lnTo>
                    <a:lnTo>
                      <a:pt x="208" y="7"/>
                    </a:lnTo>
                    <a:lnTo>
                      <a:pt x="208" y="14"/>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7"/>
                    </a:moveTo>
                    <a:lnTo>
                      <a:pt x="52" y="10"/>
                    </a:lnTo>
                    <a:lnTo>
                      <a:pt x="52" y="3"/>
                    </a:lnTo>
                    <a:lnTo>
                      <a:pt x="47" y="0"/>
                    </a:lnTo>
                    <a:lnTo>
                      <a:pt x="47" y="7"/>
                    </a:lnTo>
                    <a:close/>
                    <a:moveTo>
                      <a:pt x="38" y="7"/>
                    </a:moveTo>
                    <a:lnTo>
                      <a:pt x="43" y="7"/>
                    </a:lnTo>
                    <a:lnTo>
                      <a:pt x="43" y="0"/>
                    </a:lnTo>
                    <a:lnTo>
                      <a:pt x="38" y="0"/>
                    </a:lnTo>
                    <a:lnTo>
                      <a:pt x="38" y="7"/>
                    </a:lnTo>
                    <a:close/>
                    <a:moveTo>
                      <a:pt x="28" y="7"/>
                    </a:moveTo>
                    <a:lnTo>
                      <a:pt x="33" y="7"/>
                    </a:lnTo>
                    <a:lnTo>
                      <a:pt x="33" y="0"/>
                    </a:lnTo>
                    <a:lnTo>
                      <a:pt x="28" y="0"/>
                    </a:lnTo>
                    <a:lnTo>
                      <a:pt x="28" y="7"/>
                    </a:lnTo>
                    <a:close/>
                    <a:moveTo>
                      <a:pt x="19" y="7"/>
                    </a:moveTo>
                    <a:lnTo>
                      <a:pt x="24" y="7"/>
                    </a:lnTo>
                    <a:lnTo>
                      <a:pt x="24" y="0"/>
                    </a:lnTo>
                    <a:lnTo>
                      <a:pt x="19" y="0"/>
                    </a:lnTo>
                    <a:lnTo>
                      <a:pt x="19" y="7"/>
                    </a:lnTo>
                    <a:close/>
                    <a:moveTo>
                      <a:pt x="9" y="7"/>
                    </a:moveTo>
                    <a:lnTo>
                      <a:pt x="14" y="7"/>
                    </a:lnTo>
                    <a:lnTo>
                      <a:pt x="14" y="0"/>
                    </a:lnTo>
                    <a:lnTo>
                      <a:pt x="9" y="0"/>
                    </a:lnTo>
                    <a:lnTo>
                      <a:pt x="9" y="7"/>
                    </a:lnTo>
                    <a:close/>
                    <a:moveTo>
                      <a:pt x="0" y="7"/>
                    </a:moveTo>
                    <a:lnTo>
                      <a:pt x="5"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8"/>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9"/>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Rectangle 100"/>
              <p:cNvSpPr>
                <a:spLocks noChangeArrowheads="1"/>
              </p:cNvSpPr>
              <p:nvPr/>
            </p:nvSpPr>
            <p:spPr bwMode="auto">
              <a:xfrm>
                <a:off x="461" y="1362"/>
                <a:ext cx="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1"/>
              <p:cNvSpPr>
                <a:spLocks/>
              </p:cNvSpPr>
              <p:nvPr/>
            </p:nvSpPr>
            <p:spPr bwMode="auto">
              <a:xfrm>
                <a:off x="461" y="1362"/>
                <a:ext cx="2" cy="8"/>
              </a:xfrm>
              <a:custGeom>
                <a:avLst/>
                <a:gdLst>
                  <a:gd name="T0" fmla="*/ 0 w 2"/>
                  <a:gd name="T1" fmla="*/ 8 h 8"/>
                  <a:gd name="T2" fmla="*/ 2 w 2"/>
                  <a:gd name="T3" fmla="*/ 8 h 8"/>
                  <a:gd name="T4" fmla="*/ 2 w 2"/>
                  <a:gd name="T5" fmla="*/ 0 h 8"/>
                  <a:gd name="T6" fmla="*/ 0 w 2"/>
                  <a:gd name="T7" fmla="*/ 0 h 8"/>
                </a:gdLst>
                <a:ahLst/>
                <a:cxnLst>
                  <a:cxn ang="0">
                    <a:pos x="T0" y="T1"/>
                  </a:cxn>
                  <a:cxn ang="0">
                    <a:pos x="T2" y="T3"/>
                  </a:cxn>
                  <a:cxn ang="0">
                    <a:pos x="T4" y="T5"/>
                  </a:cxn>
                  <a:cxn ang="0">
                    <a:pos x="T6" y="T7"/>
                  </a:cxn>
                </a:cxnLst>
                <a:rect l="0" t="0" r="r" b="b"/>
                <a:pathLst>
                  <a:path w="2" h="8">
                    <a:moveTo>
                      <a:pt x="0" y="8"/>
                    </a:moveTo>
                    <a:lnTo>
                      <a:pt x="2" y="8"/>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2"/>
              <p:cNvSpPr>
                <a:spLocks noEditPoints="1"/>
              </p:cNvSpPr>
              <p:nvPr/>
            </p:nvSpPr>
            <p:spPr bwMode="auto">
              <a:xfrm>
                <a:off x="468" y="1362"/>
                <a:ext cx="689" cy="29"/>
              </a:xfrm>
              <a:custGeom>
                <a:avLst/>
                <a:gdLst>
                  <a:gd name="T0" fmla="*/ 673 w 689"/>
                  <a:gd name="T1" fmla="*/ 27 h 29"/>
                  <a:gd name="T2" fmla="*/ 668 w 689"/>
                  <a:gd name="T3" fmla="*/ 27 h 29"/>
                  <a:gd name="T4" fmla="*/ 661 w 689"/>
                  <a:gd name="T5" fmla="*/ 19 h 29"/>
                  <a:gd name="T6" fmla="*/ 647 w 689"/>
                  <a:gd name="T7" fmla="*/ 19 h 29"/>
                  <a:gd name="T8" fmla="*/ 635 w 689"/>
                  <a:gd name="T9" fmla="*/ 27 h 29"/>
                  <a:gd name="T10" fmla="*/ 616 w 689"/>
                  <a:gd name="T11" fmla="*/ 27 h 29"/>
                  <a:gd name="T12" fmla="*/ 611 w 689"/>
                  <a:gd name="T13" fmla="*/ 27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5 h 29"/>
                  <a:gd name="T36" fmla="*/ 476 w 689"/>
                  <a:gd name="T37" fmla="*/ 15 h 29"/>
                  <a:gd name="T38" fmla="*/ 464 w 689"/>
                  <a:gd name="T39" fmla="*/ 22 h 29"/>
                  <a:gd name="T40" fmla="*/ 445 w 689"/>
                  <a:gd name="T41" fmla="*/ 22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5 h 29"/>
                  <a:gd name="T72" fmla="*/ 270 w 689"/>
                  <a:gd name="T73" fmla="*/ 15 h 29"/>
                  <a:gd name="T74" fmla="*/ 261 w 689"/>
                  <a:gd name="T75" fmla="*/ 8 h 29"/>
                  <a:gd name="T76" fmla="*/ 246 w 689"/>
                  <a:gd name="T77" fmla="*/ 8 h 29"/>
                  <a:gd name="T78" fmla="*/ 237 w 689"/>
                  <a:gd name="T79" fmla="*/ 15 h 29"/>
                  <a:gd name="T80" fmla="*/ 218 w 689"/>
                  <a:gd name="T81" fmla="*/ 15 h 29"/>
                  <a:gd name="T82" fmla="*/ 213 w 689"/>
                  <a:gd name="T83" fmla="*/ 15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10 h 29"/>
                  <a:gd name="T112" fmla="*/ 43 w 689"/>
                  <a:gd name="T113" fmla="*/ 8 h 29"/>
                  <a:gd name="T114" fmla="*/ 33 w 689"/>
                  <a:gd name="T115" fmla="*/ 0 h 29"/>
                  <a:gd name="T116" fmla="*/ 19 w 689"/>
                  <a:gd name="T117" fmla="*/ 0 h 29"/>
                  <a:gd name="T118" fmla="*/ 9 w 689"/>
                  <a:gd name="T1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7"/>
                    </a:moveTo>
                    <a:lnTo>
                      <a:pt x="687" y="29"/>
                    </a:lnTo>
                    <a:lnTo>
                      <a:pt x="689" y="22"/>
                    </a:lnTo>
                    <a:lnTo>
                      <a:pt x="684" y="19"/>
                    </a:lnTo>
                    <a:lnTo>
                      <a:pt x="682" y="27"/>
                    </a:lnTo>
                    <a:close/>
                    <a:moveTo>
                      <a:pt x="673" y="27"/>
                    </a:moveTo>
                    <a:lnTo>
                      <a:pt x="677" y="27"/>
                    </a:lnTo>
                    <a:lnTo>
                      <a:pt x="680" y="19"/>
                    </a:lnTo>
                    <a:lnTo>
                      <a:pt x="675" y="19"/>
                    </a:lnTo>
                    <a:lnTo>
                      <a:pt x="673" y="27"/>
                    </a:lnTo>
                    <a:close/>
                    <a:moveTo>
                      <a:pt x="663" y="27"/>
                    </a:moveTo>
                    <a:lnTo>
                      <a:pt x="668" y="27"/>
                    </a:lnTo>
                    <a:lnTo>
                      <a:pt x="670" y="19"/>
                    </a:lnTo>
                    <a:lnTo>
                      <a:pt x="665" y="19"/>
                    </a:lnTo>
                    <a:lnTo>
                      <a:pt x="663" y="27"/>
                    </a:lnTo>
                    <a:close/>
                    <a:moveTo>
                      <a:pt x="654" y="27"/>
                    </a:moveTo>
                    <a:lnTo>
                      <a:pt x="658" y="27"/>
                    </a:lnTo>
                    <a:lnTo>
                      <a:pt x="661" y="19"/>
                    </a:lnTo>
                    <a:lnTo>
                      <a:pt x="656" y="19"/>
                    </a:lnTo>
                    <a:lnTo>
                      <a:pt x="654" y="27"/>
                    </a:lnTo>
                    <a:close/>
                    <a:moveTo>
                      <a:pt x="644" y="27"/>
                    </a:moveTo>
                    <a:lnTo>
                      <a:pt x="649" y="27"/>
                    </a:lnTo>
                    <a:lnTo>
                      <a:pt x="651" y="19"/>
                    </a:lnTo>
                    <a:lnTo>
                      <a:pt x="647" y="19"/>
                    </a:lnTo>
                    <a:lnTo>
                      <a:pt x="644" y="27"/>
                    </a:lnTo>
                    <a:close/>
                    <a:moveTo>
                      <a:pt x="635" y="27"/>
                    </a:moveTo>
                    <a:lnTo>
                      <a:pt x="639" y="27"/>
                    </a:lnTo>
                    <a:lnTo>
                      <a:pt x="642" y="19"/>
                    </a:lnTo>
                    <a:lnTo>
                      <a:pt x="637" y="19"/>
                    </a:lnTo>
                    <a:lnTo>
                      <a:pt x="635" y="27"/>
                    </a:lnTo>
                    <a:close/>
                    <a:moveTo>
                      <a:pt x="625" y="27"/>
                    </a:moveTo>
                    <a:lnTo>
                      <a:pt x="630" y="27"/>
                    </a:lnTo>
                    <a:lnTo>
                      <a:pt x="632" y="19"/>
                    </a:lnTo>
                    <a:lnTo>
                      <a:pt x="628" y="19"/>
                    </a:lnTo>
                    <a:lnTo>
                      <a:pt x="625" y="27"/>
                    </a:lnTo>
                    <a:close/>
                    <a:moveTo>
                      <a:pt x="616" y="27"/>
                    </a:moveTo>
                    <a:lnTo>
                      <a:pt x="620" y="27"/>
                    </a:lnTo>
                    <a:lnTo>
                      <a:pt x="623" y="19"/>
                    </a:lnTo>
                    <a:lnTo>
                      <a:pt x="618" y="19"/>
                    </a:lnTo>
                    <a:lnTo>
                      <a:pt x="616" y="27"/>
                    </a:lnTo>
                    <a:close/>
                    <a:moveTo>
                      <a:pt x="606" y="27"/>
                    </a:moveTo>
                    <a:lnTo>
                      <a:pt x="611" y="27"/>
                    </a:lnTo>
                    <a:lnTo>
                      <a:pt x="613" y="19"/>
                    </a:lnTo>
                    <a:lnTo>
                      <a:pt x="609" y="19"/>
                    </a:lnTo>
                    <a:lnTo>
                      <a:pt x="606" y="27"/>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5"/>
                    </a:lnTo>
                    <a:lnTo>
                      <a:pt x="521" y="22"/>
                    </a:lnTo>
                    <a:close/>
                    <a:moveTo>
                      <a:pt x="512" y="22"/>
                    </a:moveTo>
                    <a:lnTo>
                      <a:pt x="516" y="22"/>
                    </a:lnTo>
                    <a:lnTo>
                      <a:pt x="519" y="15"/>
                    </a:lnTo>
                    <a:lnTo>
                      <a:pt x="514" y="15"/>
                    </a:lnTo>
                    <a:lnTo>
                      <a:pt x="512" y="22"/>
                    </a:lnTo>
                    <a:close/>
                    <a:moveTo>
                      <a:pt x="502" y="22"/>
                    </a:moveTo>
                    <a:lnTo>
                      <a:pt x="507" y="22"/>
                    </a:lnTo>
                    <a:lnTo>
                      <a:pt x="509" y="15"/>
                    </a:lnTo>
                    <a:lnTo>
                      <a:pt x="504" y="15"/>
                    </a:lnTo>
                    <a:lnTo>
                      <a:pt x="502" y="22"/>
                    </a:lnTo>
                    <a:close/>
                    <a:moveTo>
                      <a:pt x="493" y="22"/>
                    </a:moveTo>
                    <a:lnTo>
                      <a:pt x="497" y="22"/>
                    </a:lnTo>
                    <a:lnTo>
                      <a:pt x="500" y="15"/>
                    </a:lnTo>
                    <a:lnTo>
                      <a:pt x="495" y="15"/>
                    </a:lnTo>
                    <a:lnTo>
                      <a:pt x="493" y="22"/>
                    </a:lnTo>
                    <a:close/>
                    <a:moveTo>
                      <a:pt x="483" y="22"/>
                    </a:moveTo>
                    <a:lnTo>
                      <a:pt x="488" y="22"/>
                    </a:lnTo>
                    <a:lnTo>
                      <a:pt x="490" y="15"/>
                    </a:lnTo>
                    <a:lnTo>
                      <a:pt x="485" y="15"/>
                    </a:lnTo>
                    <a:lnTo>
                      <a:pt x="483" y="22"/>
                    </a:lnTo>
                    <a:close/>
                    <a:moveTo>
                      <a:pt x="474" y="22"/>
                    </a:moveTo>
                    <a:lnTo>
                      <a:pt x="478" y="22"/>
                    </a:lnTo>
                    <a:lnTo>
                      <a:pt x="481" y="15"/>
                    </a:lnTo>
                    <a:lnTo>
                      <a:pt x="476" y="15"/>
                    </a:lnTo>
                    <a:lnTo>
                      <a:pt x="474" y="22"/>
                    </a:lnTo>
                    <a:close/>
                    <a:moveTo>
                      <a:pt x="464" y="22"/>
                    </a:moveTo>
                    <a:lnTo>
                      <a:pt x="469" y="22"/>
                    </a:lnTo>
                    <a:lnTo>
                      <a:pt x="471" y="15"/>
                    </a:lnTo>
                    <a:lnTo>
                      <a:pt x="467" y="15"/>
                    </a:lnTo>
                    <a:lnTo>
                      <a:pt x="464" y="22"/>
                    </a:lnTo>
                    <a:close/>
                    <a:moveTo>
                      <a:pt x="455" y="22"/>
                    </a:moveTo>
                    <a:lnTo>
                      <a:pt x="459" y="22"/>
                    </a:lnTo>
                    <a:lnTo>
                      <a:pt x="462" y="15"/>
                    </a:lnTo>
                    <a:lnTo>
                      <a:pt x="457" y="15"/>
                    </a:lnTo>
                    <a:lnTo>
                      <a:pt x="455" y="22"/>
                    </a:lnTo>
                    <a:close/>
                    <a:moveTo>
                      <a:pt x="445" y="22"/>
                    </a:moveTo>
                    <a:lnTo>
                      <a:pt x="450" y="22"/>
                    </a:lnTo>
                    <a:lnTo>
                      <a:pt x="452" y="15"/>
                    </a:lnTo>
                    <a:lnTo>
                      <a:pt x="448" y="15"/>
                    </a:lnTo>
                    <a:lnTo>
                      <a:pt x="445" y="22"/>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9"/>
                    </a:lnTo>
                    <a:lnTo>
                      <a:pt x="365" y="12"/>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5"/>
                    </a:moveTo>
                    <a:lnTo>
                      <a:pt x="289" y="17"/>
                    </a:lnTo>
                    <a:lnTo>
                      <a:pt x="289" y="10"/>
                    </a:lnTo>
                    <a:lnTo>
                      <a:pt x="284" y="8"/>
                    </a:lnTo>
                    <a:lnTo>
                      <a:pt x="284" y="15"/>
                    </a:lnTo>
                    <a:close/>
                    <a:moveTo>
                      <a:pt x="275" y="15"/>
                    </a:moveTo>
                    <a:lnTo>
                      <a:pt x="279" y="15"/>
                    </a:lnTo>
                    <a:lnTo>
                      <a:pt x="279" y="8"/>
                    </a:lnTo>
                    <a:lnTo>
                      <a:pt x="275" y="8"/>
                    </a:lnTo>
                    <a:lnTo>
                      <a:pt x="275" y="15"/>
                    </a:lnTo>
                    <a:close/>
                    <a:moveTo>
                      <a:pt x="265" y="15"/>
                    </a:moveTo>
                    <a:lnTo>
                      <a:pt x="270" y="15"/>
                    </a:lnTo>
                    <a:lnTo>
                      <a:pt x="270" y="8"/>
                    </a:lnTo>
                    <a:lnTo>
                      <a:pt x="265" y="8"/>
                    </a:lnTo>
                    <a:lnTo>
                      <a:pt x="265" y="15"/>
                    </a:lnTo>
                    <a:close/>
                    <a:moveTo>
                      <a:pt x="256" y="15"/>
                    </a:moveTo>
                    <a:lnTo>
                      <a:pt x="261" y="15"/>
                    </a:lnTo>
                    <a:lnTo>
                      <a:pt x="261" y="8"/>
                    </a:lnTo>
                    <a:lnTo>
                      <a:pt x="256" y="8"/>
                    </a:lnTo>
                    <a:lnTo>
                      <a:pt x="256" y="15"/>
                    </a:lnTo>
                    <a:close/>
                    <a:moveTo>
                      <a:pt x="246" y="15"/>
                    </a:moveTo>
                    <a:lnTo>
                      <a:pt x="251" y="15"/>
                    </a:lnTo>
                    <a:lnTo>
                      <a:pt x="251" y="8"/>
                    </a:lnTo>
                    <a:lnTo>
                      <a:pt x="246" y="8"/>
                    </a:lnTo>
                    <a:lnTo>
                      <a:pt x="246" y="15"/>
                    </a:lnTo>
                    <a:close/>
                    <a:moveTo>
                      <a:pt x="237" y="15"/>
                    </a:moveTo>
                    <a:lnTo>
                      <a:pt x="242" y="15"/>
                    </a:lnTo>
                    <a:lnTo>
                      <a:pt x="242" y="8"/>
                    </a:lnTo>
                    <a:lnTo>
                      <a:pt x="237" y="8"/>
                    </a:lnTo>
                    <a:lnTo>
                      <a:pt x="237" y="15"/>
                    </a:lnTo>
                    <a:close/>
                    <a:moveTo>
                      <a:pt x="227" y="15"/>
                    </a:moveTo>
                    <a:lnTo>
                      <a:pt x="232" y="15"/>
                    </a:lnTo>
                    <a:lnTo>
                      <a:pt x="232" y="8"/>
                    </a:lnTo>
                    <a:lnTo>
                      <a:pt x="227" y="8"/>
                    </a:lnTo>
                    <a:lnTo>
                      <a:pt x="227" y="15"/>
                    </a:lnTo>
                    <a:close/>
                    <a:moveTo>
                      <a:pt x="218" y="15"/>
                    </a:moveTo>
                    <a:lnTo>
                      <a:pt x="223" y="15"/>
                    </a:lnTo>
                    <a:lnTo>
                      <a:pt x="223" y="8"/>
                    </a:lnTo>
                    <a:lnTo>
                      <a:pt x="218" y="8"/>
                    </a:lnTo>
                    <a:lnTo>
                      <a:pt x="218" y="15"/>
                    </a:lnTo>
                    <a:close/>
                    <a:moveTo>
                      <a:pt x="208" y="15"/>
                    </a:moveTo>
                    <a:lnTo>
                      <a:pt x="213" y="15"/>
                    </a:lnTo>
                    <a:lnTo>
                      <a:pt x="213" y="8"/>
                    </a:lnTo>
                    <a:lnTo>
                      <a:pt x="208" y="8"/>
                    </a:lnTo>
                    <a:lnTo>
                      <a:pt x="208" y="15"/>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10"/>
                    </a:moveTo>
                    <a:lnTo>
                      <a:pt x="52" y="10"/>
                    </a:lnTo>
                    <a:lnTo>
                      <a:pt x="52" y="3"/>
                    </a:lnTo>
                    <a:lnTo>
                      <a:pt x="47" y="3"/>
                    </a:lnTo>
                    <a:lnTo>
                      <a:pt x="47" y="10"/>
                    </a:lnTo>
                    <a:close/>
                    <a:moveTo>
                      <a:pt x="38" y="8"/>
                    </a:moveTo>
                    <a:lnTo>
                      <a:pt x="43" y="8"/>
                    </a:lnTo>
                    <a:lnTo>
                      <a:pt x="43" y="0"/>
                    </a:lnTo>
                    <a:lnTo>
                      <a:pt x="38" y="0"/>
                    </a:lnTo>
                    <a:lnTo>
                      <a:pt x="38" y="8"/>
                    </a:lnTo>
                    <a:close/>
                    <a:moveTo>
                      <a:pt x="28" y="8"/>
                    </a:moveTo>
                    <a:lnTo>
                      <a:pt x="33" y="8"/>
                    </a:lnTo>
                    <a:lnTo>
                      <a:pt x="33" y="0"/>
                    </a:lnTo>
                    <a:lnTo>
                      <a:pt x="28" y="0"/>
                    </a:lnTo>
                    <a:lnTo>
                      <a:pt x="28" y="8"/>
                    </a:lnTo>
                    <a:close/>
                    <a:moveTo>
                      <a:pt x="19" y="8"/>
                    </a:moveTo>
                    <a:lnTo>
                      <a:pt x="24" y="8"/>
                    </a:lnTo>
                    <a:lnTo>
                      <a:pt x="24" y="0"/>
                    </a:lnTo>
                    <a:lnTo>
                      <a:pt x="19" y="0"/>
                    </a:lnTo>
                    <a:lnTo>
                      <a:pt x="19" y="8"/>
                    </a:lnTo>
                    <a:close/>
                    <a:moveTo>
                      <a:pt x="9" y="8"/>
                    </a:moveTo>
                    <a:lnTo>
                      <a:pt x="14" y="8"/>
                    </a:lnTo>
                    <a:lnTo>
                      <a:pt x="14" y="0"/>
                    </a:lnTo>
                    <a:lnTo>
                      <a:pt x="9" y="0"/>
                    </a:lnTo>
                    <a:lnTo>
                      <a:pt x="9" y="8"/>
                    </a:lnTo>
                    <a:close/>
                    <a:moveTo>
                      <a:pt x="0" y="8"/>
                    </a:moveTo>
                    <a:lnTo>
                      <a:pt x="5" y="8"/>
                    </a:lnTo>
                    <a:lnTo>
                      <a:pt x="5" y="0"/>
                    </a:lnTo>
                    <a:lnTo>
                      <a:pt x="0"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3"/>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4"/>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5"/>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06"/>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7"/>
              <p:cNvSpPr>
                <a:spLocks noEditPoints="1"/>
              </p:cNvSpPr>
              <p:nvPr/>
            </p:nvSpPr>
            <p:spPr bwMode="auto">
              <a:xfrm>
                <a:off x="729" y="1108"/>
                <a:ext cx="454" cy="128"/>
              </a:xfrm>
              <a:custGeom>
                <a:avLst/>
                <a:gdLst>
                  <a:gd name="T0" fmla="*/ 449 w 454"/>
                  <a:gd name="T1" fmla="*/ 119 h 128"/>
                  <a:gd name="T2" fmla="*/ 445 w 454"/>
                  <a:gd name="T3" fmla="*/ 119 h 128"/>
                  <a:gd name="T4" fmla="*/ 433 w 454"/>
                  <a:gd name="T5" fmla="*/ 121 h 128"/>
                  <a:gd name="T6" fmla="*/ 421 w 454"/>
                  <a:gd name="T7" fmla="*/ 119 h 128"/>
                  <a:gd name="T8" fmla="*/ 421 w 454"/>
                  <a:gd name="T9" fmla="*/ 119 h 128"/>
                  <a:gd name="T10" fmla="*/ 412 w 454"/>
                  <a:gd name="T11" fmla="*/ 109 h 128"/>
                  <a:gd name="T12" fmla="*/ 409 w 454"/>
                  <a:gd name="T13" fmla="*/ 107 h 128"/>
                  <a:gd name="T14" fmla="*/ 397 w 454"/>
                  <a:gd name="T15" fmla="*/ 112 h 128"/>
                  <a:gd name="T16" fmla="*/ 383 w 454"/>
                  <a:gd name="T17" fmla="*/ 109 h 128"/>
                  <a:gd name="T18" fmla="*/ 383 w 454"/>
                  <a:gd name="T19" fmla="*/ 109 h 128"/>
                  <a:gd name="T20" fmla="*/ 376 w 454"/>
                  <a:gd name="T21" fmla="*/ 100 h 128"/>
                  <a:gd name="T22" fmla="*/ 371 w 454"/>
                  <a:gd name="T23" fmla="*/ 98 h 128"/>
                  <a:gd name="T24" fmla="*/ 359 w 454"/>
                  <a:gd name="T25" fmla="*/ 102 h 128"/>
                  <a:gd name="T26" fmla="*/ 348 w 454"/>
                  <a:gd name="T27" fmla="*/ 100 h 128"/>
                  <a:gd name="T28" fmla="*/ 348 w 454"/>
                  <a:gd name="T29" fmla="*/ 100 h 128"/>
                  <a:gd name="T30" fmla="*/ 341 w 454"/>
                  <a:gd name="T31" fmla="*/ 90 h 128"/>
                  <a:gd name="T32" fmla="*/ 336 w 454"/>
                  <a:gd name="T33" fmla="*/ 88 h 128"/>
                  <a:gd name="T34" fmla="*/ 324 w 454"/>
                  <a:gd name="T35" fmla="*/ 93 h 128"/>
                  <a:gd name="T36" fmla="*/ 310 w 454"/>
                  <a:gd name="T37" fmla="*/ 90 h 128"/>
                  <a:gd name="T38" fmla="*/ 310 w 454"/>
                  <a:gd name="T39" fmla="*/ 90 h 128"/>
                  <a:gd name="T40" fmla="*/ 303 w 454"/>
                  <a:gd name="T41" fmla="*/ 81 h 128"/>
                  <a:gd name="T42" fmla="*/ 298 w 454"/>
                  <a:gd name="T43" fmla="*/ 79 h 128"/>
                  <a:gd name="T44" fmla="*/ 288 w 454"/>
                  <a:gd name="T45" fmla="*/ 83 h 128"/>
                  <a:gd name="T46" fmla="*/ 274 w 454"/>
                  <a:gd name="T47" fmla="*/ 81 h 128"/>
                  <a:gd name="T48" fmla="*/ 274 w 454"/>
                  <a:gd name="T49" fmla="*/ 81 h 128"/>
                  <a:gd name="T50" fmla="*/ 267 w 454"/>
                  <a:gd name="T51" fmla="*/ 71 h 128"/>
                  <a:gd name="T52" fmla="*/ 262 w 454"/>
                  <a:gd name="T53" fmla="*/ 69 h 128"/>
                  <a:gd name="T54" fmla="*/ 251 w 454"/>
                  <a:gd name="T55" fmla="*/ 74 h 128"/>
                  <a:gd name="T56" fmla="*/ 236 w 454"/>
                  <a:gd name="T57" fmla="*/ 69 h 128"/>
                  <a:gd name="T58" fmla="*/ 236 w 454"/>
                  <a:gd name="T59" fmla="*/ 69 h 128"/>
                  <a:gd name="T60" fmla="*/ 229 w 454"/>
                  <a:gd name="T61" fmla="*/ 62 h 128"/>
                  <a:gd name="T62" fmla="*/ 224 w 454"/>
                  <a:gd name="T63" fmla="*/ 59 h 128"/>
                  <a:gd name="T64" fmla="*/ 215 w 454"/>
                  <a:gd name="T65" fmla="*/ 64 h 128"/>
                  <a:gd name="T66" fmla="*/ 201 w 454"/>
                  <a:gd name="T67" fmla="*/ 59 h 128"/>
                  <a:gd name="T68" fmla="*/ 201 w 454"/>
                  <a:gd name="T69" fmla="*/ 59 h 128"/>
                  <a:gd name="T70" fmla="*/ 194 w 454"/>
                  <a:gd name="T71" fmla="*/ 50 h 128"/>
                  <a:gd name="T72" fmla="*/ 189 w 454"/>
                  <a:gd name="T73" fmla="*/ 50 h 128"/>
                  <a:gd name="T74" fmla="*/ 177 w 454"/>
                  <a:gd name="T75" fmla="*/ 55 h 128"/>
                  <a:gd name="T76" fmla="*/ 165 w 454"/>
                  <a:gd name="T77" fmla="*/ 50 h 128"/>
                  <a:gd name="T78" fmla="*/ 165 w 454"/>
                  <a:gd name="T79" fmla="*/ 50 h 128"/>
                  <a:gd name="T80" fmla="*/ 156 w 454"/>
                  <a:gd name="T81" fmla="*/ 40 h 128"/>
                  <a:gd name="T82" fmla="*/ 153 w 454"/>
                  <a:gd name="T83" fmla="*/ 40 h 128"/>
                  <a:gd name="T84" fmla="*/ 142 w 454"/>
                  <a:gd name="T85" fmla="*/ 45 h 128"/>
                  <a:gd name="T86" fmla="*/ 127 w 454"/>
                  <a:gd name="T87" fmla="*/ 40 h 128"/>
                  <a:gd name="T88" fmla="*/ 127 w 454"/>
                  <a:gd name="T89" fmla="*/ 40 h 128"/>
                  <a:gd name="T90" fmla="*/ 120 w 454"/>
                  <a:gd name="T91" fmla="*/ 31 h 128"/>
                  <a:gd name="T92" fmla="*/ 116 w 454"/>
                  <a:gd name="T93" fmla="*/ 31 h 128"/>
                  <a:gd name="T94" fmla="*/ 104 w 454"/>
                  <a:gd name="T95" fmla="*/ 36 h 128"/>
                  <a:gd name="T96" fmla="*/ 92 w 454"/>
                  <a:gd name="T97" fmla="*/ 31 h 128"/>
                  <a:gd name="T98" fmla="*/ 92 w 454"/>
                  <a:gd name="T99" fmla="*/ 31 h 128"/>
                  <a:gd name="T100" fmla="*/ 85 w 454"/>
                  <a:gd name="T101" fmla="*/ 21 h 128"/>
                  <a:gd name="T102" fmla="*/ 80 w 454"/>
                  <a:gd name="T103" fmla="*/ 21 h 128"/>
                  <a:gd name="T104" fmla="*/ 68 w 454"/>
                  <a:gd name="T105" fmla="*/ 24 h 128"/>
                  <a:gd name="T106" fmla="*/ 54 w 454"/>
                  <a:gd name="T107" fmla="*/ 21 h 128"/>
                  <a:gd name="T108" fmla="*/ 54 w 454"/>
                  <a:gd name="T109" fmla="*/ 21 h 128"/>
                  <a:gd name="T110" fmla="*/ 47 w 454"/>
                  <a:gd name="T111" fmla="*/ 12 h 128"/>
                  <a:gd name="T112" fmla="*/ 42 w 454"/>
                  <a:gd name="T113" fmla="*/ 10 h 128"/>
                  <a:gd name="T114" fmla="*/ 33 w 454"/>
                  <a:gd name="T115" fmla="*/ 14 h 128"/>
                  <a:gd name="T116" fmla="*/ 18 w 454"/>
                  <a:gd name="T117" fmla="*/ 12 h 128"/>
                  <a:gd name="T118" fmla="*/ 18 w 454"/>
                  <a:gd name="T119" fmla="*/ 12 h 128"/>
                  <a:gd name="T120" fmla="*/ 11 w 454"/>
                  <a:gd name="T121" fmla="*/ 2 h 128"/>
                  <a:gd name="T122" fmla="*/ 7 w 454"/>
                  <a:gd name="T1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4" h="128">
                    <a:moveTo>
                      <a:pt x="447" y="126"/>
                    </a:moveTo>
                    <a:lnTo>
                      <a:pt x="452" y="128"/>
                    </a:lnTo>
                    <a:lnTo>
                      <a:pt x="454" y="121"/>
                    </a:lnTo>
                    <a:lnTo>
                      <a:pt x="449" y="119"/>
                    </a:lnTo>
                    <a:lnTo>
                      <a:pt x="447" y="126"/>
                    </a:lnTo>
                    <a:close/>
                    <a:moveTo>
                      <a:pt x="438" y="124"/>
                    </a:moveTo>
                    <a:lnTo>
                      <a:pt x="442" y="124"/>
                    </a:lnTo>
                    <a:lnTo>
                      <a:pt x="445" y="119"/>
                    </a:lnTo>
                    <a:lnTo>
                      <a:pt x="440" y="117"/>
                    </a:lnTo>
                    <a:lnTo>
                      <a:pt x="438" y="124"/>
                    </a:lnTo>
                    <a:close/>
                    <a:moveTo>
                      <a:pt x="428" y="121"/>
                    </a:moveTo>
                    <a:lnTo>
                      <a:pt x="433" y="121"/>
                    </a:lnTo>
                    <a:lnTo>
                      <a:pt x="435" y="117"/>
                    </a:lnTo>
                    <a:lnTo>
                      <a:pt x="431" y="114"/>
                    </a:lnTo>
                    <a:lnTo>
                      <a:pt x="428" y="121"/>
                    </a:lnTo>
                    <a:close/>
                    <a:moveTo>
                      <a:pt x="421" y="119"/>
                    </a:moveTo>
                    <a:lnTo>
                      <a:pt x="423" y="119"/>
                    </a:lnTo>
                    <a:lnTo>
                      <a:pt x="426" y="114"/>
                    </a:lnTo>
                    <a:lnTo>
                      <a:pt x="421" y="112"/>
                    </a:lnTo>
                    <a:lnTo>
                      <a:pt x="421" y="119"/>
                    </a:lnTo>
                    <a:close/>
                    <a:moveTo>
                      <a:pt x="412" y="117"/>
                    </a:moveTo>
                    <a:lnTo>
                      <a:pt x="416" y="117"/>
                    </a:lnTo>
                    <a:lnTo>
                      <a:pt x="416" y="112"/>
                    </a:lnTo>
                    <a:lnTo>
                      <a:pt x="412" y="109"/>
                    </a:lnTo>
                    <a:lnTo>
                      <a:pt x="412" y="117"/>
                    </a:lnTo>
                    <a:close/>
                    <a:moveTo>
                      <a:pt x="402" y="114"/>
                    </a:moveTo>
                    <a:lnTo>
                      <a:pt x="407" y="114"/>
                    </a:lnTo>
                    <a:lnTo>
                      <a:pt x="409" y="107"/>
                    </a:lnTo>
                    <a:lnTo>
                      <a:pt x="404" y="107"/>
                    </a:lnTo>
                    <a:lnTo>
                      <a:pt x="402" y="114"/>
                    </a:lnTo>
                    <a:close/>
                    <a:moveTo>
                      <a:pt x="393" y="112"/>
                    </a:moveTo>
                    <a:lnTo>
                      <a:pt x="397" y="112"/>
                    </a:lnTo>
                    <a:lnTo>
                      <a:pt x="400" y="105"/>
                    </a:lnTo>
                    <a:lnTo>
                      <a:pt x="395" y="105"/>
                    </a:lnTo>
                    <a:lnTo>
                      <a:pt x="393" y="112"/>
                    </a:lnTo>
                    <a:close/>
                    <a:moveTo>
                      <a:pt x="383" y="109"/>
                    </a:moveTo>
                    <a:lnTo>
                      <a:pt x="388" y="109"/>
                    </a:lnTo>
                    <a:lnTo>
                      <a:pt x="390" y="102"/>
                    </a:lnTo>
                    <a:lnTo>
                      <a:pt x="386" y="102"/>
                    </a:lnTo>
                    <a:lnTo>
                      <a:pt x="383" y="109"/>
                    </a:lnTo>
                    <a:close/>
                    <a:moveTo>
                      <a:pt x="374" y="107"/>
                    </a:moveTo>
                    <a:lnTo>
                      <a:pt x="378" y="107"/>
                    </a:lnTo>
                    <a:lnTo>
                      <a:pt x="381" y="100"/>
                    </a:lnTo>
                    <a:lnTo>
                      <a:pt x="376" y="100"/>
                    </a:lnTo>
                    <a:lnTo>
                      <a:pt x="374" y="107"/>
                    </a:lnTo>
                    <a:close/>
                    <a:moveTo>
                      <a:pt x="364" y="105"/>
                    </a:moveTo>
                    <a:lnTo>
                      <a:pt x="369" y="105"/>
                    </a:lnTo>
                    <a:lnTo>
                      <a:pt x="371" y="98"/>
                    </a:lnTo>
                    <a:lnTo>
                      <a:pt x="367" y="98"/>
                    </a:lnTo>
                    <a:lnTo>
                      <a:pt x="364" y="105"/>
                    </a:lnTo>
                    <a:close/>
                    <a:moveTo>
                      <a:pt x="357" y="102"/>
                    </a:moveTo>
                    <a:lnTo>
                      <a:pt x="359" y="102"/>
                    </a:lnTo>
                    <a:lnTo>
                      <a:pt x="362" y="95"/>
                    </a:lnTo>
                    <a:lnTo>
                      <a:pt x="357" y="95"/>
                    </a:lnTo>
                    <a:lnTo>
                      <a:pt x="357" y="102"/>
                    </a:lnTo>
                    <a:close/>
                    <a:moveTo>
                      <a:pt x="348" y="100"/>
                    </a:moveTo>
                    <a:lnTo>
                      <a:pt x="352" y="100"/>
                    </a:lnTo>
                    <a:lnTo>
                      <a:pt x="352" y="93"/>
                    </a:lnTo>
                    <a:lnTo>
                      <a:pt x="348" y="93"/>
                    </a:lnTo>
                    <a:lnTo>
                      <a:pt x="348" y="100"/>
                    </a:lnTo>
                    <a:close/>
                    <a:moveTo>
                      <a:pt x="338" y="98"/>
                    </a:moveTo>
                    <a:lnTo>
                      <a:pt x="343" y="98"/>
                    </a:lnTo>
                    <a:lnTo>
                      <a:pt x="345" y="90"/>
                    </a:lnTo>
                    <a:lnTo>
                      <a:pt x="341" y="90"/>
                    </a:lnTo>
                    <a:lnTo>
                      <a:pt x="338" y="98"/>
                    </a:lnTo>
                    <a:close/>
                    <a:moveTo>
                      <a:pt x="329" y="95"/>
                    </a:moveTo>
                    <a:lnTo>
                      <a:pt x="333" y="95"/>
                    </a:lnTo>
                    <a:lnTo>
                      <a:pt x="336" y="88"/>
                    </a:lnTo>
                    <a:lnTo>
                      <a:pt x="331" y="88"/>
                    </a:lnTo>
                    <a:lnTo>
                      <a:pt x="329" y="95"/>
                    </a:lnTo>
                    <a:close/>
                    <a:moveTo>
                      <a:pt x="319" y="93"/>
                    </a:moveTo>
                    <a:lnTo>
                      <a:pt x="324" y="93"/>
                    </a:lnTo>
                    <a:lnTo>
                      <a:pt x="326" y="86"/>
                    </a:lnTo>
                    <a:lnTo>
                      <a:pt x="322" y="86"/>
                    </a:lnTo>
                    <a:lnTo>
                      <a:pt x="319" y="93"/>
                    </a:lnTo>
                    <a:close/>
                    <a:moveTo>
                      <a:pt x="310" y="90"/>
                    </a:moveTo>
                    <a:lnTo>
                      <a:pt x="314" y="90"/>
                    </a:lnTo>
                    <a:lnTo>
                      <a:pt x="317" y="83"/>
                    </a:lnTo>
                    <a:lnTo>
                      <a:pt x="312" y="83"/>
                    </a:lnTo>
                    <a:lnTo>
                      <a:pt x="310" y="90"/>
                    </a:lnTo>
                    <a:close/>
                    <a:moveTo>
                      <a:pt x="300" y="88"/>
                    </a:moveTo>
                    <a:lnTo>
                      <a:pt x="305" y="88"/>
                    </a:lnTo>
                    <a:lnTo>
                      <a:pt x="307" y="81"/>
                    </a:lnTo>
                    <a:lnTo>
                      <a:pt x="303" y="81"/>
                    </a:lnTo>
                    <a:lnTo>
                      <a:pt x="300" y="88"/>
                    </a:lnTo>
                    <a:close/>
                    <a:moveTo>
                      <a:pt x="293" y="86"/>
                    </a:moveTo>
                    <a:lnTo>
                      <a:pt x="296" y="86"/>
                    </a:lnTo>
                    <a:lnTo>
                      <a:pt x="298" y="79"/>
                    </a:lnTo>
                    <a:lnTo>
                      <a:pt x="293" y="79"/>
                    </a:lnTo>
                    <a:lnTo>
                      <a:pt x="293" y="86"/>
                    </a:lnTo>
                    <a:close/>
                    <a:moveTo>
                      <a:pt x="284" y="83"/>
                    </a:moveTo>
                    <a:lnTo>
                      <a:pt x="288" y="83"/>
                    </a:lnTo>
                    <a:lnTo>
                      <a:pt x="288" y="76"/>
                    </a:lnTo>
                    <a:lnTo>
                      <a:pt x="284" y="76"/>
                    </a:lnTo>
                    <a:lnTo>
                      <a:pt x="284" y="83"/>
                    </a:lnTo>
                    <a:close/>
                    <a:moveTo>
                      <a:pt x="274" y="81"/>
                    </a:moveTo>
                    <a:lnTo>
                      <a:pt x="279" y="81"/>
                    </a:lnTo>
                    <a:lnTo>
                      <a:pt x="281" y="74"/>
                    </a:lnTo>
                    <a:lnTo>
                      <a:pt x="277" y="74"/>
                    </a:lnTo>
                    <a:lnTo>
                      <a:pt x="274" y="81"/>
                    </a:lnTo>
                    <a:close/>
                    <a:moveTo>
                      <a:pt x="265" y="79"/>
                    </a:moveTo>
                    <a:lnTo>
                      <a:pt x="269" y="79"/>
                    </a:lnTo>
                    <a:lnTo>
                      <a:pt x="272" y="71"/>
                    </a:lnTo>
                    <a:lnTo>
                      <a:pt x="267" y="71"/>
                    </a:lnTo>
                    <a:lnTo>
                      <a:pt x="265" y="79"/>
                    </a:lnTo>
                    <a:close/>
                    <a:moveTo>
                      <a:pt x="255" y="74"/>
                    </a:moveTo>
                    <a:lnTo>
                      <a:pt x="260" y="76"/>
                    </a:lnTo>
                    <a:lnTo>
                      <a:pt x="262" y="69"/>
                    </a:lnTo>
                    <a:lnTo>
                      <a:pt x="258" y="69"/>
                    </a:lnTo>
                    <a:lnTo>
                      <a:pt x="255" y="74"/>
                    </a:lnTo>
                    <a:close/>
                    <a:moveTo>
                      <a:pt x="246" y="71"/>
                    </a:moveTo>
                    <a:lnTo>
                      <a:pt x="251" y="74"/>
                    </a:lnTo>
                    <a:lnTo>
                      <a:pt x="253" y="67"/>
                    </a:lnTo>
                    <a:lnTo>
                      <a:pt x="248" y="67"/>
                    </a:lnTo>
                    <a:lnTo>
                      <a:pt x="246" y="71"/>
                    </a:lnTo>
                    <a:close/>
                    <a:moveTo>
                      <a:pt x="236" y="69"/>
                    </a:moveTo>
                    <a:lnTo>
                      <a:pt x="241" y="71"/>
                    </a:lnTo>
                    <a:lnTo>
                      <a:pt x="243" y="64"/>
                    </a:lnTo>
                    <a:lnTo>
                      <a:pt x="239" y="64"/>
                    </a:lnTo>
                    <a:lnTo>
                      <a:pt x="236" y="69"/>
                    </a:lnTo>
                    <a:close/>
                    <a:moveTo>
                      <a:pt x="229" y="67"/>
                    </a:moveTo>
                    <a:lnTo>
                      <a:pt x="232" y="69"/>
                    </a:lnTo>
                    <a:lnTo>
                      <a:pt x="234" y="62"/>
                    </a:lnTo>
                    <a:lnTo>
                      <a:pt x="229" y="62"/>
                    </a:lnTo>
                    <a:lnTo>
                      <a:pt x="229" y="67"/>
                    </a:lnTo>
                    <a:close/>
                    <a:moveTo>
                      <a:pt x="220" y="64"/>
                    </a:moveTo>
                    <a:lnTo>
                      <a:pt x="224" y="67"/>
                    </a:lnTo>
                    <a:lnTo>
                      <a:pt x="224" y="59"/>
                    </a:lnTo>
                    <a:lnTo>
                      <a:pt x="220" y="57"/>
                    </a:lnTo>
                    <a:lnTo>
                      <a:pt x="220" y="64"/>
                    </a:lnTo>
                    <a:close/>
                    <a:moveTo>
                      <a:pt x="210" y="62"/>
                    </a:moveTo>
                    <a:lnTo>
                      <a:pt x="215" y="64"/>
                    </a:lnTo>
                    <a:lnTo>
                      <a:pt x="217" y="57"/>
                    </a:lnTo>
                    <a:lnTo>
                      <a:pt x="213" y="55"/>
                    </a:lnTo>
                    <a:lnTo>
                      <a:pt x="210" y="62"/>
                    </a:lnTo>
                    <a:close/>
                    <a:moveTo>
                      <a:pt x="201" y="59"/>
                    </a:moveTo>
                    <a:lnTo>
                      <a:pt x="206" y="62"/>
                    </a:lnTo>
                    <a:lnTo>
                      <a:pt x="208" y="55"/>
                    </a:lnTo>
                    <a:lnTo>
                      <a:pt x="203" y="52"/>
                    </a:lnTo>
                    <a:lnTo>
                      <a:pt x="201" y="59"/>
                    </a:lnTo>
                    <a:close/>
                    <a:moveTo>
                      <a:pt x="191" y="57"/>
                    </a:moveTo>
                    <a:lnTo>
                      <a:pt x="196" y="59"/>
                    </a:lnTo>
                    <a:lnTo>
                      <a:pt x="198" y="52"/>
                    </a:lnTo>
                    <a:lnTo>
                      <a:pt x="194" y="50"/>
                    </a:lnTo>
                    <a:lnTo>
                      <a:pt x="191" y="57"/>
                    </a:lnTo>
                    <a:close/>
                    <a:moveTo>
                      <a:pt x="182" y="55"/>
                    </a:moveTo>
                    <a:lnTo>
                      <a:pt x="187" y="57"/>
                    </a:lnTo>
                    <a:lnTo>
                      <a:pt x="189" y="50"/>
                    </a:lnTo>
                    <a:lnTo>
                      <a:pt x="184" y="48"/>
                    </a:lnTo>
                    <a:lnTo>
                      <a:pt x="182" y="55"/>
                    </a:lnTo>
                    <a:close/>
                    <a:moveTo>
                      <a:pt x="172" y="52"/>
                    </a:moveTo>
                    <a:lnTo>
                      <a:pt x="177" y="55"/>
                    </a:lnTo>
                    <a:lnTo>
                      <a:pt x="179" y="48"/>
                    </a:lnTo>
                    <a:lnTo>
                      <a:pt x="175" y="45"/>
                    </a:lnTo>
                    <a:lnTo>
                      <a:pt x="172" y="52"/>
                    </a:lnTo>
                    <a:close/>
                    <a:moveTo>
                      <a:pt x="165" y="50"/>
                    </a:moveTo>
                    <a:lnTo>
                      <a:pt x="168" y="52"/>
                    </a:lnTo>
                    <a:lnTo>
                      <a:pt x="170" y="45"/>
                    </a:lnTo>
                    <a:lnTo>
                      <a:pt x="165" y="43"/>
                    </a:lnTo>
                    <a:lnTo>
                      <a:pt x="165" y="50"/>
                    </a:lnTo>
                    <a:close/>
                    <a:moveTo>
                      <a:pt x="156" y="48"/>
                    </a:moveTo>
                    <a:lnTo>
                      <a:pt x="161" y="50"/>
                    </a:lnTo>
                    <a:lnTo>
                      <a:pt x="161" y="43"/>
                    </a:lnTo>
                    <a:lnTo>
                      <a:pt x="156" y="40"/>
                    </a:lnTo>
                    <a:lnTo>
                      <a:pt x="156" y="48"/>
                    </a:lnTo>
                    <a:close/>
                    <a:moveTo>
                      <a:pt x="146" y="45"/>
                    </a:moveTo>
                    <a:lnTo>
                      <a:pt x="151" y="48"/>
                    </a:lnTo>
                    <a:lnTo>
                      <a:pt x="153" y="40"/>
                    </a:lnTo>
                    <a:lnTo>
                      <a:pt x="149" y="38"/>
                    </a:lnTo>
                    <a:lnTo>
                      <a:pt x="146" y="45"/>
                    </a:lnTo>
                    <a:close/>
                    <a:moveTo>
                      <a:pt x="137" y="43"/>
                    </a:moveTo>
                    <a:lnTo>
                      <a:pt x="142" y="45"/>
                    </a:lnTo>
                    <a:lnTo>
                      <a:pt x="144" y="38"/>
                    </a:lnTo>
                    <a:lnTo>
                      <a:pt x="139" y="36"/>
                    </a:lnTo>
                    <a:lnTo>
                      <a:pt x="137" y="43"/>
                    </a:lnTo>
                    <a:close/>
                    <a:moveTo>
                      <a:pt x="127" y="40"/>
                    </a:moveTo>
                    <a:lnTo>
                      <a:pt x="132" y="43"/>
                    </a:lnTo>
                    <a:lnTo>
                      <a:pt x="134" y="36"/>
                    </a:lnTo>
                    <a:lnTo>
                      <a:pt x="130" y="33"/>
                    </a:lnTo>
                    <a:lnTo>
                      <a:pt x="127" y="40"/>
                    </a:lnTo>
                    <a:close/>
                    <a:moveTo>
                      <a:pt x="118" y="38"/>
                    </a:moveTo>
                    <a:lnTo>
                      <a:pt x="123" y="40"/>
                    </a:lnTo>
                    <a:lnTo>
                      <a:pt x="125" y="33"/>
                    </a:lnTo>
                    <a:lnTo>
                      <a:pt x="120" y="31"/>
                    </a:lnTo>
                    <a:lnTo>
                      <a:pt x="118" y="38"/>
                    </a:lnTo>
                    <a:close/>
                    <a:moveTo>
                      <a:pt x="108" y="36"/>
                    </a:moveTo>
                    <a:lnTo>
                      <a:pt x="113" y="38"/>
                    </a:lnTo>
                    <a:lnTo>
                      <a:pt x="116" y="31"/>
                    </a:lnTo>
                    <a:lnTo>
                      <a:pt x="111" y="29"/>
                    </a:lnTo>
                    <a:lnTo>
                      <a:pt x="108" y="36"/>
                    </a:lnTo>
                    <a:close/>
                    <a:moveTo>
                      <a:pt x="101" y="33"/>
                    </a:moveTo>
                    <a:lnTo>
                      <a:pt x="104" y="36"/>
                    </a:lnTo>
                    <a:lnTo>
                      <a:pt x="106" y="29"/>
                    </a:lnTo>
                    <a:lnTo>
                      <a:pt x="101" y="26"/>
                    </a:lnTo>
                    <a:lnTo>
                      <a:pt x="101" y="33"/>
                    </a:lnTo>
                    <a:close/>
                    <a:moveTo>
                      <a:pt x="92" y="31"/>
                    </a:moveTo>
                    <a:lnTo>
                      <a:pt x="97" y="33"/>
                    </a:lnTo>
                    <a:lnTo>
                      <a:pt x="97" y="26"/>
                    </a:lnTo>
                    <a:lnTo>
                      <a:pt x="92" y="24"/>
                    </a:lnTo>
                    <a:lnTo>
                      <a:pt x="92" y="31"/>
                    </a:lnTo>
                    <a:close/>
                    <a:moveTo>
                      <a:pt x="82" y="29"/>
                    </a:moveTo>
                    <a:lnTo>
                      <a:pt x="87" y="31"/>
                    </a:lnTo>
                    <a:lnTo>
                      <a:pt x="89" y="24"/>
                    </a:lnTo>
                    <a:lnTo>
                      <a:pt x="85" y="21"/>
                    </a:lnTo>
                    <a:lnTo>
                      <a:pt x="82" y="29"/>
                    </a:lnTo>
                    <a:close/>
                    <a:moveTo>
                      <a:pt x="73" y="26"/>
                    </a:moveTo>
                    <a:lnTo>
                      <a:pt x="78" y="26"/>
                    </a:lnTo>
                    <a:lnTo>
                      <a:pt x="80" y="21"/>
                    </a:lnTo>
                    <a:lnTo>
                      <a:pt x="75" y="19"/>
                    </a:lnTo>
                    <a:lnTo>
                      <a:pt x="73" y="26"/>
                    </a:lnTo>
                    <a:close/>
                    <a:moveTo>
                      <a:pt x="63" y="24"/>
                    </a:moveTo>
                    <a:lnTo>
                      <a:pt x="68" y="24"/>
                    </a:lnTo>
                    <a:lnTo>
                      <a:pt x="71" y="19"/>
                    </a:lnTo>
                    <a:lnTo>
                      <a:pt x="66" y="17"/>
                    </a:lnTo>
                    <a:lnTo>
                      <a:pt x="63" y="24"/>
                    </a:lnTo>
                    <a:close/>
                    <a:moveTo>
                      <a:pt x="54" y="21"/>
                    </a:moveTo>
                    <a:lnTo>
                      <a:pt x="59" y="21"/>
                    </a:lnTo>
                    <a:lnTo>
                      <a:pt x="61" y="17"/>
                    </a:lnTo>
                    <a:lnTo>
                      <a:pt x="56" y="14"/>
                    </a:lnTo>
                    <a:lnTo>
                      <a:pt x="54" y="21"/>
                    </a:lnTo>
                    <a:close/>
                    <a:moveTo>
                      <a:pt x="44" y="19"/>
                    </a:moveTo>
                    <a:lnTo>
                      <a:pt x="49" y="19"/>
                    </a:lnTo>
                    <a:lnTo>
                      <a:pt x="52" y="14"/>
                    </a:lnTo>
                    <a:lnTo>
                      <a:pt x="47" y="12"/>
                    </a:lnTo>
                    <a:lnTo>
                      <a:pt x="44" y="19"/>
                    </a:lnTo>
                    <a:close/>
                    <a:moveTo>
                      <a:pt x="37" y="17"/>
                    </a:moveTo>
                    <a:lnTo>
                      <a:pt x="40" y="17"/>
                    </a:lnTo>
                    <a:lnTo>
                      <a:pt x="42" y="10"/>
                    </a:lnTo>
                    <a:lnTo>
                      <a:pt x="37" y="10"/>
                    </a:lnTo>
                    <a:lnTo>
                      <a:pt x="37" y="17"/>
                    </a:lnTo>
                    <a:close/>
                    <a:moveTo>
                      <a:pt x="28" y="14"/>
                    </a:moveTo>
                    <a:lnTo>
                      <a:pt x="33" y="14"/>
                    </a:lnTo>
                    <a:lnTo>
                      <a:pt x="33" y="7"/>
                    </a:lnTo>
                    <a:lnTo>
                      <a:pt x="28" y="7"/>
                    </a:lnTo>
                    <a:lnTo>
                      <a:pt x="28" y="14"/>
                    </a:lnTo>
                    <a:close/>
                    <a:moveTo>
                      <a:pt x="18" y="12"/>
                    </a:moveTo>
                    <a:lnTo>
                      <a:pt x="23" y="12"/>
                    </a:lnTo>
                    <a:lnTo>
                      <a:pt x="26" y="5"/>
                    </a:lnTo>
                    <a:lnTo>
                      <a:pt x="21" y="5"/>
                    </a:lnTo>
                    <a:lnTo>
                      <a:pt x="18" y="12"/>
                    </a:lnTo>
                    <a:close/>
                    <a:moveTo>
                      <a:pt x="9" y="10"/>
                    </a:moveTo>
                    <a:lnTo>
                      <a:pt x="14" y="10"/>
                    </a:lnTo>
                    <a:lnTo>
                      <a:pt x="16" y="2"/>
                    </a:lnTo>
                    <a:lnTo>
                      <a:pt x="11" y="2"/>
                    </a:lnTo>
                    <a:lnTo>
                      <a:pt x="9" y="10"/>
                    </a:lnTo>
                    <a:close/>
                    <a:moveTo>
                      <a:pt x="0" y="7"/>
                    </a:moveTo>
                    <a:lnTo>
                      <a:pt x="4" y="7"/>
                    </a:lnTo>
                    <a:lnTo>
                      <a:pt x="7"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8"/>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9"/>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110"/>
              <p:cNvSpPr>
                <a:spLocks noChangeArrowheads="1"/>
              </p:cNvSpPr>
              <p:nvPr/>
            </p:nvSpPr>
            <p:spPr bwMode="auto">
              <a:xfrm>
                <a:off x="461" y="124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1"/>
              <p:cNvSpPr>
                <a:spLocks/>
              </p:cNvSpPr>
              <p:nvPr/>
            </p:nvSpPr>
            <p:spPr bwMode="auto">
              <a:xfrm>
                <a:off x="459" y="1241"/>
                <a:ext cx="127" cy="129"/>
              </a:xfrm>
              <a:custGeom>
                <a:avLst/>
                <a:gdLst>
                  <a:gd name="T0" fmla="*/ 2 w 127"/>
                  <a:gd name="T1" fmla="*/ 124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4 h 129"/>
                  <a:gd name="T16" fmla="*/ 7 w 127"/>
                  <a:gd name="T17" fmla="*/ 124 h 129"/>
                  <a:gd name="T18" fmla="*/ 7 w 127"/>
                  <a:gd name="T19" fmla="*/ 7 h 129"/>
                  <a:gd name="T20" fmla="*/ 120 w 127"/>
                  <a:gd name="T21" fmla="*/ 7 h 129"/>
                  <a:gd name="T22" fmla="*/ 120 w 127"/>
                  <a:gd name="T23" fmla="*/ 121 h 129"/>
                  <a:gd name="T24" fmla="*/ 2 w 127"/>
                  <a:gd name="T25" fmla="*/ 121 h 129"/>
                  <a:gd name="T26" fmla="*/ 2 w 127"/>
                  <a:gd name="T27" fmla="*/ 124 h 129"/>
                  <a:gd name="T28" fmla="*/ 7 w 127"/>
                  <a:gd name="T29" fmla="*/ 124 h 129"/>
                  <a:gd name="T30" fmla="*/ 2 w 127"/>
                  <a:gd name="T31"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4"/>
                    </a:moveTo>
                    <a:lnTo>
                      <a:pt x="2" y="129"/>
                    </a:lnTo>
                    <a:lnTo>
                      <a:pt x="127" y="129"/>
                    </a:lnTo>
                    <a:lnTo>
                      <a:pt x="127" y="0"/>
                    </a:lnTo>
                    <a:lnTo>
                      <a:pt x="0" y="0"/>
                    </a:lnTo>
                    <a:lnTo>
                      <a:pt x="0" y="129"/>
                    </a:lnTo>
                    <a:lnTo>
                      <a:pt x="2" y="129"/>
                    </a:lnTo>
                    <a:lnTo>
                      <a:pt x="2" y="124"/>
                    </a:lnTo>
                    <a:lnTo>
                      <a:pt x="7" y="124"/>
                    </a:lnTo>
                    <a:lnTo>
                      <a:pt x="7" y="7"/>
                    </a:lnTo>
                    <a:lnTo>
                      <a:pt x="120" y="7"/>
                    </a:lnTo>
                    <a:lnTo>
                      <a:pt x="120"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Rectangle 112"/>
              <p:cNvSpPr>
                <a:spLocks noChangeArrowheads="1"/>
              </p:cNvSpPr>
              <p:nvPr/>
            </p:nvSpPr>
            <p:spPr bwMode="auto">
              <a:xfrm>
                <a:off x="1538" y="981"/>
                <a:ext cx="32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128</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20" name="Rectangle 113"/>
              <p:cNvSpPr>
                <a:spLocks noChangeArrowheads="1"/>
              </p:cNvSpPr>
              <p:nvPr/>
            </p:nvSpPr>
            <p:spPr bwMode="auto">
              <a:xfrm>
                <a:off x="1290" y="1120"/>
                <a:ext cx="7"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4"/>
              <p:cNvSpPr>
                <a:spLocks/>
              </p:cNvSpPr>
              <p:nvPr/>
            </p:nvSpPr>
            <p:spPr bwMode="auto">
              <a:xfrm>
                <a:off x="1290" y="1120"/>
                <a:ext cx="7" cy="86"/>
              </a:xfrm>
              <a:custGeom>
                <a:avLst/>
                <a:gdLst>
                  <a:gd name="T0" fmla="*/ 7 w 7"/>
                  <a:gd name="T1" fmla="*/ 86 h 86"/>
                  <a:gd name="T2" fmla="*/ 7 w 7"/>
                  <a:gd name="T3" fmla="*/ 0 h 86"/>
                  <a:gd name="T4" fmla="*/ 0 w 7"/>
                  <a:gd name="T5" fmla="*/ 0 h 86"/>
                  <a:gd name="T6" fmla="*/ 0 w 7"/>
                  <a:gd name="T7" fmla="*/ 86 h 86"/>
                </a:gdLst>
                <a:ahLst/>
                <a:cxnLst>
                  <a:cxn ang="0">
                    <a:pos x="T0" y="T1"/>
                  </a:cxn>
                  <a:cxn ang="0">
                    <a:pos x="T2" y="T3"/>
                  </a:cxn>
                  <a:cxn ang="0">
                    <a:pos x="T4" y="T5"/>
                  </a:cxn>
                  <a:cxn ang="0">
                    <a:pos x="T6" y="T7"/>
                  </a:cxn>
                </a:cxnLst>
                <a:rect l="0" t="0" r="r" b="b"/>
                <a:pathLst>
                  <a:path w="7" h="86">
                    <a:moveTo>
                      <a:pt x="7" y="86"/>
                    </a:moveTo>
                    <a:lnTo>
                      <a:pt x="7" y="0"/>
                    </a:lnTo>
                    <a:lnTo>
                      <a:pt x="0" y="0"/>
                    </a:lnTo>
                    <a:lnTo>
                      <a:pt x="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115"/>
              <p:cNvSpPr>
                <a:spLocks noChangeArrowheads="1"/>
              </p:cNvSpPr>
              <p:nvPr/>
            </p:nvSpPr>
            <p:spPr bwMode="auto">
              <a:xfrm>
                <a:off x="1977" y="1125"/>
                <a:ext cx="7" cy="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6"/>
              <p:cNvSpPr>
                <a:spLocks/>
              </p:cNvSpPr>
              <p:nvPr/>
            </p:nvSpPr>
            <p:spPr bwMode="auto">
              <a:xfrm>
                <a:off x="1977" y="1125"/>
                <a:ext cx="7" cy="85"/>
              </a:xfrm>
              <a:custGeom>
                <a:avLst/>
                <a:gdLst>
                  <a:gd name="T0" fmla="*/ 7 w 7"/>
                  <a:gd name="T1" fmla="*/ 85 h 85"/>
                  <a:gd name="T2" fmla="*/ 7 w 7"/>
                  <a:gd name="T3" fmla="*/ 0 h 85"/>
                  <a:gd name="T4" fmla="*/ 0 w 7"/>
                  <a:gd name="T5" fmla="*/ 0 h 85"/>
                  <a:gd name="T6" fmla="*/ 0 w 7"/>
                  <a:gd name="T7" fmla="*/ 85 h 85"/>
                </a:gdLst>
                <a:ahLst/>
                <a:cxnLst>
                  <a:cxn ang="0">
                    <a:pos x="T0" y="T1"/>
                  </a:cxn>
                  <a:cxn ang="0">
                    <a:pos x="T2" y="T3"/>
                  </a:cxn>
                  <a:cxn ang="0">
                    <a:pos x="T4" y="T5"/>
                  </a:cxn>
                  <a:cxn ang="0">
                    <a:pos x="T6" y="T7"/>
                  </a:cxn>
                </a:cxnLst>
                <a:rect l="0" t="0" r="r" b="b"/>
                <a:pathLst>
                  <a:path w="7" h="85">
                    <a:moveTo>
                      <a:pt x="7" y="85"/>
                    </a:moveTo>
                    <a:lnTo>
                      <a:pt x="7" y="0"/>
                    </a:lnTo>
                    <a:lnTo>
                      <a:pt x="0" y="0"/>
                    </a:ln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117"/>
              <p:cNvSpPr>
                <a:spLocks noChangeArrowheads="1"/>
              </p:cNvSpPr>
              <p:nvPr/>
            </p:nvSpPr>
            <p:spPr bwMode="auto">
              <a:xfrm>
                <a:off x="1285" y="1158"/>
                <a:ext cx="68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8"/>
              <p:cNvSpPr>
                <a:spLocks/>
              </p:cNvSpPr>
              <p:nvPr/>
            </p:nvSpPr>
            <p:spPr bwMode="auto">
              <a:xfrm>
                <a:off x="1285" y="1158"/>
                <a:ext cx="689" cy="7"/>
              </a:xfrm>
              <a:custGeom>
                <a:avLst/>
                <a:gdLst>
                  <a:gd name="T0" fmla="*/ 0 w 689"/>
                  <a:gd name="T1" fmla="*/ 7 h 7"/>
                  <a:gd name="T2" fmla="*/ 689 w 689"/>
                  <a:gd name="T3" fmla="*/ 7 h 7"/>
                  <a:gd name="T4" fmla="*/ 689 w 689"/>
                  <a:gd name="T5" fmla="*/ 0 h 7"/>
                  <a:gd name="T6" fmla="*/ 0 w 689"/>
                  <a:gd name="T7" fmla="*/ 0 h 7"/>
                </a:gdLst>
                <a:ahLst/>
                <a:cxnLst>
                  <a:cxn ang="0">
                    <a:pos x="T0" y="T1"/>
                  </a:cxn>
                  <a:cxn ang="0">
                    <a:pos x="T2" y="T3"/>
                  </a:cxn>
                  <a:cxn ang="0">
                    <a:pos x="T4" y="T5"/>
                  </a:cxn>
                  <a:cxn ang="0">
                    <a:pos x="T6" y="T7"/>
                  </a:cxn>
                </a:cxnLst>
                <a:rect l="0" t="0" r="r" b="b"/>
                <a:pathLst>
                  <a:path w="689" h="7">
                    <a:moveTo>
                      <a:pt x="0" y="7"/>
                    </a:moveTo>
                    <a:lnTo>
                      <a:pt x="689" y="7"/>
                    </a:lnTo>
                    <a:lnTo>
                      <a:pt x="68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Rectangle 119"/>
              <p:cNvSpPr>
                <a:spLocks noChangeArrowheads="1"/>
              </p:cNvSpPr>
              <p:nvPr/>
            </p:nvSpPr>
            <p:spPr bwMode="auto">
              <a:xfrm>
                <a:off x="619" y="934"/>
                <a:ext cx="90"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20"/>
              <p:cNvSpPr>
                <a:spLocks noChangeArrowheads="1"/>
              </p:cNvSpPr>
              <p:nvPr/>
            </p:nvSpPr>
            <p:spPr bwMode="auto">
              <a:xfrm>
                <a:off x="307" y="1146"/>
                <a:ext cx="130"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1"/>
              <p:cNvSpPr>
                <a:spLocks/>
              </p:cNvSpPr>
              <p:nvPr/>
            </p:nvSpPr>
            <p:spPr bwMode="auto">
              <a:xfrm>
                <a:off x="307" y="1146"/>
                <a:ext cx="130" cy="7"/>
              </a:xfrm>
              <a:custGeom>
                <a:avLst/>
                <a:gdLst>
                  <a:gd name="T0" fmla="*/ 130 w 130"/>
                  <a:gd name="T1" fmla="*/ 0 h 7"/>
                  <a:gd name="T2" fmla="*/ 0 w 130"/>
                  <a:gd name="T3" fmla="*/ 0 h 7"/>
                  <a:gd name="T4" fmla="*/ 0 w 130"/>
                  <a:gd name="T5" fmla="*/ 7 h 7"/>
                  <a:gd name="T6" fmla="*/ 130 w 130"/>
                  <a:gd name="T7" fmla="*/ 7 h 7"/>
                </a:gdLst>
                <a:ahLst/>
                <a:cxnLst>
                  <a:cxn ang="0">
                    <a:pos x="T0" y="T1"/>
                  </a:cxn>
                  <a:cxn ang="0">
                    <a:pos x="T2" y="T3"/>
                  </a:cxn>
                  <a:cxn ang="0">
                    <a:pos x="T4" y="T5"/>
                  </a:cxn>
                  <a:cxn ang="0">
                    <a:pos x="T6" y="T7"/>
                  </a:cxn>
                </a:cxnLst>
                <a:rect l="0" t="0" r="r" b="b"/>
                <a:pathLst>
                  <a:path w="130" h="7">
                    <a:moveTo>
                      <a:pt x="130" y="0"/>
                    </a:moveTo>
                    <a:lnTo>
                      <a:pt x="0" y="0"/>
                    </a:lnTo>
                    <a:lnTo>
                      <a:pt x="0" y="7"/>
                    </a:lnTo>
                    <a:lnTo>
                      <a:pt x="13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122"/>
              <p:cNvSpPr>
                <a:spLocks noChangeArrowheads="1"/>
              </p:cNvSpPr>
              <p:nvPr/>
            </p:nvSpPr>
            <p:spPr bwMode="auto">
              <a:xfrm>
                <a:off x="589" y="680"/>
                <a:ext cx="13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3"/>
              <p:cNvSpPr>
                <a:spLocks/>
              </p:cNvSpPr>
              <p:nvPr/>
            </p:nvSpPr>
            <p:spPr bwMode="auto">
              <a:xfrm>
                <a:off x="589" y="680"/>
                <a:ext cx="132" cy="7"/>
              </a:xfrm>
              <a:custGeom>
                <a:avLst/>
                <a:gdLst>
                  <a:gd name="T0" fmla="*/ 132 w 132"/>
                  <a:gd name="T1" fmla="*/ 0 h 7"/>
                  <a:gd name="T2" fmla="*/ 0 w 132"/>
                  <a:gd name="T3" fmla="*/ 0 h 7"/>
                  <a:gd name="T4" fmla="*/ 0 w 132"/>
                  <a:gd name="T5" fmla="*/ 7 h 7"/>
                  <a:gd name="T6" fmla="*/ 132 w 132"/>
                  <a:gd name="T7" fmla="*/ 7 h 7"/>
                </a:gdLst>
                <a:ahLst/>
                <a:cxnLst>
                  <a:cxn ang="0">
                    <a:pos x="T0" y="T1"/>
                  </a:cxn>
                  <a:cxn ang="0">
                    <a:pos x="T2" y="T3"/>
                  </a:cxn>
                  <a:cxn ang="0">
                    <a:pos x="T4" y="T5"/>
                  </a:cxn>
                  <a:cxn ang="0">
                    <a:pos x="T6" y="T7"/>
                  </a:cxn>
                </a:cxnLst>
                <a:rect l="0" t="0" r="r" b="b"/>
                <a:pathLst>
                  <a:path w="132" h="7">
                    <a:moveTo>
                      <a:pt x="132" y="0"/>
                    </a:moveTo>
                    <a:lnTo>
                      <a:pt x="0" y="0"/>
                    </a:lnTo>
                    <a:lnTo>
                      <a:pt x="0" y="7"/>
                    </a:lnTo>
                    <a:lnTo>
                      <a:pt x="1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4"/>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 name="T8" fmla="*/ 261 w 266"/>
                  <a:gd name="T9" fmla="*/ 0 h 433"/>
                </a:gdLst>
                <a:ahLst/>
                <a:cxnLst>
                  <a:cxn ang="0">
                    <a:pos x="T0" y="T1"/>
                  </a:cxn>
                  <a:cxn ang="0">
                    <a:pos x="T2" y="T3"/>
                  </a:cxn>
                  <a:cxn ang="0">
                    <a:pos x="T4" y="T5"/>
                  </a:cxn>
                  <a:cxn ang="0">
                    <a:pos x="T6" y="T7"/>
                  </a:cxn>
                  <a:cxn ang="0">
                    <a:pos x="T8" y="T9"/>
                  </a:cxn>
                </a:cxnLst>
                <a:rect l="0" t="0" r="r" b="b"/>
                <a:pathLst>
                  <a:path w="266" h="433">
                    <a:moveTo>
                      <a:pt x="261" y="0"/>
                    </a:moveTo>
                    <a:lnTo>
                      <a:pt x="0" y="428"/>
                    </a:lnTo>
                    <a:lnTo>
                      <a:pt x="5" y="433"/>
                    </a:lnTo>
                    <a:lnTo>
                      <a:pt x="266" y="3"/>
                    </a:lnTo>
                    <a:lnTo>
                      <a:pt x="2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5"/>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Lst>
                <a:ahLst/>
                <a:cxnLst>
                  <a:cxn ang="0">
                    <a:pos x="T0" y="T1"/>
                  </a:cxn>
                  <a:cxn ang="0">
                    <a:pos x="T2" y="T3"/>
                  </a:cxn>
                  <a:cxn ang="0">
                    <a:pos x="T4" y="T5"/>
                  </a:cxn>
                  <a:cxn ang="0">
                    <a:pos x="T6" y="T7"/>
                  </a:cxn>
                </a:cxnLst>
                <a:rect l="0" t="0" r="r" b="b"/>
                <a:pathLst>
                  <a:path w="266" h="433">
                    <a:moveTo>
                      <a:pt x="261" y="0"/>
                    </a:moveTo>
                    <a:lnTo>
                      <a:pt x="0" y="428"/>
                    </a:lnTo>
                    <a:lnTo>
                      <a:pt x="5" y="433"/>
                    </a:lnTo>
                    <a:lnTo>
                      <a:pt x="266"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6"/>
              <p:cNvSpPr>
                <a:spLocks/>
              </p:cNvSpPr>
              <p:nvPr/>
            </p:nvSpPr>
            <p:spPr bwMode="auto">
              <a:xfrm>
                <a:off x="624" y="685"/>
                <a:ext cx="31" cy="35"/>
              </a:xfrm>
              <a:custGeom>
                <a:avLst/>
                <a:gdLst>
                  <a:gd name="T0" fmla="*/ 13 w 13"/>
                  <a:gd name="T1" fmla="*/ 0 h 15"/>
                  <a:gd name="T2" fmla="*/ 0 w 13"/>
                  <a:gd name="T3" fmla="*/ 7 h 15"/>
                  <a:gd name="T4" fmla="*/ 7 w 13"/>
                  <a:gd name="T5" fmla="*/ 9 h 15"/>
                  <a:gd name="T6" fmla="*/ 12 w 13"/>
                  <a:gd name="T7" fmla="*/ 15 h 15"/>
                  <a:gd name="T8" fmla="*/ 13 w 13"/>
                  <a:gd name="T9" fmla="*/ 0 h 15"/>
                </a:gdLst>
                <a:ahLst/>
                <a:cxnLst>
                  <a:cxn ang="0">
                    <a:pos x="T0" y="T1"/>
                  </a:cxn>
                  <a:cxn ang="0">
                    <a:pos x="T2" y="T3"/>
                  </a:cxn>
                  <a:cxn ang="0">
                    <a:pos x="T4" y="T5"/>
                  </a:cxn>
                  <a:cxn ang="0">
                    <a:pos x="T6" y="T7"/>
                  </a:cxn>
                  <a:cxn ang="0">
                    <a:pos x="T8" y="T9"/>
                  </a:cxn>
                </a:cxnLst>
                <a:rect l="0" t="0" r="r" b="b"/>
                <a:pathLst>
                  <a:path w="13" h="15">
                    <a:moveTo>
                      <a:pt x="13" y="0"/>
                    </a:moveTo>
                    <a:cubicBezTo>
                      <a:pt x="9" y="3"/>
                      <a:pt x="4" y="6"/>
                      <a:pt x="0" y="7"/>
                    </a:cubicBezTo>
                    <a:cubicBezTo>
                      <a:pt x="7" y="9"/>
                      <a:pt x="7" y="9"/>
                      <a:pt x="7" y="9"/>
                    </a:cubicBezTo>
                    <a:cubicBezTo>
                      <a:pt x="12" y="15"/>
                      <a:pt x="12" y="15"/>
                      <a:pt x="12" y="15"/>
                    </a:cubicBezTo>
                    <a:cubicBezTo>
                      <a:pt x="11" y="10"/>
                      <a:pt x="12" y="4"/>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7"/>
              <p:cNvSpPr>
                <a:spLocks/>
              </p:cNvSpPr>
              <p:nvPr/>
            </p:nvSpPr>
            <p:spPr bwMode="auto">
              <a:xfrm>
                <a:off x="371" y="1115"/>
                <a:ext cx="31" cy="36"/>
              </a:xfrm>
              <a:custGeom>
                <a:avLst/>
                <a:gdLst>
                  <a:gd name="T0" fmla="*/ 0 w 13"/>
                  <a:gd name="T1" fmla="*/ 15 h 15"/>
                  <a:gd name="T2" fmla="*/ 1 w 13"/>
                  <a:gd name="T3" fmla="*/ 0 h 15"/>
                  <a:gd name="T4" fmla="*/ 6 w 13"/>
                  <a:gd name="T5" fmla="*/ 6 h 15"/>
                  <a:gd name="T6" fmla="*/ 13 w 13"/>
                  <a:gd name="T7" fmla="*/ 7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4"/>
                      <a:pt x="1" y="0"/>
                    </a:cubicBezTo>
                    <a:cubicBezTo>
                      <a:pt x="6" y="6"/>
                      <a:pt x="6" y="6"/>
                      <a:pt x="6" y="6"/>
                    </a:cubicBezTo>
                    <a:cubicBezTo>
                      <a:pt x="13" y="7"/>
                      <a:pt x="13" y="7"/>
                      <a:pt x="13" y="7"/>
                    </a:cubicBezTo>
                    <a:cubicBezTo>
                      <a:pt x="9" y="9"/>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Rectangle 128"/>
              <p:cNvSpPr>
                <a:spLocks noChangeArrowheads="1"/>
              </p:cNvSpPr>
              <p:nvPr/>
            </p:nvSpPr>
            <p:spPr bwMode="auto">
              <a:xfrm>
                <a:off x="131" y="759"/>
                <a:ext cx="32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192</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6" name="Rectangle 129"/>
              <p:cNvSpPr>
                <a:spLocks noChangeArrowheads="1"/>
              </p:cNvSpPr>
              <p:nvPr/>
            </p:nvSpPr>
            <p:spPr bwMode="auto">
              <a:xfrm>
                <a:off x="178" y="1268"/>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7" name="Rectangle 130"/>
              <p:cNvSpPr>
                <a:spLocks noChangeArrowheads="1"/>
              </p:cNvSpPr>
              <p:nvPr/>
            </p:nvSpPr>
            <p:spPr bwMode="auto">
              <a:xfrm>
                <a:off x="537" y="1548"/>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8" name="Rectangle 131"/>
              <p:cNvSpPr>
                <a:spLocks noChangeArrowheads="1"/>
              </p:cNvSpPr>
              <p:nvPr/>
            </p:nvSpPr>
            <p:spPr bwMode="auto">
              <a:xfrm>
                <a:off x="1691" y="1184"/>
                <a:ext cx="23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9" name="Rectangle 132"/>
              <p:cNvSpPr>
                <a:spLocks noChangeArrowheads="1"/>
              </p:cNvSpPr>
              <p:nvPr/>
            </p:nvSpPr>
            <p:spPr bwMode="auto">
              <a:xfrm>
                <a:off x="2477" y="957"/>
                <a:ext cx="90" cy="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40" name="Rectangle 133"/>
              <p:cNvSpPr>
                <a:spLocks noChangeArrowheads="1"/>
              </p:cNvSpPr>
              <p:nvPr/>
            </p:nvSpPr>
            <p:spPr bwMode="auto">
              <a:xfrm>
                <a:off x="2135" y="1191"/>
                <a:ext cx="13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4"/>
              <p:cNvSpPr>
                <a:spLocks/>
              </p:cNvSpPr>
              <p:nvPr/>
            </p:nvSpPr>
            <p:spPr bwMode="auto">
              <a:xfrm>
                <a:off x="2135" y="1191"/>
                <a:ext cx="133" cy="7"/>
              </a:xfrm>
              <a:custGeom>
                <a:avLst/>
                <a:gdLst>
                  <a:gd name="T0" fmla="*/ 133 w 133"/>
                  <a:gd name="T1" fmla="*/ 0 h 7"/>
                  <a:gd name="T2" fmla="*/ 0 w 133"/>
                  <a:gd name="T3" fmla="*/ 0 h 7"/>
                  <a:gd name="T4" fmla="*/ 0 w 133"/>
                  <a:gd name="T5" fmla="*/ 7 h 7"/>
                  <a:gd name="T6" fmla="*/ 133 w 133"/>
                  <a:gd name="T7" fmla="*/ 7 h 7"/>
                </a:gdLst>
                <a:ahLst/>
                <a:cxnLst>
                  <a:cxn ang="0">
                    <a:pos x="T0" y="T1"/>
                  </a:cxn>
                  <a:cxn ang="0">
                    <a:pos x="T2" y="T3"/>
                  </a:cxn>
                  <a:cxn ang="0">
                    <a:pos x="T4" y="T5"/>
                  </a:cxn>
                  <a:cxn ang="0">
                    <a:pos x="T6" y="T7"/>
                  </a:cxn>
                </a:cxnLst>
                <a:rect l="0" t="0" r="r" b="b"/>
                <a:pathLst>
                  <a:path w="133" h="7">
                    <a:moveTo>
                      <a:pt x="133" y="0"/>
                    </a:moveTo>
                    <a:lnTo>
                      <a:pt x="0" y="0"/>
                    </a:lnTo>
                    <a:lnTo>
                      <a:pt x="0" y="7"/>
                    </a:lnTo>
                    <a:lnTo>
                      <a:pt x="133"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135"/>
              <p:cNvSpPr>
                <a:spLocks noChangeArrowheads="1"/>
              </p:cNvSpPr>
              <p:nvPr/>
            </p:nvSpPr>
            <p:spPr bwMode="auto">
              <a:xfrm>
                <a:off x="2429" y="789"/>
                <a:ext cx="13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6"/>
              <p:cNvSpPr>
                <a:spLocks/>
              </p:cNvSpPr>
              <p:nvPr/>
            </p:nvSpPr>
            <p:spPr bwMode="auto">
              <a:xfrm>
                <a:off x="2429" y="789"/>
                <a:ext cx="130" cy="8"/>
              </a:xfrm>
              <a:custGeom>
                <a:avLst/>
                <a:gdLst>
                  <a:gd name="T0" fmla="*/ 130 w 130"/>
                  <a:gd name="T1" fmla="*/ 0 h 8"/>
                  <a:gd name="T2" fmla="*/ 0 w 130"/>
                  <a:gd name="T3" fmla="*/ 0 h 8"/>
                  <a:gd name="T4" fmla="*/ 0 w 130"/>
                  <a:gd name="T5" fmla="*/ 8 h 8"/>
                  <a:gd name="T6" fmla="*/ 130 w 130"/>
                  <a:gd name="T7" fmla="*/ 8 h 8"/>
                </a:gdLst>
                <a:ahLst/>
                <a:cxnLst>
                  <a:cxn ang="0">
                    <a:pos x="T0" y="T1"/>
                  </a:cxn>
                  <a:cxn ang="0">
                    <a:pos x="T2" y="T3"/>
                  </a:cxn>
                  <a:cxn ang="0">
                    <a:pos x="T4" y="T5"/>
                  </a:cxn>
                  <a:cxn ang="0">
                    <a:pos x="T6" y="T7"/>
                  </a:cxn>
                </a:cxnLst>
                <a:rect l="0" t="0" r="r" b="b"/>
                <a:pathLst>
                  <a:path w="130" h="8">
                    <a:moveTo>
                      <a:pt x="130" y="0"/>
                    </a:moveTo>
                    <a:lnTo>
                      <a:pt x="0" y="0"/>
                    </a:lnTo>
                    <a:lnTo>
                      <a:pt x="0" y="8"/>
                    </a:lnTo>
                    <a:lnTo>
                      <a:pt x="13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7"/>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 name="T8" fmla="*/ 268 w 272"/>
                  <a:gd name="T9" fmla="*/ 0 h 371"/>
                </a:gdLst>
                <a:ahLst/>
                <a:cxnLst>
                  <a:cxn ang="0">
                    <a:pos x="T0" y="T1"/>
                  </a:cxn>
                  <a:cxn ang="0">
                    <a:pos x="T2" y="T3"/>
                  </a:cxn>
                  <a:cxn ang="0">
                    <a:pos x="T4" y="T5"/>
                  </a:cxn>
                  <a:cxn ang="0">
                    <a:pos x="T6" y="T7"/>
                  </a:cxn>
                  <a:cxn ang="0">
                    <a:pos x="T8" y="T9"/>
                  </a:cxn>
                </a:cxnLst>
                <a:rect l="0" t="0" r="r" b="b"/>
                <a:pathLst>
                  <a:path w="272" h="371">
                    <a:moveTo>
                      <a:pt x="268" y="0"/>
                    </a:moveTo>
                    <a:lnTo>
                      <a:pt x="0" y="369"/>
                    </a:lnTo>
                    <a:lnTo>
                      <a:pt x="7" y="371"/>
                    </a:lnTo>
                    <a:lnTo>
                      <a:pt x="272" y="5"/>
                    </a:lnTo>
                    <a:lnTo>
                      <a:pt x="2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8"/>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Lst>
                <a:ahLst/>
                <a:cxnLst>
                  <a:cxn ang="0">
                    <a:pos x="T0" y="T1"/>
                  </a:cxn>
                  <a:cxn ang="0">
                    <a:pos x="T2" y="T3"/>
                  </a:cxn>
                  <a:cxn ang="0">
                    <a:pos x="T4" y="T5"/>
                  </a:cxn>
                  <a:cxn ang="0">
                    <a:pos x="T6" y="T7"/>
                  </a:cxn>
                </a:cxnLst>
                <a:rect l="0" t="0" r="r" b="b"/>
                <a:pathLst>
                  <a:path w="272" h="371">
                    <a:moveTo>
                      <a:pt x="268" y="0"/>
                    </a:moveTo>
                    <a:lnTo>
                      <a:pt x="0" y="369"/>
                    </a:lnTo>
                    <a:lnTo>
                      <a:pt x="7" y="371"/>
                    </a:lnTo>
                    <a:lnTo>
                      <a:pt x="27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9"/>
              <p:cNvSpPr>
                <a:spLocks/>
              </p:cNvSpPr>
              <p:nvPr/>
            </p:nvSpPr>
            <p:spPr bwMode="auto">
              <a:xfrm>
                <a:off x="2462" y="794"/>
                <a:ext cx="33" cy="33"/>
              </a:xfrm>
              <a:custGeom>
                <a:avLst/>
                <a:gdLst>
                  <a:gd name="T0" fmla="*/ 14 w 14"/>
                  <a:gd name="T1" fmla="*/ 0 h 14"/>
                  <a:gd name="T2" fmla="*/ 0 w 14"/>
                  <a:gd name="T3" fmla="*/ 6 h 14"/>
                  <a:gd name="T4" fmla="*/ 7 w 14"/>
                  <a:gd name="T5" fmla="*/ 8 h 14"/>
                  <a:gd name="T6" fmla="*/ 12 w 14"/>
                  <a:gd name="T7" fmla="*/ 14 h 14"/>
                  <a:gd name="T8" fmla="*/ 14 w 14"/>
                  <a:gd name="T9" fmla="*/ 0 h 14"/>
                </a:gdLst>
                <a:ahLst/>
                <a:cxnLst>
                  <a:cxn ang="0">
                    <a:pos x="T0" y="T1"/>
                  </a:cxn>
                  <a:cxn ang="0">
                    <a:pos x="T2" y="T3"/>
                  </a:cxn>
                  <a:cxn ang="0">
                    <a:pos x="T4" y="T5"/>
                  </a:cxn>
                  <a:cxn ang="0">
                    <a:pos x="T6" y="T7"/>
                  </a:cxn>
                  <a:cxn ang="0">
                    <a:pos x="T8" y="T9"/>
                  </a:cxn>
                </a:cxnLst>
                <a:rect l="0" t="0" r="r" b="b"/>
                <a:pathLst>
                  <a:path w="14" h="14">
                    <a:moveTo>
                      <a:pt x="14" y="0"/>
                    </a:moveTo>
                    <a:cubicBezTo>
                      <a:pt x="10" y="2"/>
                      <a:pt x="4" y="5"/>
                      <a:pt x="0" y="6"/>
                    </a:cubicBezTo>
                    <a:cubicBezTo>
                      <a:pt x="7" y="8"/>
                      <a:pt x="7" y="8"/>
                      <a:pt x="7" y="8"/>
                    </a:cubicBezTo>
                    <a:cubicBezTo>
                      <a:pt x="12" y="14"/>
                      <a:pt x="12" y="14"/>
                      <a:pt x="12" y="14"/>
                    </a:cubicBezTo>
                    <a:cubicBezTo>
                      <a:pt x="11" y="10"/>
                      <a:pt x="12" y="4"/>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0"/>
              <p:cNvSpPr>
                <a:spLocks/>
              </p:cNvSpPr>
              <p:nvPr/>
            </p:nvSpPr>
            <p:spPr bwMode="auto">
              <a:xfrm>
                <a:off x="2201" y="1160"/>
                <a:ext cx="31" cy="36"/>
              </a:xfrm>
              <a:custGeom>
                <a:avLst/>
                <a:gdLst>
                  <a:gd name="T0" fmla="*/ 0 w 13"/>
                  <a:gd name="T1" fmla="*/ 15 h 15"/>
                  <a:gd name="T2" fmla="*/ 2 w 13"/>
                  <a:gd name="T3" fmla="*/ 0 h 15"/>
                  <a:gd name="T4" fmla="*/ 6 w 13"/>
                  <a:gd name="T5" fmla="*/ 7 h 15"/>
                  <a:gd name="T6" fmla="*/ 13 w 13"/>
                  <a:gd name="T7" fmla="*/ 9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5"/>
                      <a:pt x="2" y="0"/>
                    </a:cubicBezTo>
                    <a:cubicBezTo>
                      <a:pt x="6" y="7"/>
                      <a:pt x="6" y="7"/>
                      <a:pt x="6" y="7"/>
                    </a:cubicBezTo>
                    <a:cubicBezTo>
                      <a:pt x="13" y="9"/>
                      <a:pt x="13" y="9"/>
                      <a:pt x="13" y="9"/>
                    </a:cubicBezTo>
                    <a:cubicBezTo>
                      <a:pt x="9" y="10"/>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Rectangle 141"/>
              <p:cNvSpPr>
                <a:spLocks noChangeArrowheads="1"/>
              </p:cNvSpPr>
              <p:nvPr/>
            </p:nvSpPr>
            <p:spPr bwMode="auto">
              <a:xfrm>
                <a:off x="2099" y="817"/>
                <a:ext cx="32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128</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49" name="Rectangle 142"/>
              <p:cNvSpPr>
                <a:spLocks noChangeArrowheads="1"/>
              </p:cNvSpPr>
              <p:nvPr/>
            </p:nvSpPr>
            <p:spPr bwMode="auto">
              <a:xfrm>
                <a:off x="2348" y="1548"/>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50" name="Rectangle 143"/>
              <p:cNvSpPr>
                <a:spLocks noChangeArrowheads="1"/>
              </p:cNvSpPr>
              <p:nvPr/>
            </p:nvSpPr>
            <p:spPr bwMode="auto">
              <a:xfrm>
                <a:off x="2618" y="1445"/>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sp>
          <p:nvSpPr>
            <p:cNvPr id="151" name="矩形 150"/>
            <p:cNvSpPr/>
            <p:nvPr/>
          </p:nvSpPr>
          <p:spPr>
            <a:xfrm>
              <a:off x="1347787" y="2765783"/>
              <a:ext cx="3434045" cy="338554"/>
            </a:xfrm>
            <a:prstGeom prst="rect">
              <a:avLst/>
            </a:prstGeom>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rPr>
                <a:t>Fig. Convolution of Layer 5 in </a:t>
              </a:r>
              <a:r>
                <a:rPr lang="en-US" altLang="zh-CN" sz="1600" dirty="0" err="1" smtClean="0">
                  <a:latin typeface="Times New Roman" panose="02020603050405020304" pitchFamily="18" charset="0"/>
                  <a:cs typeface="Times New Roman" panose="02020603050405020304" pitchFamily="18" charset="0"/>
                </a:rPr>
                <a:t>AlexNet</a:t>
              </a:r>
              <a:endParaRPr lang="en-US" altLang="zh-CN" sz="1600" dirty="0">
                <a:latin typeface="Times New Roman" panose="02020603050405020304" pitchFamily="18" charset="0"/>
                <a:cs typeface="Times New Roman" panose="02020603050405020304" pitchFamily="18" charset="0"/>
              </a:endParaRPr>
            </a:p>
          </p:txBody>
        </p:sp>
      </p:grpSp>
      <p:grpSp>
        <p:nvGrpSpPr>
          <p:cNvPr id="154" name="组合 153"/>
          <p:cNvGrpSpPr/>
          <p:nvPr/>
        </p:nvGrpSpPr>
        <p:grpSpPr>
          <a:xfrm>
            <a:off x="41600" y="3285332"/>
            <a:ext cx="5841350" cy="3359862"/>
            <a:chOff x="41600" y="3285332"/>
            <a:chExt cx="5841350" cy="3359862"/>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7" y="3285332"/>
              <a:ext cx="5539318" cy="2892710"/>
            </a:xfrm>
            <a:prstGeom prst="rect">
              <a:avLst/>
            </a:prstGeom>
          </p:spPr>
        </p:pic>
        <p:sp>
          <p:nvSpPr>
            <p:cNvPr id="152" name="矩形 151"/>
            <p:cNvSpPr/>
            <p:nvPr/>
          </p:nvSpPr>
          <p:spPr>
            <a:xfrm>
              <a:off x="41600" y="6306640"/>
              <a:ext cx="5841350" cy="338554"/>
            </a:xfrm>
            <a:prstGeom prst="rect">
              <a:avLst/>
            </a:prstGeom>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rPr>
                <a:t>Fig. Design Space Exploration of Layer 5 in </a:t>
              </a:r>
              <a:r>
                <a:rPr lang="en-US" altLang="zh-CN" sz="1600" dirty="0" err="1" smtClean="0">
                  <a:latin typeface="Times New Roman" panose="02020603050405020304" pitchFamily="18" charset="0"/>
                  <a:cs typeface="Times New Roman" panose="02020603050405020304" pitchFamily="18" charset="0"/>
                </a:rPr>
                <a:t>Alexnet</a:t>
              </a:r>
              <a:r>
                <a:rPr lang="en-US" altLang="zh-CN" sz="1600" dirty="0" smtClean="0">
                  <a:latin typeface="Times New Roman" panose="02020603050405020304" pitchFamily="18" charset="0"/>
                  <a:cs typeface="Times New Roman" panose="02020603050405020304" pitchFamily="18" charset="0"/>
                </a:rPr>
                <a:t> on ZCU 102</a:t>
              </a:r>
              <a:endParaRPr lang="en-US" altLang="zh-CN" sz="1600" dirty="0">
                <a:latin typeface="Times New Roman" panose="02020603050405020304" pitchFamily="18" charset="0"/>
                <a:cs typeface="Times New Roman" panose="02020603050405020304" pitchFamily="18" charset="0"/>
              </a:endParaRPr>
            </a:p>
          </p:txBody>
        </p:sp>
      </p:grpSp>
      <p:sp>
        <p:nvSpPr>
          <p:cNvPr id="155" name="标题 2"/>
          <p:cNvSpPr txBox="1">
            <a:spLocks/>
          </p:cNvSpPr>
          <p:nvPr/>
        </p:nvSpPr>
        <p:spPr>
          <a:xfrm>
            <a:off x="5963272" y="1740354"/>
            <a:ext cx="3038651" cy="1638805"/>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r>
              <a:rPr lang="en-US" altLang="zh-CN" sz="1800" b="0" dirty="0">
                <a:solidFill>
                  <a:srgbClr val="C00000"/>
                </a:solidFill>
                <a:effectLst/>
                <a:latin typeface="Times New Roman" panose="02020603050405020304" pitchFamily="18" charset="0"/>
                <a:cs typeface="Times New Roman" panose="02020603050405020304" pitchFamily="18" charset="0"/>
              </a:rPr>
              <a:t>Communication to access off-chip memory is performance bottleneck</a:t>
            </a:r>
          </a:p>
        </p:txBody>
      </p:sp>
      <p:sp>
        <p:nvSpPr>
          <p:cNvPr id="156" name="矩形 155"/>
          <p:cNvSpPr/>
          <p:nvPr/>
        </p:nvSpPr>
        <p:spPr>
          <a:xfrm>
            <a:off x="5899117" y="800834"/>
            <a:ext cx="1813317"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Observation 2:</a:t>
            </a:r>
            <a:endParaRPr lang="zh-CN" altLang="en-US" sz="2000" b="1" dirty="0">
              <a:latin typeface="Times New Roman" panose="02020603050405020304" pitchFamily="18" charset="0"/>
              <a:cs typeface="Times New Roman" panose="02020603050405020304" pitchFamily="18" charset="0"/>
            </a:endParaRPr>
          </a:p>
        </p:txBody>
      </p:sp>
      <p:sp>
        <p:nvSpPr>
          <p:cNvPr id="161" name="下箭头 160"/>
          <p:cNvSpPr/>
          <p:nvPr/>
        </p:nvSpPr>
        <p:spPr>
          <a:xfrm>
            <a:off x="7347437" y="3702486"/>
            <a:ext cx="270319" cy="5532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 name="标题 2"/>
          <p:cNvSpPr txBox="1">
            <a:spLocks/>
          </p:cNvSpPr>
          <p:nvPr/>
        </p:nvSpPr>
        <p:spPr>
          <a:xfrm>
            <a:off x="5963270" y="4586167"/>
            <a:ext cx="3038651" cy="134436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lvl="0" algn="ctr"/>
            <a:r>
              <a:rPr lang="en-US" altLang="zh-CN" sz="1800" b="0" dirty="0" smtClean="0">
                <a:solidFill>
                  <a:schemeClr val="accent1"/>
                </a:solidFill>
                <a:effectLst/>
                <a:latin typeface="Times New Roman" panose="02020603050405020304" pitchFamily="18" charset="0"/>
                <a:cs typeface="Times New Roman" panose="02020603050405020304" pitchFamily="18" charset="0"/>
              </a:rPr>
              <a:t>Mitigate the communication load between on-chip and off-chip memory</a:t>
            </a:r>
            <a:endParaRPr lang="zh-CN" altLang="en-US" sz="1800" b="0" dirty="0">
              <a:solidFill>
                <a:schemeClr val="accent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4404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42</a:t>
            </a:fld>
            <a:endParaRPr lang="en-US" dirty="0"/>
          </a:p>
        </p:txBody>
      </p:sp>
      <p:grpSp>
        <p:nvGrpSpPr>
          <p:cNvPr id="6" name="组合 5"/>
          <p:cNvGrpSpPr/>
          <p:nvPr/>
        </p:nvGrpSpPr>
        <p:grpSpPr>
          <a:xfrm>
            <a:off x="465628" y="694867"/>
            <a:ext cx="8232353" cy="2173668"/>
            <a:chOff x="1070378" y="1681442"/>
            <a:chExt cx="10228473" cy="2700723"/>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958738" y="1699536"/>
              <a:ext cx="1065951" cy="458885"/>
            </a:xfrm>
            <a:prstGeom prst="rect">
              <a:avLst/>
            </a:prstGeom>
            <a:noFill/>
          </p:spPr>
          <p:txBody>
            <a:bodyPr wrap="none" rtlCol="0">
              <a:spAutoFit/>
            </a:bodyPr>
            <a:lstStyle/>
            <a:p>
              <a:r>
                <a:rPr lang="en-US" altLang="zh-CN" dirty="0"/>
                <a:t>FPGA 1</a:t>
              </a:r>
              <a:endParaRPr lang="zh-CN" altLang="en-US" dirty="0"/>
            </a:p>
          </p:txBody>
        </p:sp>
        <p:sp>
          <p:nvSpPr>
            <p:cNvPr id="9" name="文本框 8"/>
            <p:cNvSpPr txBox="1"/>
            <p:nvPr/>
          </p:nvSpPr>
          <p:spPr>
            <a:xfrm>
              <a:off x="8447314" y="1681442"/>
              <a:ext cx="1065951" cy="458885"/>
            </a:xfrm>
            <a:prstGeom prst="rect">
              <a:avLst/>
            </a:prstGeom>
            <a:noFill/>
          </p:spPr>
          <p:txBody>
            <a:bodyPr wrap="none" rtlCol="0">
              <a:spAutoFit/>
            </a:bodyPr>
            <a:lstStyle/>
            <a:p>
              <a:r>
                <a:rPr lang="en-US" altLang="zh-CN" dirty="0"/>
                <a:t>FPGA 2</a:t>
              </a:r>
              <a:endParaRPr lang="zh-CN" altLang="en-US" dirty="0"/>
            </a:p>
          </p:txBody>
        </p:sp>
      </p:grpSp>
      <p:grpSp>
        <p:nvGrpSpPr>
          <p:cNvPr id="10" name="组合 9"/>
          <p:cNvGrpSpPr/>
          <p:nvPr/>
        </p:nvGrpSpPr>
        <p:grpSpPr>
          <a:xfrm>
            <a:off x="4581805" y="3039714"/>
            <a:ext cx="4138532" cy="1923604"/>
            <a:chOff x="537219" y="4469813"/>
            <a:chExt cx="4138532" cy="1923604"/>
          </a:xfrm>
        </p:grpSpPr>
        <p:sp>
          <p:nvSpPr>
            <p:cNvPr id="11" name="文本框 10"/>
            <p:cNvSpPr txBox="1"/>
            <p:nvPr/>
          </p:nvSpPr>
          <p:spPr>
            <a:xfrm>
              <a:off x="537219" y="4839145"/>
              <a:ext cx="4138532" cy="1554272"/>
            </a:xfrm>
            <a:prstGeom prst="rect">
              <a:avLst/>
            </a:prstGeom>
            <a:noFill/>
            <a:ln>
              <a:solidFill>
                <a:schemeClr val="tx1"/>
              </a:solidFill>
            </a:ln>
          </p:spPr>
          <p:txBody>
            <a:bodyPr wrap="square" rtlCol="0">
              <a:spAutoFit/>
            </a:bodyPr>
            <a:lstStyle/>
            <a:p>
              <a:pPr marL="342900" indent="-342900" algn="just">
                <a:spcBef>
                  <a:spcPts val="1800"/>
                </a:spcBef>
                <a:buFont typeface="Arial" panose="020B0604020202020204" pitchFamily="34" charset="0"/>
                <a:buChar char="•"/>
              </a:pPr>
              <a:r>
                <a:rPr lang="en-US" altLang="zh-CN" sz="1600" dirty="0"/>
                <a:t>Different </a:t>
              </a:r>
              <a:r>
                <a:rPr lang="en-US" altLang="zh-CN" sz="1600" b="1" dirty="0">
                  <a:solidFill>
                    <a:srgbClr val="C00000"/>
                  </a:solidFill>
                </a:rPr>
                <a:t>clock domains </a:t>
              </a:r>
              <a:r>
                <a:rPr lang="en-US" altLang="zh-CN" sz="1600" dirty="0"/>
                <a:t>for computation (</a:t>
              </a:r>
              <a:r>
                <a:rPr lang="en-US" altLang="zh-CN" sz="1600" b="1" dirty="0">
                  <a:solidFill>
                    <a:schemeClr val="accent1"/>
                  </a:solidFill>
                </a:rPr>
                <a:t>low</a:t>
              </a:r>
              <a:r>
                <a:rPr lang="en-US" altLang="zh-CN" sz="1600" dirty="0"/>
                <a:t>) and communication (</a:t>
              </a:r>
              <a:r>
                <a:rPr lang="en-US" altLang="zh-CN" sz="1600" b="1" dirty="0">
                  <a:solidFill>
                    <a:schemeClr val="accent1"/>
                  </a:solidFill>
                </a:rPr>
                <a:t>high</a:t>
              </a:r>
              <a:r>
                <a:rPr lang="en-US" altLang="zh-CN" sz="1600" dirty="0"/>
                <a:t>)</a:t>
              </a:r>
            </a:p>
            <a:p>
              <a:pPr marL="342900" indent="-342900" algn="just">
                <a:spcBef>
                  <a:spcPts val="1800"/>
                </a:spcBef>
                <a:spcAft>
                  <a:spcPts val="1200"/>
                </a:spcAft>
                <a:buFont typeface="Arial" panose="020B0604020202020204" pitchFamily="34" charset="0"/>
                <a:buChar char="•"/>
              </a:pPr>
              <a:r>
                <a:rPr lang="en-US" altLang="zh-CN" sz="1600" dirty="0"/>
                <a:t>Communication </a:t>
              </a:r>
              <a:r>
                <a:rPr lang="en-US" altLang="zh-CN" sz="1600" b="1" dirty="0">
                  <a:solidFill>
                    <a:srgbClr val="C00000"/>
                  </a:solidFill>
                </a:rPr>
                <a:t>not go through Off-Chip Memory</a:t>
              </a:r>
              <a:r>
                <a:rPr lang="en-US" altLang="zh-CN" sz="1600" dirty="0"/>
                <a:t>, but </a:t>
              </a:r>
              <a:r>
                <a:rPr lang="en-US" altLang="zh-CN" sz="1600" b="1" dirty="0">
                  <a:solidFill>
                    <a:schemeClr val="accent1"/>
                  </a:solidFill>
                </a:rPr>
                <a:t>directly switch between on-chip </a:t>
              </a:r>
              <a:r>
                <a:rPr lang="en-US" altLang="zh-CN" sz="1600" b="1" dirty="0" smtClean="0">
                  <a:solidFill>
                    <a:schemeClr val="accent1"/>
                  </a:solidFill>
                </a:rPr>
                <a:t>buffers</a:t>
              </a:r>
            </a:p>
          </p:txBody>
        </p:sp>
        <p:sp>
          <p:nvSpPr>
            <p:cNvPr id="12" name="Rectangle 52">
              <a:extLst>
                <a:ext uri="{FF2B5EF4-FFF2-40B4-BE49-F238E27FC236}">
                  <a16:creationId xmlns:a16="http://schemas.microsoft.com/office/drawing/2014/main" id="{597B2674-6F4E-4F77-B708-1CA82EB25C25}"/>
                </a:ext>
              </a:extLst>
            </p:cNvPr>
            <p:cNvSpPr/>
            <p:nvPr/>
          </p:nvSpPr>
          <p:spPr>
            <a:xfrm>
              <a:off x="537219" y="4469813"/>
              <a:ext cx="2005677" cy="369332"/>
            </a:xfrm>
            <a:prstGeom prst="rect">
              <a:avLst/>
            </a:prstGeom>
            <a:solidFill>
              <a:schemeClr val="tx1"/>
            </a:solidFill>
            <a:scene3d>
              <a:camera prst="orthographicFront"/>
              <a:lightRig rig="threePt" dir="t"/>
            </a:scene3d>
            <a:sp3d>
              <a:bevelT/>
            </a:sp3d>
          </p:spPr>
          <p:txBody>
            <a:bodyPr wrap="none">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Feature and Results</a:t>
              </a:r>
              <a:endParaRPr lang="zh-CN" altLang="en-US" dirty="0">
                <a:solidFill>
                  <a:schemeClr val="bg1"/>
                </a:solidFill>
                <a:latin typeface="Times New Roman" panose="02020603050405020304" pitchFamily="18" charset="0"/>
                <a:cs typeface="Times New Roman" panose="02020603050405020304" pitchFamily="18" charset="0"/>
              </a:endParaRPr>
            </a:p>
          </p:txBody>
        </p:sp>
      </p:grpSp>
      <p:pic>
        <p:nvPicPr>
          <p:cNvPr id="14" name="图片 1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805" y="4963640"/>
            <a:ext cx="4138532" cy="1569479"/>
          </a:xfrm>
          <a:prstGeom prst="rect">
            <a:avLst/>
          </a:prstGeom>
          <a:ln>
            <a:solidFill>
              <a:schemeClr val="tx1"/>
            </a:solidFill>
          </a:ln>
        </p:spPr>
      </p:pic>
      <p:sp>
        <p:nvSpPr>
          <p:cNvPr id="16"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High-Speed </a:t>
            </a:r>
            <a:r>
              <a:rPr lang="en-US" altLang="zh-CN" sz="2400" dirty="0"/>
              <a:t>I</a:t>
            </a:r>
            <a:r>
              <a:rPr lang="en-US" altLang="zh-CN" sz="2400" dirty="0" smtClean="0"/>
              <a:t>nter-FPGA </a:t>
            </a:r>
            <a:r>
              <a:rPr lang="en-US" altLang="zh-CN" sz="2400" dirty="0"/>
              <a:t>C</a:t>
            </a:r>
            <a:r>
              <a:rPr lang="en-US" altLang="zh-CN" sz="2400" dirty="0" smtClean="0"/>
              <a:t>ommunication </a:t>
            </a:r>
            <a:r>
              <a:rPr lang="en-US" altLang="zh-CN" sz="2400" dirty="0"/>
              <a:t>M</a:t>
            </a:r>
            <a:r>
              <a:rPr lang="en-US" altLang="zh-CN" sz="2400" dirty="0" smtClean="0"/>
              <a:t>akes </a:t>
            </a:r>
            <a:r>
              <a:rPr lang="en-US" altLang="zh-CN" sz="2400" dirty="0"/>
              <a:t>O</a:t>
            </a:r>
            <a:r>
              <a:rPr lang="en-US" altLang="zh-CN" sz="2400" dirty="0" smtClean="0"/>
              <a:t>pportunities</a:t>
            </a:r>
            <a:endParaRPr lang="en-US" altLang="zh-CN" sz="2400" dirty="0"/>
          </a:p>
        </p:txBody>
      </p:sp>
      <p:sp>
        <p:nvSpPr>
          <p:cNvPr id="17" name="矩形 16"/>
          <p:cNvSpPr/>
          <p:nvPr/>
        </p:nvSpPr>
        <p:spPr>
          <a:xfrm>
            <a:off x="3697224" y="23974"/>
            <a:ext cx="1896160" cy="276999"/>
          </a:xfrm>
          <a:prstGeom prst="rect">
            <a:avLst/>
          </a:prstGeom>
        </p:spPr>
        <p:txBody>
          <a:bodyPr wrap="none">
            <a:spAutoFit/>
          </a:bodyPr>
          <a:lstStyle/>
          <a:p>
            <a:pPr algn="ctr"/>
            <a:r>
              <a:rPr lang="en-US" altLang="zh-CN" sz="1200" b="1" dirty="0">
                <a:solidFill>
                  <a:srgbClr val="ABABAB"/>
                </a:solidFill>
              </a:rPr>
              <a:t>Motivation and Challenges</a:t>
            </a:r>
          </a:p>
        </p:txBody>
      </p:sp>
      <p:pic>
        <p:nvPicPr>
          <p:cNvPr id="18" name="图片 17"/>
          <p:cNvPicPr>
            <a:picLocks noChangeAspect="1"/>
          </p:cNvPicPr>
          <p:nvPr/>
        </p:nvPicPr>
        <p:blipFill>
          <a:blip r:embed="rId4"/>
          <a:stretch>
            <a:fillRect/>
          </a:stretch>
        </p:blipFill>
        <p:spPr>
          <a:xfrm>
            <a:off x="203760" y="3246790"/>
            <a:ext cx="4023966" cy="3046953"/>
          </a:xfrm>
          <a:prstGeom prst="rect">
            <a:avLst/>
          </a:prstGeom>
        </p:spPr>
      </p:pic>
    </p:spTree>
    <p:extLst>
      <p:ext uri="{BB962C8B-B14F-4D97-AF65-F5344CB8AC3E}">
        <p14:creationId xmlns:p14="http://schemas.microsoft.com/office/powerpoint/2010/main" val="106115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43</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Accelerator Design —— Model Overview</a:t>
            </a:r>
            <a:endParaRPr lang="en-US" altLang="zh-CN" sz="2400" dirty="0"/>
          </a:p>
        </p:txBody>
      </p:sp>
      <p:sp>
        <p:nvSpPr>
          <p:cNvPr id="10" name="矩形 9"/>
          <p:cNvSpPr/>
          <p:nvPr/>
        </p:nvSpPr>
        <p:spPr>
          <a:xfrm>
            <a:off x="3276243" y="23974"/>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grpSp>
        <p:nvGrpSpPr>
          <p:cNvPr id="2" name="组合 1"/>
          <p:cNvGrpSpPr/>
          <p:nvPr/>
        </p:nvGrpSpPr>
        <p:grpSpPr>
          <a:xfrm>
            <a:off x="5312291" y="1001194"/>
            <a:ext cx="3612634" cy="1937021"/>
            <a:chOff x="3815517" y="2673085"/>
            <a:chExt cx="3612634" cy="1937021"/>
          </a:xfrm>
        </p:grpSpPr>
        <p:sp>
          <p:nvSpPr>
            <p:cNvPr id="19" name="矩形 18"/>
            <p:cNvSpPr/>
            <p:nvPr/>
          </p:nvSpPr>
          <p:spPr>
            <a:xfrm>
              <a:off x="4067704" y="4330635"/>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4352495" y="4240774"/>
                  <a:ext cx="2717860"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Computation:</a:t>
                  </a:r>
                  <a14:m>
                    <m:oMath xmlns:m="http://schemas.openxmlformats.org/officeDocument/2006/math">
                      <m:r>
                        <a:rPr lang="en-US" altLang="zh-CN" sz="1200" b="0" i="0" smtClean="0">
                          <a:latin typeface="Cambria Math" panose="02040503050406030204" pitchFamily="18" charset="0"/>
                          <a:cs typeface="Times New Roman" panose="02020603050405020304" pitchFamily="18" charset="0"/>
                        </a:rPr>
                        <m:t>   </m:t>
                      </m:r>
                      <m:r>
                        <a:rPr lang="en-US" altLang="zh-CN" sz="1200" b="1" i="1" smtClean="0">
                          <a:latin typeface="Cambria Math" panose="02040503050406030204" pitchFamily="18" charset="0"/>
                          <a:cs typeface="Times New Roman" panose="02020603050405020304" pitchFamily="18" charset="0"/>
                        </a:rPr>
                        <m:t>𝒕𝑪𝒐𝒎𝒑</m:t>
                      </m:r>
                      <m:r>
                        <a:rPr lang="en-US" altLang="zh-CN" sz="1200" b="1">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352495" y="4240774"/>
                  <a:ext cx="2717860" cy="369332"/>
                </a:xfrm>
                <a:prstGeom prst="rect">
                  <a:avLst/>
                </a:prstGeom>
                <a:blipFill>
                  <a:blip r:embed="rId2"/>
                  <a:stretch>
                    <a:fillRect l="-225" b="-3279"/>
                  </a:stretch>
                </a:blipFill>
              </p:spPr>
              <p:txBody>
                <a:bodyPr/>
                <a:lstStyle/>
                <a:p>
                  <a:r>
                    <a:rPr lang="zh-CN" altLang="en-US">
                      <a:noFill/>
                    </a:rPr>
                    <a:t> </a:t>
                  </a:r>
                </a:p>
              </p:txBody>
            </p:sp>
          </mc:Fallback>
        </mc:AlternateContent>
        <p:sp>
          <p:nvSpPr>
            <p:cNvPr id="22" name="矩形 21"/>
            <p:cNvSpPr/>
            <p:nvPr/>
          </p:nvSpPr>
          <p:spPr>
            <a:xfrm>
              <a:off x="4072399" y="361475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矩形 22"/>
            <p:cNvSpPr/>
            <p:nvPr/>
          </p:nvSpPr>
          <p:spPr>
            <a:xfrm>
              <a:off x="4077094" y="3222135"/>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23"/>
            <p:cNvSpPr/>
            <p:nvPr/>
          </p:nvSpPr>
          <p:spPr>
            <a:xfrm>
              <a:off x="4075811" y="3978488"/>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4369038" y="3113061"/>
                  <a:ext cx="2701317" cy="369140"/>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Load IFM:</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         </m:t>
                          </m:r>
                          <m:r>
                            <a:rPr lang="en-US" altLang="zh-CN" sz="1200" b="1" i="1" smtClean="0">
                              <a:latin typeface="Cambria Math" panose="02040503050406030204" pitchFamily="18" charset="0"/>
                              <a:cs typeface="Times New Roman" panose="02020603050405020304" pitchFamily="18" charset="0"/>
                            </a:rPr>
                            <m:t>𝒕𝑰</m:t>
                          </m:r>
                        </m:e>
                        <m:sub>
                          <m:r>
                            <a:rPr lang="en-US" altLang="zh-CN" sz="1200" b="1" i="1" smtClean="0">
                              <a:latin typeface="Cambria Math" panose="02040503050406030204" pitchFamily="18" charset="0"/>
                              <a:cs typeface="Times New Roman" panose="02020603050405020304" pitchFamily="18" charset="0"/>
                            </a:rPr>
                            <m:t>𝒎𝒆𝒎</m:t>
                          </m:r>
                        </m:sub>
                      </m:sSub>
                      <m:r>
                        <a:rPr lang="en-US" altLang="zh-CN" sz="1200" b="1" i="0"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𝑰</m:t>
                          </m:r>
                        </m:e>
                        <m:sub>
                          <m:r>
                            <a:rPr lang="en-US" altLang="zh-CN" sz="1200" b="1" i="1" smtClean="0">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369038" y="3113061"/>
                  <a:ext cx="2701317" cy="369140"/>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365774" y="3520934"/>
                  <a:ext cx="3062377" cy="369140"/>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Load Weight:</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m:t>
                          </m:r>
                          <m:r>
                            <a:rPr lang="en-US" altLang="zh-CN" sz="1200" b="1" i="1" smtClean="0">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365774" y="3520934"/>
                  <a:ext cx="3062377" cy="369140"/>
                </a:xfrm>
                <a:prstGeom prst="rect">
                  <a:avLst/>
                </a:prstGeom>
                <a:blipFill>
                  <a:blip r:embed="rId4"/>
                  <a:stretch>
                    <a:fillRect l="-199"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4369038" y="3870179"/>
                  <a:ext cx="2784673" cy="394275"/>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Store OFM:</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    </m:t>
                          </m:r>
                          <m:r>
                            <a:rPr lang="en-US" altLang="zh-CN" sz="1200" b="1" i="1" smtClean="0">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m:t>
                          </m:r>
                          <m:r>
                            <a:rPr lang="en-US" altLang="zh-CN" sz="1200" b="1" i="1" smtClean="0">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369038" y="3870179"/>
                  <a:ext cx="2784673" cy="394275"/>
                </a:xfrm>
                <a:prstGeom prst="rect">
                  <a:avLst/>
                </a:prstGeom>
                <a:blipFill>
                  <a:blip r:embed="rId5"/>
                  <a:stretch>
                    <a:fillRect b="-1563"/>
                  </a:stretch>
                </a:blipFill>
              </p:spPr>
              <p:txBody>
                <a:bodyPr/>
                <a:lstStyle/>
                <a:p>
                  <a:r>
                    <a:rPr lang="zh-CN" altLang="en-US">
                      <a:noFill/>
                    </a:rPr>
                    <a:t> </a:t>
                  </a:r>
                </a:p>
              </p:txBody>
            </p:sp>
          </mc:Fallback>
        </mc:AlternateContent>
        <p:sp>
          <p:nvSpPr>
            <p:cNvPr id="48" name="文本框 47"/>
            <p:cNvSpPr txBox="1"/>
            <p:nvPr/>
          </p:nvSpPr>
          <p:spPr>
            <a:xfrm>
              <a:off x="3815517" y="2673085"/>
              <a:ext cx="3344006" cy="369332"/>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2. Memory Access and Computation Latency</a:t>
              </a:r>
            </a:p>
          </p:txBody>
        </p:sp>
        <p:pic>
          <p:nvPicPr>
            <p:cNvPr id="45" name="图片 44"/>
            <p:cNvPicPr>
              <a:picLocks noChangeAspect="1"/>
            </p:cNvPicPr>
            <p:nvPr/>
          </p:nvPicPr>
          <p:blipFill>
            <a:blip r:embed="rId6"/>
            <a:stretch>
              <a:fillRect/>
            </a:stretch>
          </p:blipFill>
          <p:spPr>
            <a:xfrm>
              <a:off x="3861950" y="3204207"/>
              <a:ext cx="175770" cy="254880"/>
            </a:xfrm>
            <a:prstGeom prst="rect">
              <a:avLst/>
            </a:prstGeom>
          </p:spPr>
        </p:pic>
        <p:pic>
          <p:nvPicPr>
            <p:cNvPr id="47" name="图片 46"/>
            <p:cNvPicPr>
              <a:picLocks noChangeAspect="1"/>
            </p:cNvPicPr>
            <p:nvPr/>
          </p:nvPicPr>
          <p:blipFill>
            <a:blip r:embed="rId6"/>
            <a:stretch>
              <a:fillRect/>
            </a:stretch>
          </p:blipFill>
          <p:spPr>
            <a:xfrm>
              <a:off x="3856539" y="3593908"/>
              <a:ext cx="175770" cy="254880"/>
            </a:xfrm>
            <a:prstGeom prst="rect">
              <a:avLst/>
            </a:prstGeom>
          </p:spPr>
        </p:pic>
        <p:pic>
          <p:nvPicPr>
            <p:cNvPr id="50" name="图片 49"/>
            <p:cNvPicPr>
              <a:picLocks noChangeAspect="1"/>
            </p:cNvPicPr>
            <p:nvPr/>
          </p:nvPicPr>
          <p:blipFill>
            <a:blip r:embed="rId6"/>
            <a:stretch>
              <a:fillRect/>
            </a:stretch>
          </p:blipFill>
          <p:spPr>
            <a:xfrm>
              <a:off x="3861950" y="3965777"/>
              <a:ext cx="175770" cy="254880"/>
            </a:xfrm>
            <a:prstGeom prst="rect">
              <a:avLst/>
            </a:prstGeom>
          </p:spPr>
        </p:pic>
      </p:grpSp>
      <p:grpSp>
        <p:nvGrpSpPr>
          <p:cNvPr id="1027" name="组合 1026"/>
          <p:cNvGrpSpPr/>
          <p:nvPr/>
        </p:nvGrpSpPr>
        <p:grpSpPr>
          <a:xfrm>
            <a:off x="-13033" y="3905877"/>
            <a:ext cx="5366346" cy="2168139"/>
            <a:chOff x="3706681" y="4275664"/>
            <a:chExt cx="5366346" cy="2168139"/>
          </a:xfrm>
        </p:grpSpPr>
        <p:sp>
          <p:nvSpPr>
            <p:cNvPr id="51" name="文本框 50"/>
            <p:cNvSpPr txBox="1"/>
            <p:nvPr/>
          </p:nvSpPr>
          <p:spPr>
            <a:xfrm>
              <a:off x="3805010" y="4275664"/>
              <a:ext cx="3344006" cy="369332"/>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3. Parallelism (Pipelining and Double Buffer)</a:t>
              </a:r>
            </a:p>
          </p:txBody>
        </p:sp>
        <p:grpSp>
          <p:nvGrpSpPr>
            <p:cNvPr id="1026" name="组合 1025"/>
            <p:cNvGrpSpPr/>
            <p:nvPr/>
          </p:nvGrpSpPr>
          <p:grpSpPr>
            <a:xfrm>
              <a:off x="3706681" y="4744268"/>
              <a:ext cx="5366346" cy="1699535"/>
              <a:chOff x="3706681" y="4744268"/>
              <a:chExt cx="5366346" cy="1699535"/>
            </a:xfrm>
          </p:grpSpPr>
          <p:grpSp>
            <p:nvGrpSpPr>
              <p:cNvPr id="3" name="组合 2"/>
              <p:cNvGrpSpPr/>
              <p:nvPr/>
            </p:nvGrpSpPr>
            <p:grpSpPr>
              <a:xfrm>
                <a:off x="4144771" y="4894026"/>
                <a:ext cx="425925" cy="686971"/>
                <a:chOff x="4032308" y="5202788"/>
                <a:chExt cx="496536" cy="1036236"/>
              </a:xfrm>
            </p:grpSpPr>
            <p:sp>
              <p:nvSpPr>
                <p:cNvPr id="52" name="矩形 51"/>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矩形 52"/>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矩形 53"/>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矩形 54"/>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矩形 55"/>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矩形 56"/>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矩形 57"/>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矩形 58"/>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矩形 59"/>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 name="矩形 60"/>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矩形 61"/>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矩形 62"/>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矩形 63"/>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9" name="组合 78"/>
              <p:cNvGrpSpPr/>
              <p:nvPr/>
            </p:nvGrpSpPr>
            <p:grpSpPr>
              <a:xfrm>
                <a:off x="4149413" y="5660905"/>
                <a:ext cx="425925" cy="686971"/>
                <a:chOff x="4032308" y="5202788"/>
                <a:chExt cx="496536" cy="1036236"/>
              </a:xfrm>
            </p:grpSpPr>
            <p:sp>
              <p:nvSpPr>
                <p:cNvPr id="80" name="矩形 79"/>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矩形 80"/>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矩形 81"/>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矩形 82"/>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矩形 83"/>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5" name="矩形 84"/>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6" name="矩形 85"/>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矩形 86"/>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矩形 87"/>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 name="矩形 88"/>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 name="矩形 89"/>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矩形 90"/>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 name="矩形 91"/>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 name="矩形 4"/>
              <p:cNvSpPr/>
              <p:nvPr/>
            </p:nvSpPr>
            <p:spPr>
              <a:xfrm>
                <a:off x="3706681" y="4834966"/>
                <a:ext cx="476412" cy="276999"/>
              </a:xfrm>
              <a:prstGeom prst="rect">
                <a:avLst/>
              </a:prstGeom>
            </p:spPr>
            <p:txBody>
              <a:bodyPr wrap="none">
                <a:spAutoFit/>
              </a:bodyPr>
              <a:lstStyle/>
              <a:p>
                <a:r>
                  <a:rPr lang="en-US" altLang="zh-CN" sz="1200" b="1" i="1" dirty="0" smtClean="0">
                    <a:latin typeface="Times New Roman" panose="02020603050405020304" pitchFamily="18" charset="0"/>
                    <a:cs typeface="Times New Roman" panose="02020603050405020304" pitchFamily="18" charset="0"/>
                  </a:rPr>
                  <a:t>Lat1</a:t>
                </a:r>
                <a:endParaRPr lang="zh-CN" altLang="en-US" sz="1200" b="1" i="1" dirty="0"/>
              </a:p>
            </p:txBody>
          </p:sp>
          <p:sp>
            <p:nvSpPr>
              <p:cNvPr id="93" name="矩形 92"/>
              <p:cNvSpPr/>
              <p:nvPr/>
            </p:nvSpPr>
            <p:spPr>
              <a:xfrm>
                <a:off x="4672433" y="5414813"/>
                <a:ext cx="476412" cy="276999"/>
              </a:xfrm>
              <a:prstGeom prst="rect">
                <a:avLst/>
              </a:prstGeom>
            </p:spPr>
            <p:txBody>
              <a:bodyPr wrap="none">
                <a:spAutoFit/>
              </a:bodyPr>
              <a:lstStyle/>
              <a:p>
                <a:r>
                  <a:rPr lang="en-US" altLang="zh-CN" sz="1200" b="1" i="1" dirty="0" smtClean="0">
                    <a:solidFill>
                      <a:schemeClr val="accent1"/>
                    </a:solidFill>
                    <a:latin typeface="Times New Roman" panose="02020603050405020304" pitchFamily="18" charset="0"/>
                    <a:cs typeface="Times New Roman" panose="02020603050405020304" pitchFamily="18" charset="0"/>
                  </a:rPr>
                  <a:t>Lat2</a:t>
                </a:r>
                <a:endParaRPr lang="zh-CN" altLang="en-US" sz="1200" b="1" i="1" dirty="0">
                  <a:solidFill>
                    <a:schemeClr val="accent1"/>
                  </a:solidFill>
                </a:endParaRPr>
              </a:p>
            </p:txBody>
          </p:sp>
          <p:cxnSp>
            <p:nvCxnSpPr>
              <p:cNvPr id="21" name="直接连接符 20"/>
              <p:cNvCxnSpPr/>
              <p:nvPr/>
            </p:nvCxnSpPr>
            <p:spPr>
              <a:xfrm>
                <a:off x="4082543" y="4886835"/>
                <a:ext cx="894270"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4" name="直接连接符 93"/>
              <p:cNvCxnSpPr/>
              <p:nvPr/>
            </p:nvCxnSpPr>
            <p:spPr>
              <a:xfrm>
                <a:off x="4082030" y="5058794"/>
                <a:ext cx="552195"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5" name="直接连接符 94"/>
              <p:cNvCxnSpPr/>
              <p:nvPr/>
            </p:nvCxnSpPr>
            <p:spPr>
              <a:xfrm>
                <a:off x="4087749" y="5623150"/>
                <a:ext cx="686657"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091997" y="6378006"/>
                <a:ext cx="868147"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4" name="矩形 103"/>
              <p:cNvSpPr/>
              <p:nvPr/>
            </p:nvSpPr>
            <p:spPr>
              <a:xfrm>
                <a:off x="4470307" y="6118569"/>
                <a:ext cx="399468" cy="276999"/>
              </a:xfrm>
              <a:prstGeom prst="rect">
                <a:avLst/>
              </a:prstGeom>
            </p:spPr>
            <p:txBody>
              <a:bodyPr wrap="none">
                <a:spAutoFit/>
              </a:bodyPr>
              <a:lstStyle/>
              <a:p>
                <a:r>
                  <a:rPr lang="en-US" altLang="zh-CN" sz="1200" b="1" i="1" dirty="0" err="1" smtClean="0">
                    <a:solidFill>
                      <a:srgbClr val="C00000"/>
                    </a:solidFill>
                    <a:latin typeface="Times New Roman" panose="02020603050405020304" pitchFamily="18" charset="0"/>
                    <a:cs typeface="Times New Roman" panose="02020603050405020304" pitchFamily="18" charset="0"/>
                  </a:rPr>
                  <a:t>Lat</a:t>
                </a:r>
                <a:endParaRPr lang="zh-CN" altLang="en-US" sz="1200" b="1" i="1" dirty="0">
                  <a:solidFill>
                    <a:srgbClr val="C00000"/>
                  </a:solidFill>
                </a:endParaRPr>
              </a:p>
            </p:txBody>
          </p:sp>
          <p:cxnSp>
            <p:nvCxnSpPr>
              <p:cNvPr id="101" name="直接箭头连接符 100"/>
              <p:cNvCxnSpPr/>
              <p:nvPr/>
            </p:nvCxnSpPr>
            <p:spPr>
              <a:xfrm>
                <a:off x="4682524" y="4886835"/>
                <a:ext cx="0" cy="736315"/>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p:cNvCxnSpPr/>
              <p:nvPr/>
            </p:nvCxnSpPr>
            <p:spPr>
              <a:xfrm>
                <a:off x="4876961" y="4890777"/>
                <a:ext cx="0" cy="14872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2" name="文本框 111"/>
                  <p:cNvSpPr txBox="1"/>
                  <p:nvPr/>
                </p:nvSpPr>
                <p:spPr>
                  <a:xfrm>
                    <a:off x="5236143" y="4744268"/>
                    <a:ext cx="3836884"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Inner most para:</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𝒎𝒂𝒙</m:t>
                        </m:r>
                        <m:r>
                          <a:rPr lang="en-US" altLang="zh-CN" sz="1200" b="1" i="1" smtClean="0">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𝒕𝑪𝒐𝒎𝒑</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2" name="文本框 111"/>
                  <p:cNvSpPr txBox="1">
                    <a:spLocks noRot="1" noChangeAspect="1" noMove="1" noResize="1" noEditPoints="1" noAdjustHandles="1" noChangeArrowheads="1" noChangeShapeType="1" noTextEdit="1"/>
                  </p:cNvSpPr>
                  <p:nvPr/>
                </p:nvSpPr>
                <p:spPr>
                  <a:xfrm>
                    <a:off x="5236143" y="4744268"/>
                    <a:ext cx="3836884" cy="369332"/>
                  </a:xfrm>
                  <a:prstGeom prst="rect">
                    <a:avLst/>
                  </a:prstGeom>
                  <a:blipFill>
                    <a:blip r:embed="rId7"/>
                    <a:stretch>
                      <a:fillRect l="-159"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5218909" y="5042811"/>
                    <a:ext cx="3330207" cy="506357"/>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Second layer para:</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𝟐</m:t>
                            </m:r>
                          </m:sub>
                        </m:sSub>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𝒎𝒂𝒙</m:t>
                        </m:r>
                        <m:r>
                          <a:rPr lang="en-US" altLang="zh-CN" sz="1200" b="1" i="1" smtClean="0">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𝑵</m:t>
                            </m:r>
                          </m:num>
                          <m:den>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den>
                        </m:f>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 name="文本框 112"/>
                  <p:cNvSpPr txBox="1">
                    <a:spLocks noRot="1" noChangeAspect="1" noMove="1" noResize="1" noEditPoints="1" noAdjustHandles="1" noChangeArrowheads="1" noChangeShapeType="1" noTextEdit="1"/>
                  </p:cNvSpPr>
                  <p:nvPr/>
                </p:nvSpPr>
                <p:spPr>
                  <a:xfrm>
                    <a:off x="5218909" y="5042811"/>
                    <a:ext cx="3330207" cy="506357"/>
                  </a:xfrm>
                  <a:prstGeom prst="rect">
                    <a:avLst/>
                  </a:prstGeom>
                  <a:blipFill>
                    <a:blip r:embed="rId8"/>
                    <a:stretch>
                      <a:fillRect l="-1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5226665" y="5507456"/>
                    <a:ext cx="3650809" cy="936347"/>
                  </a:xfrm>
                  <a:prstGeom prst="rect">
                    <a:avLst/>
                  </a:prstGeom>
                  <a:noFill/>
                </p:spPr>
                <p:txBody>
                  <a:bodyPr wrap="squar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Total Latency:</a:t>
                    </a:r>
                    <a:r>
                      <a:rPr lang="en-US" altLang="zh-CN" sz="1200" b="1" dirty="0" smtClean="0">
                        <a:latin typeface="Times New Roman" panose="02020603050405020304" pitchFamily="18" charset="0"/>
                        <a:cs typeface="Times New Roman" panose="02020603050405020304" pitchFamily="18" charset="0"/>
                      </a:rPr>
                      <a:t> </a:t>
                    </a:r>
                    <a:endParaRPr lang="en-US" altLang="zh-CN" sz="1200" b="1" i="1" dirty="0">
                      <a:latin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𝑳𝒂𝒕</m:t>
                          </m:r>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𝑩</m:t>
                          </m:r>
                          <m:r>
                            <a:rPr lang="en-US" altLang="zh-CN" sz="1200" b="1" i="1" smtClean="0">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𝑹</m:t>
                              </m:r>
                            </m:num>
                            <m:den>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𝑪</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smtClean="0">
                                  <a:latin typeface="Cambria Math" panose="02040503050406030204" pitchFamily="18" charset="0"/>
                                  <a:cs typeface="Times New Roman" panose="02020603050405020304" pitchFamily="18" charset="0"/>
                                </a:rPr>
                                <m:t>𝑴</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den>
                          </m:f>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𝟐</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𝑳𝒂</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𝒕</m:t>
                              </m:r>
                            </m:e>
                            <m:sub>
                              <m:r>
                                <a:rPr lang="en-US" altLang="zh-CN" sz="1200" b="1" i="1" smtClean="0">
                                  <a:latin typeface="Cambria Math" panose="02040503050406030204" pitchFamily="18" charset="0"/>
                                  <a:cs typeface="Times New Roman" panose="02020603050405020304" pitchFamily="18" charset="0"/>
                                </a:rPr>
                                <m:t>𝟏</m:t>
                              </m:r>
                            </m:sub>
                          </m:sSub>
                          <m:r>
                            <a:rPr lang="en-US" altLang="zh-CN" sz="1200" b="1" i="1" smtClean="0">
                              <a:latin typeface="Cambria Math" panose="02040503050406030204" pitchFamily="18" charset="0"/>
                              <a:cs typeface="Times New Roman" panose="02020603050405020304" pitchFamily="18" charset="0"/>
                            </a:rPr>
                            <m:t>)</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p:cNvSpPr txBox="1">
                    <a:spLocks noRot="1" noChangeAspect="1" noMove="1" noResize="1" noEditPoints="1" noAdjustHandles="1" noChangeArrowheads="1" noChangeShapeType="1" noTextEdit="1"/>
                  </p:cNvSpPr>
                  <p:nvPr/>
                </p:nvSpPr>
                <p:spPr>
                  <a:xfrm>
                    <a:off x="5226665" y="5507456"/>
                    <a:ext cx="3650809" cy="936347"/>
                  </a:xfrm>
                  <a:prstGeom prst="rect">
                    <a:avLst/>
                  </a:prstGeom>
                  <a:blipFill>
                    <a:blip r:embed="rId9"/>
                    <a:stretch>
                      <a:fillRect/>
                    </a:stretch>
                  </a:blipFill>
                </p:spPr>
                <p:txBody>
                  <a:bodyPr/>
                  <a:lstStyle/>
                  <a:p>
                    <a:r>
                      <a:rPr lang="zh-CN" altLang="en-US">
                        <a:noFill/>
                      </a:rPr>
                      <a:t> </a:t>
                    </a:r>
                  </a:p>
                </p:txBody>
              </p:sp>
            </mc:Fallback>
          </mc:AlternateContent>
        </p:grpSp>
      </p:grpSp>
      <p:grpSp>
        <p:nvGrpSpPr>
          <p:cNvPr id="6" name="组合 5"/>
          <p:cNvGrpSpPr/>
          <p:nvPr/>
        </p:nvGrpSpPr>
        <p:grpSpPr>
          <a:xfrm>
            <a:off x="144734" y="1001194"/>
            <a:ext cx="4881790" cy="2316071"/>
            <a:chOff x="276475" y="1006419"/>
            <a:chExt cx="4881790" cy="2316071"/>
          </a:xfrm>
        </p:grpSpPr>
        <p:sp>
          <p:nvSpPr>
            <p:cNvPr id="97" name="文本框 96"/>
            <p:cNvSpPr txBox="1"/>
            <p:nvPr/>
          </p:nvSpPr>
          <p:spPr>
            <a:xfrm>
              <a:off x="276475" y="1006419"/>
              <a:ext cx="2514510" cy="369332"/>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1. Resource Constraints</a:t>
              </a:r>
            </a:p>
          </p:txBody>
        </p:sp>
        <p:sp>
          <p:nvSpPr>
            <p:cNvPr id="99" name="矩形 98"/>
            <p:cNvSpPr/>
            <p:nvPr/>
          </p:nvSpPr>
          <p:spPr>
            <a:xfrm>
              <a:off x="539169" y="1432398"/>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0" name="文本框 99"/>
                <p:cNvSpPr txBox="1"/>
                <p:nvPr/>
              </p:nvSpPr>
              <p:spPr>
                <a:xfrm>
                  <a:off x="864076" y="1342537"/>
                  <a:ext cx="4294189" cy="369332"/>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Computation(32-bit):</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smtClean="0">
                      <a:latin typeface="Times New Roman" panose="02020603050405020304" pitchFamily="18" charset="0"/>
                      <a:cs typeface="Times New Roman" panose="02020603050405020304" pitchFamily="18" charset="0"/>
                    </a:rPr>
                    <a:t>;    </a:t>
                  </a:r>
                  <a:r>
                    <a:rPr lang="en-US" altLang="zh-CN" sz="1200" i="1" dirty="0" smtClean="0">
                      <a:latin typeface="Times New Roman" panose="02020603050405020304" pitchFamily="18" charset="0"/>
                      <a:cs typeface="Times New Roman" panose="02020603050405020304" pitchFamily="18" charset="0"/>
                    </a:rPr>
                    <a:t>or</a:t>
                  </a:r>
                  <a:r>
                    <a:rPr lang="en-US" altLang="zh-CN" sz="1200" dirty="0" smtClean="0">
                      <a:latin typeface="Times New Roman" panose="02020603050405020304" pitchFamily="18" charset="0"/>
                      <a:cs typeface="Times New Roman" panose="02020603050405020304" pitchFamily="18" charset="0"/>
                    </a:rPr>
                    <a:t> (16-bit) </a:t>
                  </a:r>
                  <a14:m>
                    <m:oMath xmlns:m="http://schemas.openxmlformats.org/officeDocument/2006/math">
                      <m:r>
                        <a:rPr lang="en-US" altLang="zh-CN" sz="1200" b="0" i="0" smtClean="0">
                          <a:latin typeface="Cambria Math" panose="02040503050406030204" pitchFamily="18" charset="0"/>
                          <a:cs typeface="Times New Roman" panose="02020603050405020304" pitchFamily="18" charset="0"/>
                        </a:rPr>
                        <m:t>5</m:t>
                      </m:r>
                      <m:r>
                        <a:rPr lang="en-US" altLang="zh-CN" sz="1200" b="0" i="1" smtClean="0">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864076" y="1342537"/>
                  <a:ext cx="4294189" cy="369332"/>
                </a:xfrm>
                <a:prstGeom prst="rect">
                  <a:avLst/>
                </a:prstGeom>
                <a:blipFill>
                  <a:blip r:embed="rId10"/>
                  <a:stretch>
                    <a:fillRect b="-3279"/>
                  </a:stretch>
                </a:blipFill>
              </p:spPr>
              <p:txBody>
                <a:bodyPr/>
                <a:lstStyle/>
                <a:p>
                  <a:r>
                    <a:rPr lang="zh-CN" altLang="en-US">
                      <a:noFill/>
                    </a:rPr>
                    <a:t> </a:t>
                  </a:r>
                </a:p>
              </p:txBody>
            </p:sp>
          </mc:Fallback>
        </mc:AlternateContent>
        <p:sp>
          <p:nvSpPr>
            <p:cNvPr id="106" name="矩形 105"/>
            <p:cNvSpPr/>
            <p:nvPr/>
          </p:nvSpPr>
          <p:spPr>
            <a:xfrm>
              <a:off x="534444" y="2122394"/>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 name="矩形 107"/>
            <p:cNvSpPr/>
            <p:nvPr/>
          </p:nvSpPr>
          <p:spPr>
            <a:xfrm>
              <a:off x="539139" y="1786014"/>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 name="矩形 108"/>
            <p:cNvSpPr/>
            <p:nvPr/>
          </p:nvSpPr>
          <p:spPr>
            <a:xfrm>
              <a:off x="537856" y="2471291"/>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0" name="文本框 109"/>
                <p:cNvSpPr txBox="1"/>
                <p:nvPr/>
              </p:nvSpPr>
              <p:spPr>
                <a:xfrm>
                  <a:off x="831083" y="1676940"/>
                  <a:ext cx="3259547"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IFM buffer:</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𝐛𝐈</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𝟐</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𝑩𝑰𝑻𝒔</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𝟏𝟖</m:t>
                      </m:r>
                      <m:r>
                        <a:rPr lang="en-US" altLang="zh-CN" sz="1200" b="1" i="1" smtClean="0">
                          <a:latin typeface="Cambria Math" panose="02040503050406030204" pitchFamily="18" charset="0"/>
                          <a:cs typeface="Times New Roman" panose="02020603050405020304" pitchFamily="18" charset="0"/>
                        </a:rPr>
                        <m:t>𝑲</m:t>
                      </m:r>
                      <m:r>
                        <a:rPr lang="en-US" altLang="zh-CN" sz="1200" b="1" i="1" smtClean="0">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0" name="文本框 109"/>
                <p:cNvSpPr txBox="1">
                  <a:spLocks noRot="1" noChangeAspect="1" noMove="1" noResize="1" noEditPoints="1" noAdjustHandles="1" noChangeArrowheads="1" noChangeShapeType="1" noTextEdit="1"/>
                </p:cNvSpPr>
                <p:nvPr/>
              </p:nvSpPr>
              <p:spPr>
                <a:xfrm>
                  <a:off x="831083" y="1676940"/>
                  <a:ext cx="3259547" cy="336118"/>
                </a:xfrm>
                <a:prstGeom prst="rect">
                  <a:avLst/>
                </a:prstGeom>
                <a:blipFill>
                  <a:blip r:embed="rId11"/>
                  <a:stretch>
                    <a:fillRect l="-187"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827819" y="2028577"/>
                  <a:ext cx="3708323"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Weight buffer:</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𝐛𝐖</m:t>
                      </m:r>
                      <m:r>
                        <a:rPr lang="en-US" altLang="zh-CN" sz="1200" b="1" i="0"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𝟐</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𝒏</m:t>
                          </m:r>
                        </m:sub>
                      </m:sSub>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𝒌</m:t>
                      </m:r>
                      <m:r>
                        <a:rPr lang="en-US" altLang="zh-CN" sz="1200" b="1" i="1" smtClean="0">
                          <a:latin typeface="Cambria Math" panose="02040503050406030204" pitchFamily="18" charset="0"/>
                          <a:cs typeface="Times New Roman" panose="02020603050405020304" pitchFamily="18" charset="0"/>
                        </a:rPr>
                        <m:t>⋅</m:t>
                      </m:r>
                      <m:r>
                        <a:rPr lang="en-US" altLang="zh-CN" sz="1200" b="1" i="1" smtClean="0">
                          <a:latin typeface="Cambria Math" panose="02040503050406030204" pitchFamily="18" charset="0"/>
                          <a:cs typeface="Times New Roman" panose="02020603050405020304" pitchFamily="18" charset="0"/>
                        </a:rPr>
                        <m:t>𝒌</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1" name="文本框 110"/>
                <p:cNvSpPr txBox="1">
                  <a:spLocks noRot="1" noChangeAspect="1" noMove="1" noResize="1" noEditPoints="1" noAdjustHandles="1" noChangeArrowheads="1" noChangeShapeType="1" noTextEdit="1"/>
                </p:cNvSpPr>
                <p:nvPr/>
              </p:nvSpPr>
              <p:spPr>
                <a:xfrm>
                  <a:off x="827819" y="2028577"/>
                  <a:ext cx="3708323" cy="336118"/>
                </a:xfrm>
                <a:prstGeom prst="rect">
                  <a:avLst/>
                </a:prstGeom>
                <a:blipFill>
                  <a:blip r:embed="rId12"/>
                  <a:stretch>
                    <a:fillRect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p:cNvSpPr txBox="1"/>
                <p:nvPr/>
              </p:nvSpPr>
              <p:spPr>
                <a:xfrm>
                  <a:off x="831083" y="2398378"/>
                  <a:ext cx="3403817" cy="336118"/>
                </a:xfrm>
                <a:prstGeom prst="rect">
                  <a:avLst/>
                </a:prstGeom>
                <a:noFill/>
              </p:spPr>
              <p:txBody>
                <a:bodyPr wrap="none" rtlCol="0">
                  <a:spAutoFit/>
                </a:bodyPr>
                <a:lstStyle/>
                <a:p>
                  <a:pPr>
                    <a:lnSpc>
                      <a:spcPct val="150000"/>
                    </a:lnSpc>
                  </a:pPr>
                  <a:r>
                    <a:rPr lang="en-US" altLang="zh-CN" sz="1200" dirty="0" smtClean="0">
                      <a:latin typeface="Times New Roman" panose="02020603050405020304" pitchFamily="18" charset="0"/>
                      <a:cs typeface="Times New Roman" panose="02020603050405020304" pitchFamily="18" charset="0"/>
                    </a:rPr>
                    <a:t>OFM buffer:</a:t>
                  </a:r>
                  <a:r>
                    <a:rPr lang="en-US" altLang="zh-CN" sz="1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𝐛𝐎</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𝟐</m:t>
                      </m:r>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𝒎</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𝒓</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𝑻</m:t>
                          </m:r>
                        </m:e>
                        <m:sub>
                          <m:r>
                            <a:rPr lang="en-US" altLang="zh-CN" sz="1200" b="1" i="1" smtClean="0">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5" name="文本框 114"/>
                <p:cNvSpPr txBox="1">
                  <a:spLocks noRot="1" noChangeAspect="1" noMove="1" noResize="1" noEditPoints="1" noAdjustHandles="1" noChangeArrowheads="1" noChangeShapeType="1" noTextEdit="1"/>
                </p:cNvSpPr>
                <p:nvPr/>
              </p:nvSpPr>
              <p:spPr>
                <a:xfrm>
                  <a:off x="831083" y="2398378"/>
                  <a:ext cx="3403817" cy="336118"/>
                </a:xfrm>
                <a:prstGeom prst="rect">
                  <a:avLst/>
                </a:prstGeom>
                <a:blipFill>
                  <a:blip r:embed="rId13"/>
                  <a:stretch>
                    <a:fillRect l="-179"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831083" y="2640617"/>
                  <a:ext cx="1496948" cy="369332"/>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0" smtClean="0">
                            <a:latin typeface="Cambria Math" panose="02040503050406030204" pitchFamily="18" charset="0"/>
                            <a:cs typeface="Times New Roman" panose="02020603050405020304" pitchFamily="18" charset="0"/>
                          </a:rPr>
                          <m:t>𝐛𝐈</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𝐛𝐖</m:t>
                        </m:r>
                        <m:r>
                          <a:rPr lang="en-US" altLang="zh-CN" sz="1200" b="1" i="0" smtClean="0">
                            <a:latin typeface="Cambria Math" panose="02040503050406030204" pitchFamily="18" charset="0"/>
                            <a:cs typeface="Times New Roman" panose="02020603050405020304" pitchFamily="18" charset="0"/>
                          </a:rPr>
                          <m:t>+</m:t>
                        </m:r>
                        <m:r>
                          <a:rPr lang="en-US" altLang="zh-CN" sz="1200" b="1" i="0" smtClean="0">
                            <a:latin typeface="Cambria Math" panose="02040503050406030204" pitchFamily="18" charset="0"/>
                            <a:cs typeface="Times New Roman" panose="02020603050405020304" pitchFamily="18" charset="0"/>
                          </a:rPr>
                          <m:t>𝐛𝐎</m:t>
                        </m:r>
                        <m:r>
                          <a:rPr lang="en-US" altLang="zh-CN" sz="1200" b="1" i="1" smtClean="0">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𝔹</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831083" y="2640617"/>
                  <a:ext cx="1496948" cy="369332"/>
                </a:xfrm>
                <a:prstGeom prst="rect">
                  <a:avLst/>
                </a:prstGeom>
                <a:blipFill>
                  <a:blip r:embed="rId14"/>
                  <a:stretch>
                    <a:fillRect/>
                  </a:stretch>
                </a:blipFill>
              </p:spPr>
              <p:txBody>
                <a:bodyPr/>
                <a:lstStyle/>
                <a:p>
                  <a:r>
                    <a:rPr lang="zh-CN" altLang="en-US">
                      <a:noFill/>
                    </a:rPr>
                    <a:t> </a:t>
                  </a:r>
                </a:p>
              </p:txBody>
            </p:sp>
          </mc:Fallback>
        </mc:AlternateContent>
        <p:grpSp>
          <p:nvGrpSpPr>
            <p:cNvPr id="133" name="组合 132"/>
            <p:cNvGrpSpPr/>
            <p:nvPr/>
          </p:nvGrpSpPr>
          <p:grpSpPr>
            <a:xfrm>
              <a:off x="569574" y="2908402"/>
              <a:ext cx="2400433" cy="414088"/>
              <a:chOff x="4109824" y="5828342"/>
              <a:chExt cx="2400433" cy="414088"/>
            </a:xfrm>
          </p:grpSpPr>
          <p:pic>
            <p:nvPicPr>
              <p:cNvPr id="136" name="图片 135"/>
              <p:cNvPicPr>
                <a:picLocks noChangeAspect="1"/>
              </p:cNvPicPr>
              <p:nvPr/>
            </p:nvPicPr>
            <p:blipFill>
              <a:blip r:embed="rId6"/>
              <a:stretch>
                <a:fillRect/>
              </a:stretch>
            </p:blipFill>
            <p:spPr>
              <a:xfrm>
                <a:off x="4109824" y="5907946"/>
                <a:ext cx="175770" cy="254880"/>
              </a:xfrm>
              <a:prstGeom prst="rect">
                <a:avLst/>
              </a:prstGeom>
            </p:spPr>
          </p:pic>
          <mc:AlternateContent xmlns:mc="http://schemas.openxmlformats.org/markup-compatibility/2006" xmlns:a14="http://schemas.microsoft.com/office/drawing/2010/main">
            <mc:Choice Requires="a14">
              <p:sp>
                <p:nvSpPr>
                  <p:cNvPr id="137" name="文本框 136"/>
                  <p:cNvSpPr txBox="1"/>
                  <p:nvPr/>
                </p:nvSpPr>
                <p:spPr>
                  <a:xfrm>
                    <a:off x="4361079" y="5828342"/>
                    <a:ext cx="2149178" cy="414088"/>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𝑩𝑰𝑻𝒔</m:t>
                          </m:r>
                          <m:r>
                            <a:rPr lang="en-US" altLang="zh-CN" sz="1200" b="1" i="1" smtClean="0">
                              <a:latin typeface="Cambria Math" panose="02040503050406030204" pitchFamily="18" charset="0"/>
                              <a:cs typeface="Times New Roman" panose="02020603050405020304" pitchFamily="18" charset="0"/>
                            </a:rPr>
                            <m:t>×</m:t>
                          </m:r>
                          <m:d>
                            <m:dPr>
                              <m:ctrlPr>
                                <a:rPr lang="en-US" altLang="zh-CN" sz="1200" b="1" i="1" smtClean="0">
                                  <a:latin typeface="Cambria Math" panose="02040503050406030204" pitchFamily="18" charset="0"/>
                                  <a:cs typeface="Times New Roman" panose="02020603050405020304" pitchFamily="18" charset="0"/>
                                </a:rPr>
                              </m:ctrlPr>
                            </m:dPr>
                            <m:e>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𝑰</m:t>
                                  </m:r>
                                </m:e>
                                <m:sub>
                                  <m:r>
                                    <a:rPr lang="en-US" altLang="zh-CN" sz="1200" b="1" i="1" smtClean="0">
                                      <a:latin typeface="Cambria Math" panose="02040503050406030204" pitchFamily="18" charset="0"/>
                                      <a:cs typeface="Times New Roman" panose="02020603050405020304" pitchFamily="18" charset="0"/>
                                    </a:rPr>
                                    <m:t>𝒑</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𝑾</m:t>
                                  </m:r>
                                </m:e>
                                <m:sub>
                                  <m:r>
                                    <a:rPr lang="en-US" altLang="zh-CN" sz="1200" b="1" i="1" smtClean="0">
                                      <a:latin typeface="Cambria Math" panose="02040503050406030204" pitchFamily="18" charset="0"/>
                                      <a:cs typeface="Times New Roman" panose="02020603050405020304" pitchFamily="18" charset="0"/>
                                    </a:rPr>
                                    <m:t>𝒑</m:t>
                                  </m:r>
                                </m:sub>
                              </m:sSub>
                              <m:r>
                                <a:rPr lang="en-US" altLang="zh-CN" sz="1200" b="1" i="1" smtClean="0">
                                  <a:latin typeface="Cambria Math" panose="02040503050406030204" pitchFamily="18" charset="0"/>
                                  <a:cs typeface="Times New Roman" panose="02020603050405020304" pitchFamily="18" charset="0"/>
                                </a:rPr>
                                <m:t>+</m:t>
                              </m:r>
                              <m:sSub>
                                <m:sSubPr>
                                  <m:ctrlPr>
                                    <a:rPr lang="en-US" altLang="zh-CN" sz="1200" b="1" i="1" smtClean="0">
                                      <a:latin typeface="Cambria Math" panose="02040503050406030204" pitchFamily="18" charset="0"/>
                                      <a:cs typeface="Times New Roman" panose="02020603050405020304" pitchFamily="18" charset="0"/>
                                    </a:rPr>
                                  </m:ctrlPr>
                                </m:sSubPr>
                                <m:e>
                                  <m:r>
                                    <a:rPr lang="en-US" altLang="zh-CN" sz="1200" b="1" i="1" smtClean="0">
                                      <a:latin typeface="Cambria Math" panose="02040503050406030204" pitchFamily="18" charset="0"/>
                                      <a:cs typeface="Times New Roman" panose="02020603050405020304" pitchFamily="18" charset="0"/>
                                    </a:rPr>
                                    <m:t>𝑶</m:t>
                                  </m:r>
                                </m:e>
                                <m:sub>
                                  <m:r>
                                    <a:rPr lang="en-US" altLang="zh-CN" sz="1200" b="1" i="1" smtClean="0">
                                      <a:latin typeface="Cambria Math" panose="02040503050406030204" pitchFamily="18" charset="0"/>
                                      <a:cs typeface="Times New Roman" panose="02020603050405020304" pitchFamily="18" charset="0"/>
                                    </a:rPr>
                                    <m:t>𝒑</m:t>
                                  </m:r>
                                </m:sub>
                              </m:sSub>
                            </m:e>
                          </m:d>
                          <m:r>
                            <a:rPr lang="en-US" altLang="zh-CN" sz="1200" b="1" i="1" smtClean="0">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𝕨</m:t>
                          </m:r>
                        </m:oMath>
                      </m:oMathPara>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137" name="文本框 136"/>
                  <p:cNvSpPr txBox="1">
                    <a:spLocks noRot="1" noChangeAspect="1" noMove="1" noResize="1" noEditPoints="1" noAdjustHandles="1" noChangeArrowheads="1" noChangeShapeType="1" noTextEdit="1"/>
                  </p:cNvSpPr>
                  <p:nvPr/>
                </p:nvSpPr>
                <p:spPr>
                  <a:xfrm>
                    <a:off x="4361079" y="5828342"/>
                    <a:ext cx="2149178" cy="414088"/>
                  </a:xfrm>
                  <a:prstGeom prst="rect">
                    <a:avLst/>
                  </a:prstGeom>
                  <a:blipFill>
                    <a:blip r:embed="rId15"/>
                    <a:stretch>
                      <a:fillRect/>
                    </a:stretch>
                  </a:blipFill>
                </p:spPr>
                <p:txBody>
                  <a:bodyPr/>
                  <a:lstStyle/>
                  <a:p>
                    <a:r>
                      <a:rPr lang="zh-CN" altLang="en-US">
                        <a:noFill/>
                      </a:rPr>
                      <a:t> </a:t>
                    </a:r>
                  </a:p>
                </p:txBody>
              </p:sp>
            </mc:Fallback>
          </mc:AlternateContent>
        </p:grpSp>
      </p:grpSp>
      <p:cxnSp>
        <p:nvCxnSpPr>
          <p:cNvPr id="8" name="直接连接符 7"/>
          <p:cNvCxnSpPr/>
          <p:nvPr/>
        </p:nvCxnSpPr>
        <p:spPr>
          <a:xfrm>
            <a:off x="2710" y="3586480"/>
            <a:ext cx="9144000"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38" name="直接连接符 137"/>
          <p:cNvCxnSpPr/>
          <p:nvPr/>
        </p:nvCxnSpPr>
        <p:spPr>
          <a:xfrm>
            <a:off x="5173503" y="1006453"/>
            <a:ext cx="0" cy="5577227"/>
          </a:xfrm>
          <a:prstGeom prst="line">
            <a:avLst/>
          </a:prstGeom>
          <a:ln w="9525"/>
        </p:spPr>
        <p:style>
          <a:lnRef idx="2">
            <a:schemeClr val="dk1"/>
          </a:lnRef>
          <a:fillRef idx="0">
            <a:schemeClr val="dk1"/>
          </a:fillRef>
          <a:effectRef idx="1">
            <a:schemeClr val="dk1"/>
          </a:effectRef>
          <a:fontRef idx="minor">
            <a:schemeClr val="tx1"/>
          </a:fontRef>
        </p:style>
      </p:cxnSp>
      <p:sp>
        <p:nvSpPr>
          <p:cNvPr id="140" name="文本框 139"/>
          <p:cNvSpPr txBox="1"/>
          <p:nvPr/>
        </p:nvSpPr>
        <p:spPr>
          <a:xfrm>
            <a:off x="5414461" y="3925346"/>
            <a:ext cx="3687374" cy="336118"/>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4. Communication among Multiple FPGAs (XFER)</a:t>
            </a:r>
          </a:p>
        </p:txBody>
      </p:sp>
      <mc:AlternateContent xmlns:mc="http://schemas.openxmlformats.org/markup-compatibility/2006" xmlns:a14="http://schemas.microsoft.com/office/drawing/2010/main">
        <mc:Choice Requires="a14">
          <p:sp>
            <p:nvSpPr>
              <p:cNvPr id="182" name="文本框 181"/>
              <p:cNvSpPr txBox="1"/>
              <p:nvPr/>
            </p:nvSpPr>
            <p:spPr>
              <a:xfrm>
                <a:off x="5414461" y="4541414"/>
                <a:ext cx="3687374" cy="336118"/>
              </a:xfrm>
              <a:prstGeom prst="rect">
                <a:avLst/>
              </a:prstGeom>
              <a:noFill/>
            </p:spPr>
            <p:txBody>
              <a:bodyPr wrap="squar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Objective: </a:t>
                </a:r>
                <a14:m>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𝒎𝒊𝒏</m:t>
                    </m:r>
                    <m:r>
                      <a:rPr lang="en-US" altLang="zh-CN" sz="1200" b="1" i="0" smtClean="0">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𝑳𝒂𝒕</m:t>
                    </m:r>
                  </m:oMath>
                </a14:m>
                <a:endParaRPr lang="en-US" altLang="zh-CN" sz="1200" b="1" dirty="0" smtClean="0">
                  <a:latin typeface="Times New Roman" panose="02020603050405020304" pitchFamily="18" charset="0"/>
                  <a:cs typeface="Times New Roman" panose="02020603050405020304" pitchFamily="18" charset="0"/>
                </a:endParaRPr>
              </a:p>
            </p:txBody>
          </p:sp>
        </mc:Choice>
        <mc:Fallback xmlns="">
          <p:sp>
            <p:nvSpPr>
              <p:cNvPr id="182" name="文本框 181"/>
              <p:cNvSpPr txBox="1">
                <a:spLocks noRot="1" noChangeAspect="1" noMove="1" noResize="1" noEditPoints="1" noAdjustHandles="1" noChangeArrowheads="1" noChangeShapeType="1" noTextEdit="1"/>
              </p:cNvSpPr>
              <p:nvPr/>
            </p:nvSpPr>
            <p:spPr>
              <a:xfrm>
                <a:off x="5414461" y="4541414"/>
                <a:ext cx="3687374" cy="336118"/>
              </a:xfrm>
              <a:prstGeom prst="rect">
                <a:avLst/>
              </a:prstGeom>
              <a:blipFill>
                <a:blip r:embed="rId16"/>
                <a:stretch>
                  <a:fillRect b="-1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33051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44</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Accelerator Design —— Bottleneck Detection</a:t>
            </a:r>
            <a:endParaRPr lang="en-US" altLang="zh-CN" sz="2400" dirty="0"/>
          </a:p>
        </p:txBody>
      </p:sp>
      <p:sp>
        <p:nvSpPr>
          <p:cNvPr id="10" name="矩形 9"/>
          <p:cNvSpPr/>
          <p:nvPr/>
        </p:nvSpPr>
        <p:spPr>
          <a:xfrm>
            <a:off x="3276243" y="23974"/>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pic>
        <p:nvPicPr>
          <p:cNvPr id="27" name="图片 26"/>
          <p:cNvPicPr>
            <a:picLocks noChangeAspect="1"/>
          </p:cNvPicPr>
          <p:nvPr/>
        </p:nvPicPr>
        <p:blipFill>
          <a:blip r:embed="rId2"/>
          <a:stretch>
            <a:fillRect/>
          </a:stretch>
        </p:blipFill>
        <p:spPr>
          <a:xfrm>
            <a:off x="786374" y="944551"/>
            <a:ext cx="7571251" cy="2193750"/>
          </a:xfrm>
          <a:prstGeom prst="rect">
            <a:avLst/>
          </a:prstGeom>
        </p:spPr>
      </p:pic>
      <mc:AlternateContent xmlns:mc="http://schemas.openxmlformats.org/markup-compatibility/2006" xmlns:a14="http://schemas.microsoft.com/office/drawing/2010/main">
        <mc:Choice Requires="a14">
          <p:sp>
            <p:nvSpPr>
              <p:cNvPr id="28" name="文本框 27"/>
              <p:cNvSpPr txBox="1"/>
              <p:nvPr/>
            </p:nvSpPr>
            <p:spPr>
              <a:xfrm>
                <a:off x="378104" y="3995014"/>
                <a:ext cx="8696312" cy="2800767"/>
              </a:xfrm>
              <a:prstGeom prst="rect">
                <a:avLst/>
              </a:prstGeom>
              <a:noFill/>
            </p:spPr>
            <p:txBody>
              <a:bodyPr wrap="square" rtlCol="0">
                <a:spAutoFit/>
              </a:bodyPr>
              <a:lstStyle/>
              <a:p>
                <a:pPr>
                  <a:lnSpc>
                    <a:spcPct val="130000"/>
                  </a:lnSpc>
                </a:pPr>
                <a:r>
                  <a:rPr lang="en-US" altLang="zh-CN" sz="2000" i="1" dirty="0" smtClean="0"/>
                  <a:t>Lemma: </a:t>
                </a:r>
                <a:r>
                  <a:rPr lang="en-US" altLang="zh-CN" sz="2000" dirty="0" smtClean="0"/>
                  <a:t>Given a CNN layer and its design parameters, we can detect the performance bottlenecks according to </a:t>
                </a:r>
                <a:r>
                  <a:rPr lang="en-US" altLang="zh-CN" sz="2000" b="1" i="1" dirty="0" smtClean="0"/>
                  <a:t>Lat1</a:t>
                </a:r>
                <a:r>
                  <a:rPr lang="en-US" altLang="zh-CN" sz="2000" dirty="0" smtClean="0"/>
                  <a:t> and </a:t>
                </a:r>
                <a:r>
                  <a:rPr lang="en-US" altLang="zh-CN" sz="2000" b="1" i="1" dirty="0" smtClean="0"/>
                  <a:t>Lat2</a:t>
                </a:r>
                <a:r>
                  <a:rPr lang="en-US" altLang="zh-CN" sz="2000" i="1" dirty="0" smtClean="0"/>
                  <a:t>:</a:t>
                </a:r>
                <a:endParaRPr lang="en-US" altLang="zh-CN" sz="2000" i="1" dirty="0"/>
              </a:p>
              <a:p>
                <a:pPr marL="342900" indent="-342900">
                  <a:lnSpc>
                    <a:spcPct val="130000"/>
                  </a:lnSpc>
                  <a:buFont typeface="Arial" panose="020B0604020202020204" pitchFamily="34" charset="0"/>
                  <a:buChar char="•"/>
                </a:pPr>
                <a:r>
                  <a:rPr lang="en-US" altLang="zh-CN" sz="2000" i="1" dirty="0" smtClean="0"/>
                  <a:t>If </a:t>
                </a:r>
                <a:r>
                  <a:rPr lang="en-US" altLang="zh-CN" sz="2000" b="1" i="1" dirty="0" smtClean="0"/>
                  <a:t>Lat2</a:t>
                </a:r>
                <a:r>
                  <a:rPr lang="en-US" altLang="zh-CN" sz="2000" i="1" dirty="0" smtClean="0"/>
                  <a:t> is dominated by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𝑡𝑂</m:t>
                        </m:r>
                      </m:e>
                      <m:sub>
                        <m:r>
                          <a:rPr lang="en-US" altLang="zh-CN" sz="2000" i="1">
                            <a:latin typeface="Cambria Math" panose="02040503050406030204" pitchFamily="18" charset="0"/>
                            <a:cs typeface="Times New Roman" panose="02020603050405020304" pitchFamily="18" charset="0"/>
                          </a:rPr>
                          <m:t>𝑚𝑒𝑚</m:t>
                        </m:r>
                      </m:sub>
                    </m:sSub>
                  </m:oMath>
                </a14:m>
                <a:r>
                  <a:rPr lang="en-US" altLang="zh-CN" sz="2000" i="1" dirty="0" smtClean="0"/>
                  <a:t>, bottleneck is on </a:t>
                </a:r>
                <a:r>
                  <a:rPr lang="en-US" altLang="zh-CN" sz="2000" i="1" u="sng" dirty="0" smtClean="0"/>
                  <a:t>storing OFM</a:t>
                </a:r>
                <a:r>
                  <a:rPr lang="en-US" altLang="zh-CN" sz="2000" i="1" dirty="0" smtClean="0"/>
                  <a:t>, </a:t>
                </a:r>
                <a:r>
                  <a:rPr lang="en-US" altLang="zh-CN" sz="2000" b="1" i="1" dirty="0" smtClean="0"/>
                  <a:t>otherwise</a:t>
                </a:r>
              </a:p>
              <a:p>
                <a:pPr marL="342900" indent="-342900">
                  <a:lnSpc>
                    <a:spcPct val="130000"/>
                  </a:lnSpc>
                  <a:buFont typeface="Arial" panose="020B0604020202020204" pitchFamily="34" charset="0"/>
                  <a:buChar char="•"/>
                </a:pPr>
                <a:r>
                  <a:rPr lang="en-US" altLang="zh-CN" sz="2000" i="1" dirty="0" smtClean="0"/>
                  <a:t>If </a:t>
                </a:r>
                <a:r>
                  <a:rPr lang="en-US" altLang="zh-CN" sz="2000" b="1" i="1" dirty="0" smtClean="0"/>
                  <a:t>Lat1</a:t>
                </a:r>
                <a:r>
                  <a:rPr lang="en-US" altLang="zh-CN" sz="2000" i="1" dirty="0" smtClean="0"/>
                  <a:t> is dominated by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𝑡𝐼</m:t>
                        </m:r>
                      </m:e>
                      <m:sub>
                        <m:r>
                          <a:rPr lang="en-US" altLang="zh-CN" sz="2000" i="1">
                            <a:latin typeface="Cambria Math" panose="02040503050406030204" pitchFamily="18" charset="0"/>
                            <a:cs typeface="Times New Roman" panose="02020603050405020304" pitchFamily="18" charset="0"/>
                          </a:rPr>
                          <m:t>𝑚𝑒𝑚</m:t>
                        </m:r>
                      </m:sub>
                    </m:sSub>
                  </m:oMath>
                </a14:m>
                <a:r>
                  <a:rPr lang="en-US" altLang="zh-CN" sz="2000" i="1" dirty="0" smtClean="0"/>
                  <a:t>, </a:t>
                </a:r>
                <a:r>
                  <a:rPr lang="en-US" altLang="zh-CN" sz="2000" i="1" dirty="0"/>
                  <a:t>bottleneck is on </a:t>
                </a:r>
                <a:r>
                  <a:rPr lang="en-US" altLang="zh-CN" sz="2000" i="1" u="sng" dirty="0" smtClean="0"/>
                  <a:t>loading IFM</a:t>
                </a:r>
              </a:p>
              <a:p>
                <a:pPr marL="342900" indent="-342900">
                  <a:lnSpc>
                    <a:spcPct val="130000"/>
                  </a:lnSpc>
                  <a:buFont typeface="Arial" panose="020B0604020202020204" pitchFamily="34" charset="0"/>
                  <a:buChar char="•"/>
                </a:pPr>
                <a:r>
                  <a:rPr lang="en-US" altLang="zh-CN" sz="2000" i="1" dirty="0" smtClean="0"/>
                  <a:t>If </a:t>
                </a:r>
                <a:r>
                  <a:rPr lang="en-US" altLang="zh-CN" sz="2000" b="1" i="1" dirty="0" smtClean="0"/>
                  <a:t>Lat1</a:t>
                </a:r>
                <a:r>
                  <a:rPr lang="en-US" altLang="zh-CN" sz="2000" i="1" dirty="0" smtClean="0"/>
                  <a:t> is dominated by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𝑡𝑊</m:t>
                        </m:r>
                      </m:e>
                      <m:sub>
                        <m:r>
                          <a:rPr lang="en-US" altLang="zh-CN" sz="2000" i="1">
                            <a:latin typeface="Cambria Math" panose="02040503050406030204" pitchFamily="18" charset="0"/>
                            <a:cs typeface="Times New Roman" panose="02020603050405020304" pitchFamily="18" charset="0"/>
                          </a:rPr>
                          <m:t>𝑚𝑒𝑚</m:t>
                        </m:r>
                      </m:sub>
                    </m:sSub>
                  </m:oMath>
                </a14:m>
                <a:r>
                  <a:rPr lang="en-US" altLang="zh-CN" sz="2000" i="1" dirty="0" smtClean="0"/>
                  <a:t>, bottleneck is on </a:t>
                </a:r>
                <a:r>
                  <a:rPr lang="en-US" altLang="zh-CN" sz="2000" i="1" u="sng" dirty="0" smtClean="0"/>
                  <a:t>loading weights</a:t>
                </a:r>
              </a:p>
              <a:p>
                <a:pPr marL="342900" indent="-342900">
                  <a:lnSpc>
                    <a:spcPct val="130000"/>
                  </a:lnSpc>
                  <a:buFont typeface="Arial" panose="020B0604020202020204" pitchFamily="34" charset="0"/>
                  <a:buChar char="•"/>
                </a:pPr>
                <a:r>
                  <a:rPr lang="en-US" altLang="zh-CN" sz="2000" i="1" dirty="0" smtClean="0"/>
                  <a:t>If </a:t>
                </a:r>
                <a:r>
                  <a:rPr lang="en-US" altLang="zh-CN" sz="2000" b="1" i="1" dirty="0" smtClean="0"/>
                  <a:t>Lat1</a:t>
                </a:r>
                <a:r>
                  <a:rPr lang="en-US" altLang="zh-CN" sz="2000" i="1" dirty="0" smtClean="0"/>
                  <a:t> is dominated by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𝑡𝐶𝑜𝑚𝑝</m:t>
                    </m:r>
                  </m:oMath>
                </a14:m>
                <a:r>
                  <a:rPr lang="en-US" altLang="zh-CN" sz="2000" i="1" dirty="0" smtClean="0"/>
                  <a:t>, bottleneck is on </a:t>
                </a:r>
                <a:r>
                  <a:rPr lang="en-US" altLang="zh-CN" sz="2000" i="1" u="sng" dirty="0" smtClean="0"/>
                  <a:t>limited computation resource</a:t>
                </a:r>
              </a:p>
              <a:p>
                <a:pPr marL="342900" indent="-342900">
                  <a:buFont typeface="Arial" panose="020B0604020202020204" pitchFamily="34" charset="0"/>
                  <a:buChar char="•"/>
                </a:pPr>
                <a:endParaRPr lang="zh-CN" altLang="en-US" sz="2000" i="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378104" y="3995014"/>
                <a:ext cx="8696312" cy="2800767"/>
              </a:xfrm>
              <a:prstGeom prst="rect">
                <a:avLst/>
              </a:prstGeom>
              <a:blipFill>
                <a:blip r:embed="rId3"/>
                <a:stretch>
                  <a:fillRect l="-7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p:cNvSpPr txBox="1"/>
              <p:nvPr/>
            </p:nvSpPr>
            <p:spPr>
              <a:xfrm>
                <a:off x="1652305" y="3054325"/>
                <a:ext cx="5985998" cy="846194"/>
              </a:xfrm>
              <a:prstGeom prst="rect">
                <a:avLst/>
              </a:prstGeom>
              <a:noFill/>
            </p:spPr>
            <p:txBody>
              <a:bodyPr wrap="none" rtlCol="0">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Times New Roman" panose="02020603050405020304" pitchFamily="18" charset="0"/>
                        </a:rPr>
                        <m:t>𝐿𝑎</m:t>
                      </m:r>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1</m:t>
                          </m:r>
                        </m:sub>
                      </m:sSub>
                      <m:r>
                        <a:rPr lang="en-US" altLang="zh-CN" sz="1600" b="0" i="0"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𝑚𝑎𝑥</m:t>
                      </m:r>
                      <m:d>
                        <m:dPr>
                          <m:begChr m:val="{"/>
                          <m:endChr m:val="}"/>
                          <m:ctrlPr>
                            <a:rPr lang="en-US" altLang="zh-CN" sz="1600" i="1" smtClean="0">
                              <a:latin typeface="Cambria Math" panose="02040503050406030204" pitchFamily="18" charset="0"/>
                              <a:cs typeface="Times New Roman" panose="02020603050405020304" pitchFamily="18" charset="0"/>
                            </a:rPr>
                          </m:ctrlPr>
                        </m:dPr>
                        <m:e>
                          <m:r>
                            <a:rPr lang="en-US" altLang="zh-CN" sz="1600" b="0" i="1">
                              <a:latin typeface="Cambria Math" panose="02040503050406030204" pitchFamily="18" charset="0"/>
                              <a:cs typeface="Times New Roman" panose="02020603050405020304" pitchFamily="18" charset="0"/>
                            </a:rPr>
                            <m:t>𝑡𝐶𝑜𝑚𝑝</m:t>
                          </m:r>
                          <m:r>
                            <a:rPr lang="en-US" altLang="zh-CN" sz="1600" b="0" i="1" smtClean="0">
                              <a:latin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b="0" i="1">
                                  <a:latin typeface="Cambria Math" panose="02040503050406030204" pitchFamily="18" charset="0"/>
                                  <a:cs typeface="Times New Roman" panose="02020603050405020304" pitchFamily="18" charset="0"/>
                                </a:rPr>
                                <m:t>𝑡𝐼</m:t>
                              </m:r>
                            </m:e>
                            <m:sub>
                              <m:r>
                                <a:rPr lang="en-US" altLang="zh-CN" sz="1600" b="0" i="1">
                                  <a:latin typeface="Cambria Math" panose="02040503050406030204" pitchFamily="18" charset="0"/>
                                  <a:cs typeface="Times New Roman" panose="02020603050405020304" pitchFamily="18" charset="0"/>
                                </a:rPr>
                                <m:t>𝑚𝑒𝑚</m:t>
                              </m:r>
                            </m:sub>
                          </m:sSub>
                          <m:r>
                            <a:rPr lang="en-US" altLang="zh-CN" sz="1600" b="0" i="1" smtClean="0">
                              <a:latin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b="0" i="1">
                                  <a:latin typeface="Cambria Math" panose="02040503050406030204" pitchFamily="18" charset="0"/>
                                  <a:cs typeface="Times New Roman" panose="02020603050405020304" pitchFamily="18" charset="0"/>
                                </a:rPr>
                                <m:t>𝑡𝑊</m:t>
                              </m:r>
                            </m:e>
                            <m:sub>
                              <m:r>
                                <a:rPr lang="en-US" altLang="zh-CN" sz="1600" b="0" i="1">
                                  <a:latin typeface="Cambria Math" panose="02040503050406030204" pitchFamily="18" charset="0"/>
                                  <a:cs typeface="Times New Roman" panose="02020603050405020304" pitchFamily="18" charset="0"/>
                                </a:rPr>
                                <m:t>𝑚𝑒𝑚</m:t>
                              </m:r>
                            </m:sub>
                          </m:sSub>
                        </m:e>
                      </m:d>
                      <m:r>
                        <a:rPr lang="en-US" altLang="zh-CN" sz="1600" b="0" i="0" smtClean="0">
                          <a:latin typeface="Cambria Math" panose="02040503050406030204" pitchFamily="18" charset="0"/>
                          <a:cs typeface="Times New Roman" panose="02020603050405020304" pitchFamily="18" charset="0"/>
                        </a:rPr>
                        <m:t>; </m:t>
                      </m:r>
                      <m:r>
                        <a:rPr lang="en-US" altLang="zh-CN" sz="1600" b="0" i="1">
                          <a:latin typeface="Cambria Math" panose="02040503050406030204" pitchFamily="18" charset="0"/>
                          <a:cs typeface="Times New Roman" panose="02020603050405020304" pitchFamily="18" charset="0"/>
                        </a:rPr>
                        <m:t>𝐿𝑎</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b="0" i="1">
                              <a:latin typeface="Cambria Math" panose="02040503050406030204" pitchFamily="18" charset="0"/>
                              <a:cs typeface="Times New Roman" panose="02020603050405020304" pitchFamily="18" charset="0"/>
                            </a:rPr>
                            <m:t>𝑡</m:t>
                          </m:r>
                        </m:e>
                        <m:sub>
                          <m:r>
                            <a:rPr lang="en-US" altLang="zh-CN" sz="1600" b="0" i="1">
                              <a:latin typeface="Cambria Math" panose="02040503050406030204" pitchFamily="18" charset="0"/>
                              <a:cs typeface="Times New Roman" panose="02020603050405020304" pitchFamily="18" charset="0"/>
                            </a:rPr>
                            <m:t>2</m:t>
                          </m:r>
                        </m:sub>
                      </m:sSub>
                      <m:r>
                        <a:rPr lang="en-US" altLang="zh-CN" sz="1600" b="0">
                          <a:latin typeface="Cambria Math" panose="02040503050406030204" pitchFamily="18" charset="0"/>
                          <a:cs typeface="Times New Roman" panose="02020603050405020304" pitchFamily="18" charset="0"/>
                        </a:rPr>
                        <m:t>=</m:t>
                      </m:r>
                      <m:r>
                        <a:rPr lang="en-US" altLang="zh-CN" sz="1600" b="0" i="1">
                          <a:latin typeface="Cambria Math" panose="02040503050406030204" pitchFamily="18" charset="0"/>
                          <a:cs typeface="Times New Roman" panose="02020603050405020304" pitchFamily="18" charset="0"/>
                        </a:rPr>
                        <m:t>𝑚𝑎𝑥</m:t>
                      </m:r>
                      <m:r>
                        <a:rPr lang="en-US" altLang="zh-CN" sz="1600" b="0" i="1">
                          <a:latin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a:rPr lang="en-US" altLang="zh-CN" sz="1600" b="0" i="1">
                              <a:latin typeface="Cambria Math" panose="02040503050406030204" pitchFamily="18" charset="0"/>
                              <a:cs typeface="Times New Roman" panose="02020603050405020304" pitchFamily="18" charset="0"/>
                            </a:rPr>
                            <m:t>𝑁</m:t>
                          </m:r>
                        </m:num>
                        <m:den>
                          <m:sSub>
                            <m:sSubPr>
                              <m:ctrlPr>
                                <a:rPr lang="en-US" altLang="zh-CN" sz="1600" i="1">
                                  <a:latin typeface="Cambria Math" panose="02040503050406030204" pitchFamily="18" charset="0"/>
                                  <a:cs typeface="Times New Roman" panose="02020603050405020304" pitchFamily="18" charset="0"/>
                                </a:rPr>
                              </m:ctrlPr>
                            </m:sSubPr>
                            <m:e>
                              <m:r>
                                <a:rPr lang="en-US" altLang="zh-CN" sz="1600" b="0" i="1">
                                  <a:latin typeface="Cambria Math" panose="02040503050406030204" pitchFamily="18" charset="0"/>
                                  <a:cs typeface="Times New Roman" panose="02020603050405020304" pitchFamily="18" charset="0"/>
                                </a:rPr>
                                <m:t>𝑇</m:t>
                              </m:r>
                            </m:e>
                            <m:sub>
                              <m:r>
                                <a:rPr lang="en-US" altLang="zh-CN" sz="1600" b="0" i="1">
                                  <a:latin typeface="Cambria Math" panose="02040503050406030204" pitchFamily="18" charset="0"/>
                                  <a:cs typeface="Times New Roman" panose="02020603050405020304" pitchFamily="18" charset="0"/>
                                </a:rPr>
                                <m:t>𝑛</m:t>
                              </m:r>
                            </m:sub>
                          </m:sSub>
                        </m:den>
                      </m:f>
                      <m:r>
                        <a:rPr lang="en-US" altLang="zh-CN" sz="1600" b="0" i="1">
                          <a:latin typeface="Cambria Math" panose="02040503050406030204" pitchFamily="18" charset="0"/>
                          <a:cs typeface="Times New Roman" panose="02020603050405020304" pitchFamily="18" charset="0"/>
                        </a:rPr>
                        <m:t>𝐿𝑎</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b="0" i="1">
                              <a:latin typeface="Cambria Math" panose="02040503050406030204" pitchFamily="18" charset="0"/>
                              <a:cs typeface="Times New Roman" panose="02020603050405020304" pitchFamily="18" charset="0"/>
                            </a:rPr>
                            <m:t>𝑡</m:t>
                          </m:r>
                        </m:e>
                        <m:sub>
                          <m:r>
                            <a:rPr lang="en-US" altLang="zh-CN" sz="1600" b="0" i="1">
                              <a:latin typeface="Cambria Math" panose="02040503050406030204" pitchFamily="18" charset="0"/>
                              <a:cs typeface="Times New Roman" panose="02020603050405020304" pitchFamily="18" charset="0"/>
                            </a:rPr>
                            <m:t>1</m:t>
                          </m:r>
                        </m:sub>
                      </m:sSub>
                      <m:r>
                        <a:rPr lang="en-US" altLang="zh-CN" sz="1600" b="0" i="1">
                          <a:latin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b="0" i="1">
                              <a:latin typeface="Cambria Math" panose="02040503050406030204" pitchFamily="18" charset="0"/>
                              <a:cs typeface="Times New Roman" panose="02020603050405020304" pitchFamily="18" charset="0"/>
                            </a:rPr>
                            <m:t>𝑡𝑂</m:t>
                          </m:r>
                        </m:e>
                        <m:sub>
                          <m:r>
                            <a:rPr lang="en-US" altLang="zh-CN" sz="1600" b="0" i="1">
                              <a:latin typeface="Cambria Math" panose="02040503050406030204" pitchFamily="18" charset="0"/>
                              <a:cs typeface="Times New Roman" panose="02020603050405020304" pitchFamily="18" charset="0"/>
                            </a:rPr>
                            <m:t>𝑚𝑒𝑚</m:t>
                          </m:r>
                        </m:sub>
                      </m:sSub>
                      <m:r>
                        <a:rPr lang="en-US" altLang="zh-CN" sz="1600" b="0" i="1">
                          <a:latin typeface="Cambria Math" panose="02040503050406030204" pitchFamily="18" charset="0"/>
                          <a:cs typeface="Times New Roman" panose="020206030504050203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96" name="文本框 95"/>
              <p:cNvSpPr txBox="1">
                <a:spLocks noRot="1" noChangeAspect="1" noMove="1" noResize="1" noEditPoints="1" noAdjustHandles="1" noChangeArrowheads="1" noChangeShapeType="1" noTextEdit="1"/>
              </p:cNvSpPr>
              <p:nvPr/>
            </p:nvSpPr>
            <p:spPr>
              <a:xfrm>
                <a:off x="1652305" y="3054325"/>
                <a:ext cx="5985998" cy="84619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37661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45</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XFER Design —— Scale-Up</a:t>
            </a:r>
            <a:endParaRPr lang="en-US" altLang="zh-CN" sz="2400" dirty="0"/>
          </a:p>
        </p:txBody>
      </p:sp>
      <p:sp>
        <p:nvSpPr>
          <p:cNvPr id="6" name="矩形 5"/>
          <p:cNvSpPr/>
          <p:nvPr/>
        </p:nvSpPr>
        <p:spPr>
          <a:xfrm>
            <a:off x="4143404" y="23974"/>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23" name="图片 2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19" y="825656"/>
            <a:ext cx="4968931" cy="2907701"/>
          </a:xfrm>
          <a:prstGeom prst="rect">
            <a:avLst/>
          </a:prstGeom>
        </p:spPr>
      </p:pic>
      <p:pic>
        <p:nvPicPr>
          <p:cNvPr id="9" name="图片 8"/>
          <p:cNvPicPr>
            <a:picLocks noChangeAspect="1"/>
          </p:cNvPicPr>
          <p:nvPr/>
        </p:nvPicPr>
        <p:blipFill>
          <a:blip r:embed="rId3"/>
          <a:stretch>
            <a:fillRect/>
          </a:stretch>
        </p:blipFill>
        <p:spPr>
          <a:xfrm>
            <a:off x="307919" y="3833062"/>
            <a:ext cx="5411251" cy="2891250"/>
          </a:xfrm>
          <a:prstGeom prst="rect">
            <a:avLst/>
          </a:prstGeom>
        </p:spPr>
      </p:pic>
      <p:sp>
        <p:nvSpPr>
          <p:cNvPr id="10" name="矩形 9"/>
          <p:cNvSpPr/>
          <p:nvPr/>
        </p:nvSpPr>
        <p:spPr>
          <a:xfrm>
            <a:off x="5857712" y="5422868"/>
            <a:ext cx="2008820"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Topology: 2D-torus</a:t>
            </a:r>
          </a:p>
        </p:txBody>
      </p:sp>
      <p:sp>
        <p:nvSpPr>
          <p:cNvPr id="29" name="矩形 28"/>
          <p:cNvSpPr/>
          <p:nvPr/>
        </p:nvSpPr>
        <p:spPr>
          <a:xfrm>
            <a:off x="5874657" y="6078755"/>
            <a:ext cx="2749471"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Data Movement: Pipelining</a:t>
            </a:r>
          </a:p>
        </p:txBody>
      </p:sp>
      <mc:AlternateContent xmlns:mc="http://schemas.openxmlformats.org/markup-compatibility/2006" xmlns:a14="http://schemas.microsoft.com/office/drawing/2010/main">
        <mc:Choice Requires="a14">
          <p:sp>
            <p:nvSpPr>
              <p:cNvPr id="30" name="矩形 29"/>
              <p:cNvSpPr/>
              <p:nvPr/>
            </p:nvSpPr>
            <p:spPr>
              <a:xfrm>
                <a:off x="5857712" y="1018899"/>
                <a:ext cx="2690545" cy="923330"/>
              </a:xfrm>
              <a:prstGeom prst="rect">
                <a:avLst/>
              </a:prstGeom>
            </p:spPr>
            <p:txBody>
              <a:bodyPr wrap="none">
                <a:spAutoFit/>
              </a:bodyPr>
              <a:lstStyle/>
              <a:p>
                <a:r>
                  <a:rPr lang="en-US" altLang="zh-CN" u="sng" dirty="0" smtClean="0">
                    <a:solidFill>
                      <a:schemeClr val="tx1"/>
                    </a:solidFill>
                    <a:latin typeface="Cambria Math" panose="02040503050406030204" pitchFamily="18" charset="0"/>
                    <a:cs typeface="Times New Roman" panose="02020603050405020304" pitchFamily="18" charset="0"/>
                  </a:rPr>
                  <a:t>Example 1:</a:t>
                </a:r>
              </a:p>
              <a:p>
                <a:endParaRPr lang="en-US" altLang="zh-CN" dirty="0" smtClean="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a:solidFill>
                              <a:schemeClr val="tx1"/>
                            </a:solidFill>
                            <a:latin typeface="Cambria Math" panose="02040503050406030204" pitchFamily="18" charset="0"/>
                            <a:cs typeface="Times New Roman" panose="02020603050405020304" pitchFamily="18" charset="0"/>
                          </a:rPr>
                          <m:t>𝑏</m:t>
                        </m:r>
                      </m:sub>
                    </m:sSub>
                    <m:r>
                      <a:rPr lang="en-US" altLang="zh-CN" b="0"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a:solidFill>
                              <a:schemeClr val="tx1"/>
                            </a:solidFill>
                            <a:latin typeface="Cambria Math" panose="02040503050406030204" pitchFamily="18" charset="0"/>
                            <a:cs typeface="Times New Roman" panose="02020603050405020304" pitchFamily="18" charset="0"/>
                          </a:rPr>
                          <m:t>𝑟</m:t>
                        </m:r>
                      </m:sub>
                    </m:sSub>
                    <m:r>
                      <a:rPr lang="en-US" altLang="zh-CN" b="0"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a:solidFill>
                              <a:schemeClr val="tx1"/>
                            </a:solidFill>
                            <a:latin typeface="Cambria Math" panose="02040503050406030204" pitchFamily="18" charset="0"/>
                            <a:cs typeface="Times New Roman" panose="02020603050405020304" pitchFamily="18" charset="0"/>
                          </a:rPr>
                          <m:t>𝑐</m:t>
                        </m:r>
                      </m:sub>
                    </m:sSub>
                    <m:r>
                      <a:rPr lang="en-US" altLang="zh-CN" b="0" i="1" smtClean="0">
                        <a:solidFill>
                          <a:schemeClr val="tx1"/>
                        </a:solidFill>
                        <a:latin typeface="Cambria Math" panose="02040503050406030204" pitchFamily="18" charset="0"/>
                        <a:cs typeface="Times New Roman" panose="02020603050405020304" pitchFamily="18" charset="0"/>
                      </a:rPr>
                      <m:t>=2</m:t>
                    </m:r>
                  </m:oMath>
                </a14:m>
                <a:r>
                  <a:rPr lang="en-US" altLang="zh-CN" dirty="0" smtClean="0">
                    <a:solidFill>
                      <a:schemeClr val="tx1"/>
                    </a:solidFill>
                    <a:latin typeface="Arial" panose="020B0604020202020204" pitchFamily="34" charset="0"/>
                  </a:rPr>
                  <a:t> &amp; </a:t>
                </a:r>
                <a14:m>
                  <m:oMath xmlns:m="http://schemas.openxmlformats.org/officeDocument/2006/math">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smtClean="0">
                            <a:solidFill>
                              <a:schemeClr val="tx1"/>
                            </a:solidFill>
                            <a:latin typeface="Cambria Math" panose="02040503050406030204" pitchFamily="18" charset="0"/>
                            <a:cs typeface="Times New Roman" panose="02020603050405020304" pitchFamily="18" charset="0"/>
                          </a:rPr>
                          <m:t>𝑚</m:t>
                        </m:r>
                      </m:sub>
                    </m:sSub>
                    <m:r>
                      <a:rPr lang="en-US" altLang="zh-CN" b="0" i="1">
                        <a:solidFill>
                          <a:schemeClr val="tx1"/>
                        </a:solidFill>
                        <a:latin typeface="Cambria Math" panose="02040503050406030204" pitchFamily="18" charset="0"/>
                        <a:cs typeface="Times New Roman" panose="02020603050405020304" pitchFamily="18" charset="0"/>
                      </a:rPr>
                      <m:t>=2</m:t>
                    </m:r>
                  </m:oMath>
                </a14:m>
                <a:r>
                  <a:rPr lang="en-US" altLang="zh-CN" dirty="0">
                    <a:solidFill>
                      <a:schemeClr val="tx1"/>
                    </a:solidFill>
                    <a:latin typeface="Arial" panose="020B0604020202020204" pitchFamily="34" charset="0"/>
                  </a:rPr>
                  <a:t> </a:t>
                </a:r>
                <a:r>
                  <a:rPr lang="en-US" altLang="zh-CN" dirty="0" smtClean="0">
                    <a:solidFill>
                      <a:schemeClr val="tx1"/>
                    </a:solidFill>
                    <a:latin typeface="Arial" panose="020B0604020202020204" pitchFamily="34" charset="0"/>
                  </a:rPr>
                  <a:t> </a:t>
                </a:r>
              </a:p>
            </p:txBody>
          </p:sp>
        </mc:Choice>
        <mc:Fallback xmlns="">
          <p:sp>
            <p:nvSpPr>
              <p:cNvPr id="30" name="矩形 29"/>
              <p:cNvSpPr>
                <a:spLocks noRot="1" noChangeAspect="1" noMove="1" noResize="1" noEditPoints="1" noAdjustHandles="1" noChangeArrowheads="1" noChangeShapeType="1" noTextEdit="1"/>
              </p:cNvSpPr>
              <p:nvPr/>
            </p:nvSpPr>
            <p:spPr>
              <a:xfrm>
                <a:off x="5857712" y="1018899"/>
                <a:ext cx="2690545" cy="923330"/>
              </a:xfrm>
              <a:prstGeom prst="rect">
                <a:avLst/>
              </a:prstGeom>
              <a:blipFill>
                <a:blip r:embed="rId4"/>
                <a:stretch>
                  <a:fillRect l="-2041" t="-3947"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904119" y="4216218"/>
                <a:ext cx="2690545" cy="923330"/>
              </a:xfrm>
              <a:prstGeom prst="rect">
                <a:avLst/>
              </a:prstGeom>
            </p:spPr>
            <p:txBody>
              <a:bodyPr wrap="none">
                <a:spAutoFit/>
              </a:bodyPr>
              <a:lstStyle/>
              <a:p>
                <a:r>
                  <a:rPr lang="en-US" altLang="zh-CN" u="sng" dirty="0" smtClean="0">
                    <a:solidFill>
                      <a:schemeClr val="tx1"/>
                    </a:solidFill>
                    <a:latin typeface="Cambria Math" panose="02040503050406030204" pitchFamily="18" charset="0"/>
                    <a:cs typeface="Times New Roman" panose="02020603050405020304" pitchFamily="18" charset="0"/>
                  </a:rPr>
                  <a:t>Example 2:</a:t>
                </a:r>
              </a:p>
              <a:p>
                <a:endParaRPr lang="en-US" altLang="zh-CN" dirty="0" smtClean="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a:solidFill>
                              <a:schemeClr val="tx1"/>
                            </a:solidFill>
                            <a:latin typeface="Cambria Math" panose="02040503050406030204" pitchFamily="18" charset="0"/>
                            <a:cs typeface="Times New Roman" panose="02020603050405020304" pitchFamily="18" charset="0"/>
                          </a:rPr>
                          <m:t>𝑏</m:t>
                        </m:r>
                      </m:sub>
                    </m:sSub>
                    <m:r>
                      <a:rPr lang="en-US" altLang="zh-CN" b="0"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a:solidFill>
                              <a:schemeClr val="tx1"/>
                            </a:solidFill>
                            <a:latin typeface="Cambria Math" panose="02040503050406030204" pitchFamily="18" charset="0"/>
                            <a:cs typeface="Times New Roman" panose="02020603050405020304" pitchFamily="18" charset="0"/>
                          </a:rPr>
                          <m:t>𝑟</m:t>
                        </m:r>
                      </m:sub>
                    </m:sSub>
                    <m:r>
                      <a:rPr lang="en-US" altLang="zh-CN" b="0"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a:solidFill>
                              <a:schemeClr val="tx1"/>
                            </a:solidFill>
                            <a:latin typeface="Cambria Math" panose="02040503050406030204" pitchFamily="18" charset="0"/>
                            <a:cs typeface="Times New Roman" panose="02020603050405020304" pitchFamily="18" charset="0"/>
                          </a:rPr>
                          <m:t>𝑐</m:t>
                        </m:r>
                      </m:sub>
                    </m:sSub>
                    <m:r>
                      <a:rPr lang="en-US" altLang="zh-CN" b="0" i="1" smtClean="0">
                        <a:solidFill>
                          <a:schemeClr val="tx1"/>
                        </a:solidFill>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4</m:t>
                    </m:r>
                  </m:oMath>
                </a14:m>
                <a:r>
                  <a:rPr lang="en-US" altLang="zh-CN" dirty="0" smtClean="0">
                    <a:solidFill>
                      <a:schemeClr val="tx1"/>
                    </a:solidFill>
                    <a:latin typeface="Arial" panose="020B0604020202020204" pitchFamily="34" charset="0"/>
                  </a:rPr>
                  <a:t> &amp; </a:t>
                </a:r>
                <a14:m>
                  <m:oMath xmlns:m="http://schemas.openxmlformats.org/officeDocument/2006/math">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0" i="1">
                            <a:solidFill>
                              <a:schemeClr val="tx1"/>
                            </a:solidFill>
                            <a:latin typeface="Cambria Math" panose="02040503050406030204" pitchFamily="18" charset="0"/>
                            <a:cs typeface="Times New Roman" panose="02020603050405020304" pitchFamily="18" charset="0"/>
                          </a:rPr>
                          <m:t>𝑃</m:t>
                        </m:r>
                      </m:e>
                      <m:sub>
                        <m:r>
                          <a:rPr lang="en-US" altLang="zh-CN" b="0" i="1" smtClean="0">
                            <a:solidFill>
                              <a:schemeClr val="tx1"/>
                            </a:solidFill>
                            <a:latin typeface="Cambria Math" panose="02040503050406030204" pitchFamily="18" charset="0"/>
                            <a:cs typeface="Times New Roman" panose="02020603050405020304" pitchFamily="18" charset="0"/>
                          </a:rPr>
                          <m:t>𝑚</m:t>
                        </m:r>
                      </m:sub>
                    </m:sSub>
                    <m:r>
                      <a:rPr lang="en-US" altLang="zh-CN" b="0" i="1">
                        <a:solidFill>
                          <a:schemeClr val="tx1"/>
                        </a:solidFill>
                        <a:latin typeface="Cambria Math" panose="02040503050406030204" pitchFamily="18" charset="0"/>
                        <a:cs typeface="Times New Roman" panose="02020603050405020304" pitchFamily="18" charset="0"/>
                      </a:rPr>
                      <m:t>=</m:t>
                    </m:r>
                    <m:r>
                      <a:rPr lang="en-US" altLang="zh-CN" i="1" smtClean="0">
                        <a:latin typeface="Cambria Math" panose="02040503050406030204" pitchFamily="18" charset="0"/>
                        <a:cs typeface="Times New Roman" panose="02020603050405020304" pitchFamily="18" charset="0"/>
                      </a:rPr>
                      <m:t>3</m:t>
                    </m:r>
                  </m:oMath>
                </a14:m>
                <a:r>
                  <a:rPr lang="en-US" altLang="zh-CN" dirty="0">
                    <a:solidFill>
                      <a:schemeClr val="tx1"/>
                    </a:solidFill>
                    <a:latin typeface="Arial" panose="020B0604020202020204" pitchFamily="34" charset="0"/>
                  </a:rPr>
                  <a:t> </a:t>
                </a:r>
                <a:r>
                  <a:rPr lang="en-US" altLang="zh-CN" dirty="0" smtClean="0">
                    <a:solidFill>
                      <a:schemeClr val="tx1"/>
                    </a:solidFill>
                    <a:latin typeface="Arial" panose="020B0604020202020204" pitchFamily="34" charset="0"/>
                  </a:rPr>
                  <a:t> </a:t>
                </a:r>
              </a:p>
            </p:txBody>
          </p:sp>
        </mc:Choice>
        <mc:Fallback xmlns="">
          <p:sp>
            <p:nvSpPr>
              <p:cNvPr id="31" name="矩形 30"/>
              <p:cNvSpPr>
                <a:spLocks noRot="1" noChangeAspect="1" noMove="1" noResize="1" noEditPoints="1" noAdjustHandles="1" noChangeArrowheads="1" noChangeShapeType="1" noTextEdit="1"/>
              </p:cNvSpPr>
              <p:nvPr/>
            </p:nvSpPr>
            <p:spPr>
              <a:xfrm>
                <a:off x="5904119" y="4216218"/>
                <a:ext cx="2690545" cy="923330"/>
              </a:xfrm>
              <a:prstGeom prst="rect">
                <a:avLst/>
              </a:prstGeom>
              <a:blipFill>
                <a:blip r:embed="rId5"/>
                <a:stretch>
                  <a:fillRect l="-2041" t="-4636"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98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3577" y="6395239"/>
            <a:ext cx="390285" cy="365125"/>
          </a:xfrm>
        </p:spPr>
        <p:txBody>
          <a:bodyPr/>
          <a:lstStyle/>
          <a:p>
            <a:fld id="{C0769ECE-14F6-B44C-AB5F-842EA3B12E22}" type="slidenum">
              <a:rPr lang="en-US" smtClean="0"/>
              <a:pPr/>
              <a:t>4</a:t>
            </a:fld>
            <a:endParaRPr lang="en-US"/>
          </a:p>
        </p:txBody>
      </p:sp>
      <p:grpSp>
        <p:nvGrpSpPr>
          <p:cNvPr id="3" name="组合 2"/>
          <p:cNvGrpSpPr/>
          <p:nvPr/>
        </p:nvGrpSpPr>
        <p:grpSpPr>
          <a:xfrm>
            <a:off x="4207432" y="1017731"/>
            <a:ext cx="5017515" cy="2384829"/>
            <a:chOff x="5963082" y="1929220"/>
            <a:chExt cx="5818235" cy="2765412"/>
          </a:xfrm>
        </p:grpSpPr>
        <p:sp>
          <p:nvSpPr>
            <p:cNvPr id="16" name="矩形 15"/>
            <p:cNvSpPr/>
            <p:nvPr/>
          </p:nvSpPr>
          <p:spPr>
            <a:xfrm>
              <a:off x="6525734" y="1929220"/>
              <a:ext cx="4772933" cy="276541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Rectangle 24">
              <a:extLst>
                <a:ext uri="{FF2B5EF4-FFF2-40B4-BE49-F238E27FC236}">
                  <a16:creationId xmlns:a16="http://schemas.microsoft.com/office/drawing/2014/main" id="{8044C411-B4F7-48E1-AA33-83C16A66B87C}"/>
                </a:ext>
              </a:extLst>
            </p:cNvPr>
            <p:cNvSpPr>
              <a:spLocks noChangeArrowheads="1"/>
            </p:cNvSpPr>
            <p:nvPr/>
          </p:nvSpPr>
          <p:spPr bwMode="auto">
            <a:xfrm>
              <a:off x="5963082" y="4253120"/>
              <a:ext cx="58182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Performance density almost stops increasing </a:t>
              </a:r>
              <a:endParaRPr lang="en-US" altLang="en-US" b="0" dirty="0">
                <a:solidFill>
                  <a:schemeClr val="tx1"/>
                </a:solidFill>
                <a:cs typeface="Calibri" panose="020F0502020204030204" pitchFamily="34" charset="0"/>
              </a:endParaRPr>
            </a:p>
          </p:txBody>
        </p:sp>
        <p:pic>
          <p:nvPicPr>
            <p:cNvPr id="9" name="Picture 1">
              <a:extLst>
                <a:ext uri="{FF2B5EF4-FFF2-40B4-BE49-F238E27FC236}">
                  <a16:creationId xmlns:a16="http://schemas.microsoft.com/office/drawing/2014/main" id="{B6C6FD2F-784E-42B1-BBC1-CC0A66C43AB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594475" y="1997188"/>
              <a:ext cx="4555452" cy="235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118186" y="1017731"/>
            <a:ext cx="4999612" cy="2377172"/>
            <a:chOff x="-185011" y="1035391"/>
            <a:chExt cx="5776863" cy="2746733"/>
          </a:xfrm>
        </p:grpSpPr>
        <p:sp>
          <p:nvSpPr>
            <p:cNvPr id="15" name="矩形 14"/>
            <p:cNvSpPr/>
            <p:nvPr/>
          </p:nvSpPr>
          <p:spPr>
            <a:xfrm>
              <a:off x="152579" y="1035391"/>
              <a:ext cx="5067069" cy="2746733"/>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Rectangle 23">
              <a:extLst>
                <a:ext uri="{FF2B5EF4-FFF2-40B4-BE49-F238E27FC236}">
                  <a16:creationId xmlns:a16="http://schemas.microsoft.com/office/drawing/2014/main" id="{D4829449-4738-4D40-B2F5-8143D95F965A}"/>
                </a:ext>
              </a:extLst>
            </p:cNvPr>
            <p:cNvSpPr>
              <a:spLocks noChangeArrowheads="1"/>
            </p:cNvSpPr>
            <p:nvPr/>
          </p:nvSpPr>
          <p:spPr bwMode="auto">
            <a:xfrm>
              <a:off x="-185011" y="3298877"/>
              <a:ext cx="5776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Number of DNN operations increases exponentially</a:t>
              </a:r>
              <a:endParaRPr lang="en-US" altLang="en-US" b="0" dirty="0">
                <a:solidFill>
                  <a:schemeClr val="tx1"/>
                </a:solidFill>
                <a:cs typeface="Calibri" panose="020F0502020204030204" pitchFamily="34" charset="0"/>
              </a:endParaRPr>
            </a:p>
          </p:txBody>
        </p:sp>
        <p:pic>
          <p:nvPicPr>
            <p:cNvPr id="13" name="Picture 3">
              <a:extLst>
                <a:ext uri="{FF2B5EF4-FFF2-40B4-BE49-F238E27FC236}">
                  <a16:creationId xmlns:a16="http://schemas.microsoft.com/office/drawing/2014/main" id="{A4F5B83A-A210-40C2-A783-63CD9310310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602" y="1117691"/>
              <a:ext cx="4865636" cy="229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7">
            <a:extLst>
              <a:ext uri="{FF2B5EF4-FFF2-40B4-BE49-F238E27FC236}">
                <a16:creationId xmlns:a16="http://schemas.microsoft.com/office/drawing/2014/main" id="{0ECE8F40-99F5-4EAA-8F85-E6CF30260522}"/>
              </a:ext>
            </a:extLst>
          </p:cNvPr>
          <p:cNvSpPr>
            <a:spLocks noChangeArrowheads="1"/>
          </p:cNvSpPr>
          <p:nvPr/>
        </p:nvSpPr>
        <p:spPr bwMode="auto">
          <a:xfrm>
            <a:off x="6241" y="6395239"/>
            <a:ext cx="76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000" b="0" dirty="0" smtClean="0">
                <a:solidFill>
                  <a:schemeClr val="tx1"/>
                </a:solidFill>
              </a:rPr>
              <a:t>[1</a:t>
            </a:r>
            <a:r>
              <a:rPr lang="en-US" altLang="en-US" sz="1000" b="0" dirty="0">
                <a:solidFill>
                  <a:schemeClr val="tx1"/>
                </a:solidFill>
              </a:rPr>
              <a:t>] Xu, Xiaowei, et al. "Scaling for edge inference of deep neural networks." Nature Electronics 1.4 (2018): 216.</a:t>
            </a:r>
          </a:p>
          <a:p>
            <a:pPr>
              <a:spcBef>
                <a:spcPct val="0"/>
              </a:spcBef>
              <a:buFontTx/>
              <a:buNone/>
            </a:pPr>
            <a:r>
              <a:rPr lang="en-US" altLang="en-US" sz="1000" b="0" dirty="0" smtClean="0">
                <a:solidFill>
                  <a:schemeClr val="tx1"/>
                </a:solidFill>
              </a:rPr>
              <a:t>[2</a:t>
            </a:r>
            <a:r>
              <a:rPr lang="en-US" altLang="en-US" sz="1000" b="0" dirty="0">
                <a:solidFill>
                  <a:schemeClr val="tx1"/>
                </a:solidFill>
              </a:rPr>
              <a:t>] Sutter, H. The free lunch is over: A fundamental turn toward concurrency in software. Dr Dobb</a:t>
            </a:r>
            <a:r>
              <a:rPr lang="ja-JP" altLang="en-US" sz="1000" b="0" dirty="0">
                <a:solidFill>
                  <a:schemeClr val="tx1"/>
                </a:solidFill>
              </a:rPr>
              <a:t>’</a:t>
            </a:r>
            <a:r>
              <a:rPr lang="en-US" altLang="ja-JP" sz="1000" b="0" dirty="0">
                <a:solidFill>
                  <a:schemeClr val="tx1"/>
                </a:solidFill>
              </a:rPr>
              <a:t>s J. 30, 202–210. </a:t>
            </a:r>
          </a:p>
        </p:txBody>
      </p:sp>
      <p:sp>
        <p:nvSpPr>
          <p:cNvPr id="17" name="标题 2"/>
          <p:cNvSpPr txBox="1">
            <a:spLocks/>
          </p:cNvSpPr>
          <p:nvPr/>
        </p:nvSpPr>
        <p:spPr>
          <a:xfrm>
            <a:off x="146609" y="76200"/>
            <a:ext cx="866211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Computation &amp; Storage Demand &gt; Supply</a:t>
            </a:r>
            <a:endParaRPr lang="zh-CN" altLang="en-US" sz="2400" dirty="0"/>
          </a:p>
        </p:txBody>
      </p:sp>
      <p:sp>
        <p:nvSpPr>
          <p:cNvPr id="5" name="矩形 4"/>
          <p:cNvSpPr/>
          <p:nvPr/>
        </p:nvSpPr>
        <p:spPr>
          <a:xfrm>
            <a:off x="4016287" y="0"/>
            <a:ext cx="944233" cy="276999"/>
          </a:xfrm>
          <a:prstGeom prst="rect">
            <a:avLst/>
          </a:prstGeom>
        </p:spPr>
        <p:txBody>
          <a:bodyPr wrap="none">
            <a:spAutoFit/>
          </a:bodyPr>
          <a:lstStyle/>
          <a:p>
            <a:r>
              <a:rPr lang="en-US" altLang="zh-CN" sz="1200" b="1" dirty="0">
                <a:solidFill>
                  <a:srgbClr val="ABABAB"/>
                </a:solidFill>
              </a:rPr>
              <a:t>Background</a:t>
            </a:r>
            <a:endParaRPr lang="zh-CN" altLang="en-US" sz="1200" b="1" dirty="0">
              <a:solidFill>
                <a:srgbClr val="ABABAB"/>
              </a:solidFill>
            </a:endParaRPr>
          </a:p>
        </p:txBody>
      </p:sp>
      <p:grpSp>
        <p:nvGrpSpPr>
          <p:cNvPr id="26" name="组合 25"/>
          <p:cNvGrpSpPr/>
          <p:nvPr/>
        </p:nvGrpSpPr>
        <p:grpSpPr>
          <a:xfrm>
            <a:off x="-133234" y="3679901"/>
            <a:ext cx="4999751" cy="2314499"/>
            <a:chOff x="-202390" y="1035390"/>
            <a:chExt cx="5776863" cy="2674242"/>
          </a:xfrm>
        </p:grpSpPr>
        <p:sp>
          <p:nvSpPr>
            <p:cNvPr id="27" name="矩形 26"/>
            <p:cNvSpPr/>
            <p:nvPr/>
          </p:nvSpPr>
          <p:spPr>
            <a:xfrm>
              <a:off x="152578" y="1035390"/>
              <a:ext cx="5066929" cy="267424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 name="Rectangle 23">
              <a:extLst>
                <a:ext uri="{FF2B5EF4-FFF2-40B4-BE49-F238E27FC236}">
                  <a16:creationId xmlns:a16="http://schemas.microsoft.com/office/drawing/2014/main" id="{D4829449-4738-4D40-B2F5-8143D95F965A}"/>
                </a:ext>
              </a:extLst>
            </p:cNvPr>
            <p:cNvSpPr>
              <a:spLocks noChangeArrowheads="1"/>
            </p:cNvSpPr>
            <p:nvPr/>
          </p:nvSpPr>
          <p:spPr bwMode="auto">
            <a:xfrm>
              <a:off x="-202390" y="3271501"/>
              <a:ext cx="5776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Number of DNN parameters increases exponentially</a:t>
              </a:r>
              <a:endParaRPr lang="en-US" altLang="en-US" sz="1600" b="0" dirty="0">
                <a:solidFill>
                  <a:schemeClr val="tx1"/>
                </a:solidFill>
                <a:cs typeface="Calibri" panose="020F0502020204030204" pitchFamily="34" charset="0"/>
              </a:endParaRPr>
            </a:p>
          </p:txBody>
        </p:sp>
        <p:pic>
          <p:nvPicPr>
            <p:cNvPr id="29" name="Picture 2">
              <a:extLst>
                <a:ext uri="{FF2B5EF4-FFF2-40B4-BE49-F238E27FC236}">
                  <a16:creationId xmlns:a16="http://schemas.microsoft.com/office/drawing/2014/main" id="{3046A4B8-B2E8-4DA8-91D3-16FFBEAC6893}"/>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28306" y="1190448"/>
              <a:ext cx="4907792" cy="209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a:xfrm>
            <a:off x="4306226" y="3674203"/>
            <a:ext cx="4849592" cy="2320197"/>
            <a:chOff x="5671280" y="2147030"/>
            <a:chExt cx="5614107" cy="2685965"/>
          </a:xfrm>
        </p:grpSpPr>
        <p:sp>
          <p:nvSpPr>
            <p:cNvPr id="31" name="矩形 30"/>
            <p:cNvSpPr/>
            <p:nvPr/>
          </p:nvSpPr>
          <p:spPr>
            <a:xfrm>
              <a:off x="6118625" y="2147030"/>
              <a:ext cx="4764949" cy="268596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Rectangle 24">
              <a:extLst>
                <a:ext uri="{FF2B5EF4-FFF2-40B4-BE49-F238E27FC236}">
                  <a16:creationId xmlns:a16="http://schemas.microsoft.com/office/drawing/2014/main" id="{8044C411-B4F7-48E1-AA33-83C16A66B87C}"/>
                </a:ext>
              </a:extLst>
            </p:cNvPr>
            <p:cNvSpPr>
              <a:spLocks noChangeArrowheads="1"/>
            </p:cNvSpPr>
            <p:nvPr/>
          </p:nvSpPr>
          <p:spPr bwMode="auto">
            <a:xfrm>
              <a:off x="5671280" y="4375347"/>
              <a:ext cx="5614107" cy="39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Energy efficiency of memory </a:t>
              </a:r>
              <a:r>
                <a:rPr lang="en-US" altLang="zh-CN" sz="1600" b="0" dirty="0" smtClean="0">
                  <a:solidFill>
                    <a:schemeClr val="tx1"/>
                  </a:solidFill>
                  <a:cs typeface="Calibri" panose="020F0502020204030204" pitchFamily="34" charset="0"/>
                </a:rPr>
                <a:t>stops </a:t>
              </a:r>
              <a:r>
                <a:rPr lang="en-US" altLang="zh-CN" sz="1600" b="0" dirty="0">
                  <a:solidFill>
                    <a:schemeClr val="tx1"/>
                  </a:solidFill>
                  <a:cs typeface="Calibri" panose="020F0502020204030204" pitchFamily="34" charset="0"/>
                </a:rPr>
                <a:t>increasing </a:t>
              </a:r>
              <a:endParaRPr lang="en-US" altLang="en-US" sz="1600" b="0" dirty="0">
                <a:solidFill>
                  <a:schemeClr val="tx1"/>
                </a:solidFill>
                <a:cs typeface="Calibri" panose="020F0502020204030204" pitchFamily="34" charset="0"/>
              </a:endParaRPr>
            </a:p>
          </p:txBody>
        </p:sp>
        <p:pic>
          <p:nvPicPr>
            <p:cNvPr id="33" name="Picture 5">
              <a:extLst>
                <a:ext uri="{FF2B5EF4-FFF2-40B4-BE49-F238E27FC236}">
                  <a16:creationId xmlns:a16="http://schemas.microsoft.com/office/drawing/2014/main" id="{BF594179-848F-45DB-A4A0-383231E796B5}"/>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245107" y="2306956"/>
              <a:ext cx="4556135" cy="201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7781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5</a:t>
            </a:fld>
            <a:endParaRPr lang="en-US" dirty="0"/>
          </a:p>
        </p:txBody>
      </p:sp>
      <p:grpSp>
        <p:nvGrpSpPr>
          <p:cNvPr id="5" name="组合 4"/>
          <p:cNvGrpSpPr/>
          <p:nvPr/>
        </p:nvGrpSpPr>
        <p:grpSpPr>
          <a:xfrm>
            <a:off x="1608256" y="1634231"/>
            <a:ext cx="6235148" cy="3989817"/>
            <a:chOff x="264486" y="986245"/>
            <a:chExt cx="6991858" cy="4474029"/>
          </a:xfrm>
        </p:grpSpPr>
        <p:sp>
          <p:nvSpPr>
            <p:cNvPr id="6" name="矩形 5"/>
            <p:cNvSpPr/>
            <p:nvPr/>
          </p:nvSpPr>
          <p:spPr>
            <a:xfrm>
              <a:off x="264486" y="986245"/>
              <a:ext cx="6884126" cy="447402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p:nvPicPr>
          <p:blipFill>
            <a:blip r:embed="rId3"/>
            <a:stretch>
              <a:fillRect/>
            </a:stretch>
          </p:blipFill>
          <p:spPr>
            <a:xfrm>
              <a:off x="447557" y="1169976"/>
              <a:ext cx="4369898" cy="2799397"/>
            </a:xfrm>
            <a:prstGeom prst="rect">
              <a:avLst/>
            </a:prstGeom>
          </p:spPr>
        </p:pic>
        <p:pic>
          <p:nvPicPr>
            <p:cNvPr id="8" name="图片 7"/>
            <p:cNvPicPr>
              <a:picLocks noChangeAspect="1"/>
            </p:cNvPicPr>
            <p:nvPr/>
          </p:nvPicPr>
          <p:blipFill>
            <a:blip r:embed="rId4"/>
            <a:stretch>
              <a:fillRect/>
            </a:stretch>
          </p:blipFill>
          <p:spPr>
            <a:xfrm>
              <a:off x="3062134" y="1722783"/>
              <a:ext cx="3968912" cy="2308860"/>
            </a:xfrm>
            <a:prstGeom prst="rect">
              <a:avLst/>
            </a:prstGeom>
          </p:spPr>
        </p:pic>
        <p:sp>
          <p:nvSpPr>
            <p:cNvPr id="9" name="矩形 8"/>
            <p:cNvSpPr/>
            <p:nvPr/>
          </p:nvSpPr>
          <p:spPr>
            <a:xfrm>
              <a:off x="526831" y="4821182"/>
              <a:ext cx="6729513" cy="553997"/>
            </a:xfrm>
            <a:prstGeom prst="rect">
              <a:avLst/>
            </a:prstGeom>
          </p:spPr>
          <p:txBody>
            <a:bodyPr wrap="square">
              <a:spAutoFit/>
            </a:bodyPr>
            <a:lstStyle/>
            <a:p>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[Ref] C. Zhang et al. Optimizing </a:t>
              </a:r>
              <a:r>
                <a:rPr lang="en-US" sz="1050" dirty="0" err="1">
                  <a:latin typeface="Times New Roman" panose="02020603050405020304" pitchFamily="18" charset="0"/>
                  <a:ea typeface="Microsoft JhengHei UI Light" panose="020B0304030504040204" pitchFamily="34" charset="-122"/>
                  <a:cs typeface="Times New Roman" panose="02020603050405020304" pitchFamily="18" charset="0"/>
                </a:rPr>
                <a:t>fpga</a:t>
              </a:r>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-based accelerator design for deep convolutional neural networks. In Proc. of FPGA, pages 161–170. ACM, 2015.</a:t>
              </a:r>
            </a:p>
          </p:txBody>
        </p:sp>
        <p:sp>
          <p:nvSpPr>
            <p:cNvPr id="10" name="文本框 9"/>
            <p:cNvSpPr txBox="1"/>
            <p:nvPr/>
          </p:nvSpPr>
          <p:spPr>
            <a:xfrm>
              <a:off x="4481190" y="1082366"/>
              <a:ext cx="2408498" cy="492443"/>
            </a:xfrm>
            <a:prstGeom prst="rect">
              <a:avLst/>
            </a:prstGeom>
            <a:noFill/>
          </p:spPr>
          <p:txBody>
            <a:bodyPr wrap="square" rtlCol="0">
              <a:spAutoFit/>
            </a:bodyPr>
            <a:lstStyle/>
            <a:p>
              <a:pPr algn="ctr">
                <a:buSzPct val="60000"/>
              </a:pPr>
              <a:r>
                <a:rPr lang="en-US" b="1" dirty="0">
                  <a:solidFill>
                    <a:srgbClr val="0070C0"/>
                  </a:solidFill>
                  <a:latin typeface="Times New Roman" panose="02020603050405020304" pitchFamily="18" charset="0"/>
                  <a:ea typeface="+mj-ea"/>
                  <a:cs typeface="Times New Roman" panose="02020603050405020304" pitchFamily="18" charset="0"/>
                </a:rPr>
                <a:t>Single-FPGA</a:t>
              </a:r>
            </a:p>
          </p:txBody>
        </p:sp>
        <p:sp>
          <p:nvSpPr>
            <p:cNvPr id="11" name="文本框 10"/>
            <p:cNvSpPr txBox="1"/>
            <p:nvPr/>
          </p:nvSpPr>
          <p:spPr>
            <a:xfrm>
              <a:off x="414457" y="4190719"/>
              <a:ext cx="6661087" cy="492443"/>
            </a:xfrm>
            <a:prstGeom prst="rect">
              <a:avLst/>
            </a:prstGeom>
            <a:noFill/>
          </p:spPr>
          <p:txBody>
            <a:bodyPr wrap="square" rtlCol="0">
              <a:spAutoFit/>
            </a:bodyPr>
            <a:lstStyle/>
            <a:p>
              <a:r>
                <a:rPr lang="en-US" b="1" i="1" dirty="0">
                  <a:solidFill>
                    <a:srgbClr val="C00000"/>
                  </a:solidFill>
                </a:rPr>
                <a:t>Limited Resource </a:t>
              </a:r>
              <a:r>
                <a:rPr lang="en-US" b="1" i="1" dirty="0">
                  <a:solidFill>
                    <a:srgbClr val="C00000"/>
                  </a:solidFill>
                  <a:sym typeface="Wingdings" panose="05000000000000000000" pitchFamily="2" charset="2"/>
                </a:rPr>
                <a:t></a:t>
              </a:r>
              <a:r>
                <a:rPr lang="en-US" b="1" i="1" dirty="0">
                  <a:solidFill>
                    <a:srgbClr val="C00000"/>
                  </a:solidFill>
                </a:rPr>
                <a:t>  Limited Performance</a:t>
              </a:r>
            </a:p>
          </p:txBody>
        </p:sp>
      </p:grpSp>
      <p:grpSp>
        <p:nvGrpSpPr>
          <p:cNvPr id="12" name="组合 11"/>
          <p:cNvGrpSpPr/>
          <p:nvPr/>
        </p:nvGrpSpPr>
        <p:grpSpPr>
          <a:xfrm>
            <a:off x="1608256" y="1634231"/>
            <a:ext cx="6124813" cy="4002606"/>
            <a:chOff x="423297" y="948310"/>
            <a:chExt cx="6884126" cy="4498822"/>
          </a:xfrm>
        </p:grpSpPr>
        <p:sp>
          <p:nvSpPr>
            <p:cNvPr id="13" name="矩形 12"/>
            <p:cNvSpPr/>
            <p:nvPr/>
          </p:nvSpPr>
          <p:spPr>
            <a:xfrm>
              <a:off x="423297" y="948310"/>
              <a:ext cx="6884126" cy="4474028"/>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14" name="图片 13"/>
            <p:cNvPicPr>
              <a:picLocks noChangeAspect="1"/>
            </p:cNvPicPr>
            <p:nvPr/>
          </p:nvPicPr>
          <p:blipFill>
            <a:blip r:embed="rId5"/>
            <a:stretch>
              <a:fillRect/>
            </a:stretch>
          </p:blipFill>
          <p:spPr>
            <a:xfrm>
              <a:off x="2846362" y="1817102"/>
              <a:ext cx="4295288" cy="2433637"/>
            </a:xfrm>
            <a:prstGeom prst="rect">
              <a:avLst/>
            </a:prstGeom>
          </p:spPr>
        </p:pic>
        <p:pic>
          <p:nvPicPr>
            <p:cNvPr id="15" name="图片 14"/>
            <p:cNvPicPr>
              <a:picLocks noChangeAspect="1"/>
            </p:cNvPicPr>
            <p:nvPr/>
          </p:nvPicPr>
          <p:blipFill>
            <a:blip r:embed="rId6"/>
            <a:stretch>
              <a:fillRect/>
            </a:stretch>
          </p:blipFill>
          <p:spPr>
            <a:xfrm>
              <a:off x="529978" y="1168722"/>
              <a:ext cx="4037131" cy="2161741"/>
            </a:xfrm>
            <a:prstGeom prst="rect">
              <a:avLst/>
            </a:prstGeom>
          </p:spPr>
        </p:pic>
        <p:sp>
          <p:nvSpPr>
            <p:cNvPr id="16" name="矩形 15"/>
            <p:cNvSpPr/>
            <p:nvPr/>
          </p:nvSpPr>
          <p:spPr>
            <a:xfrm>
              <a:off x="587516" y="4893135"/>
              <a:ext cx="6719907" cy="553997"/>
            </a:xfrm>
            <a:prstGeom prst="rect">
              <a:avLst/>
            </a:prstGeom>
          </p:spPr>
          <p:txBody>
            <a:bodyPr wrap="square">
              <a:spAutoFit/>
            </a:bodyPr>
            <a:lstStyle/>
            <a:p>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[Ref] C. Zhang et al. Energy-efficient </a:t>
              </a:r>
              <a:r>
                <a:rPr lang="en-US" sz="1050" dirty="0" err="1">
                  <a:latin typeface="Times New Roman" panose="02020603050405020304" pitchFamily="18" charset="0"/>
                  <a:ea typeface="Microsoft JhengHei UI Light" panose="020B0304030504040204" pitchFamily="34" charset="-122"/>
                  <a:cs typeface="Times New Roman" panose="02020603050405020304" pitchFamily="18" charset="0"/>
                </a:rPr>
                <a:t>cnn</a:t>
              </a:r>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 implementation on a deeply pipelined </a:t>
              </a:r>
              <a:r>
                <a:rPr lang="en-US" sz="1050" dirty="0" err="1">
                  <a:latin typeface="Times New Roman" panose="02020603050405020304" pitchFamily="18" charset="0"/>
                  <a:ea typeface="Microsoft JhengHei UI Light" panose="020B0304030504040204" pitchFamily="34" charset="-122"/>
                  <a:cs typeface="Times New Roman" panose="02020603050405020304" pitchFamily="18" charset="0"/>
                </a:rPr>
                <a:t>fpga</a:t>
              </a:r>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 cluster. In Proc. of ISLPED, pages 326–331, 2016.</a:t>
              </a:r>
            </a:p>
          </p:txBody>
        </p:sp>
        <p:sp>
          <p:nvSpPr>
            <p:cNvPr id="17" name="文本框 16"/>
            <p:cNvSpPr txBox="1"/>
            <p:nvPr/>
          </p:nvSpPr>
          <p:spPr>
            <a:xfrm>
              <a:off x="4417729" y="1032190"/>
              <a:ext cx="2571832" cy="492443"/>
            </a:xfrm>
            <a:prstGeom prst="rect">
              <a:avLst/>
            </a:prstGeom>
            <a:noFill/>
          </p:spPr>
          <p:txBody>
            <a:bodyPr wrap="square" rtlCol="0">
              <a:spAutoFit/>
            </a:bodyPr>
            <a:lstStyle/>
            <a:p>
              <a:pPr algn="ctr">
                <a:buSzPct val="60000"/>
              </a:pPr>
              <a:r>
                <a:rPr lang="en-US" b="1" dirty="0">
                  <a:solidFill>
                    <a:srgbClr val="0070C0"/>
                  </a:solidFill>
                  <a:latin typeface="Times New Roman" panose="02020603050405020304" pitchFamily="18" charset="0"/>
                  <a:ea typeface="+mj-ea"/>
                  <a:cs typeface="Times New Roman" panose="02020603050405020304" pitchFamily="18" charset="0"/>
                </a:rPr>
                <a:t>P</a:t>
              </a:r>
              <a:r>
                <a:rPr lang="en-US" altLang="zh-CN" b="1" dirty="0">
                  <a:solidFill>
                    <a:srgbClr val="0070C0"/>
                  </a:solidFill>
                  <a:latin typeface="Times New Roman" panose="02020603050405020304" pitchFamily="18" charset="0"/>
                  <a:ea typeface="+mj-ea"/>
                  <a:cs typeface="Times New Roman" panose="02020603050405020304" pitchFamily="18" charset="0"/>
                </a:rPr>
                <a:t>ipelined FPGAs</a:t>
              </a:r>
              <a:endParaRPr lang="en-US" b="1" dirty="0">
                <a:solidFill>
                  <a:srgbClr val="0070C0"/>
                </a:solidFill>
                <a:latin typeface="Times New Roman" panose="02020603050405020304" pitchFamily="18" charset="0"/>
                <a:ea typeface="+mj-ea"/>
                <a:cs typeface="Times New Roman" panose="02020603050405020304" pitchFamily="18" charset="0"/>
              </a:endParaRPr>
            </a:p>
          </p:txBody>
        </p:sp>
        <p:sp>
          <p:nvSpPr>
            <p:cNvPr id="18" name="文本框 17"/>
            <p:cNvSpPr txBox="1"/>
            <p:nvPr/>
          </p:nvSpPr>
          <p:spPr>
            <a:xfrm>
              <a:off x="994268" y="4159826"/>
              <a:ext cx="5714129" cy="861775"/>
            </a:xfrm>
            <a:prstGeom prst="rect">
              <a:avLst/>
            </a:prstGeom>
            <a:noFill/>
          </p:spPr>
          <p:txBody>
            <a:bodyPr wrap="none" rtlCol="0">
              <a:spAutoFit/>
            </a:bodyPr>
            <a:lstStyle/>
            <a:p>
              <a:r>
                <a:rPr lang="en-US" b="1" i="1" dirty="0">
                  <a:solidFill>
                    <a:srgbClr val="C00000"/>
                  </a:solidFill>
                </a:rPr>
                <a:t>Pipeline</a:t>
              </a:r>
              <a:r>
                <a:rPr lang="en-US" b="1" i="1" dirty="0">
                  <a:solidFill>
                    <a:srgbClr val="C00000"/>
                  </a:solidFill>
                  <a:sym typeface="Wingdings" panose="05000000000000000000" pitchFamily="2" charset="2"/>
                </a:rPr>
                <a:t> High Throughput</a:t>
              </a:r>
            </a:p>
            <a:p>
              <a:r>
                <a:rPr lang="en-US" b="1" i="1" dirty="0">
                  <a:solidFill>
                    <a:srgbClr val="C00000"/>
                  </a:solidFill>
                  <a:sym typeface="Wingdings" panose="05000000000000000000" pitchFamily="2" charset="2"/>
                </a:rPr>
                <a:t>		                 Latency is not improved</a:t>
              </a:r>
              <a:endParaRPr lang="en-US" b="1" i="1" dirty="0">
                <a:solidFill>
                  <a:srgbClr val="C00000"/>
                </a:solidFill>
              </a:endParaRPr>
            </a:p>
          </p:txBody>
        </p:sp>
      </p:grpSp>
      <p:sp>
        <p:nvSpPr>
          <p:cNvPr id="26"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Response to Limited Resource: Pipelining Multi-FPGA</a:t>
            </a:r>
            <a:endParaRPr lang="en-US" altLang="zh-CN" sz="2400" dirty="0"/>
          </a:p>
        </p:txBody>
      </p:sp>
      <p:sp>
        <p:nvSpPr>
          <p:cNvPr id="27" name="矩形 26"/>
          <p:cNvSpPr/>
          <p:nvPr/>
        </p:nvSpPr>
        <p:spPr>
          <a:xfrm>
            <a:off x="4016287" y="0"/>
            <a:ext cx="944233" cy="276999"/>
          </a:xfrm>
          <a:prstGeom prst="rect">
            <a:avLst/>
          </a:prstGeom>
        </p:spPr>
        <p:txBody>
          <a:bodyPr wrap="none">
            <a:spAutoFit/>
          </a:bodyPr>
          <a:lstStyle/>
          <a:p>
            <a:r>
              <a:rPr lang="en-US" altLang="zh-CN" sz="1200" b="1" dirty="0">
                <a:solidFill>
                  <a:srgbClr val="ABABAB"/>
                </a:solidFill>
              </a:rPr>
              <a:t>Background</a:t>
            </a:r>
            <a:endParaRPr lang="zh-CN" altLang="en-US" sz="1200" b="1" dirty="0">
              <a:solidFill>
                <a:srgbClr val="ABABAB"/>
              </a:solidFill>
            </a:endParaRPr>
          </a:p>
        </p:txBody>
      </p:sp>
    </p:spTree>
    <p:extLst>
      <p:ext uri="{BB962C8B-B14F-4D97-AF65-F5344CB8AC3E}">
        <p14:creationId xmlns:p14="http://schemas.microsoft.com/office/powerpoint/2010/main" val="95924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6</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Pipelining Multi-FPGA: Design Flow</a:t>
            </a:r>
            <a:endParaRPr lang="en-US" altLang="zh-CN" sz="2400" dirty="0"/>
          </a:p>
        </p:txBody>
      </p:sp>
      <p:sp>
        <p:nvSpPr>
          <p:cNvPr id="10" name="矩形 9"/>
          <p:cNvSpPr/>
          <p:nvPr/>
        </p:nvSpPr>
        <p:spPr>
          <a:xfrm>
            <a:off x="4016287" y="0"/>
            <a:ext cx="944233" cy="276999"/>
          </a:xfrm>
          <a:prstGeom prst="rect">
            <a:avLst/>
          </a:prstGeom>
        </p:spPr>
        <p:txBody>
          <a:bodyPr wrap="none">
            <a:spAutoFit/>
          </a:bodyPr>
          <a:lstStyle/>
          <a:p>
            <a:r>
              <a:rPr lang="en-US" altLang="zh-CN" sz="1200" b="1" dirty="0">
                <a:solidFill>
                  <a:srgbClr val="ABABAB"/>
                </a:solidFill>
              </a:rPr>
              <a:t>Background</a:t>
            </a:r>
            <a:endParaRPr lang="zh-CN" altLang="en-US" sz="1200" b="1" dirty="0">
              <a:solidFill>
                <a:srgbClr val="ABABAB"/>
              </a:solidFill>
            </a:endParaRPr>
          </a:p>
        </p:txBody>
      </p:sp>
      <p:pic>
        <p:nvPicPr>
          <p:cNvPr id="12" name="图片 11"/>
          <p:cNvPicPr>
            <a:picLocks noChangeAspect="1"/>
          </p:cNvPicPr>
          <p:nvPr/>
        </p:nvPicPr>
        <p:blipFill>
          <a:blip r:embed="rId3"/>
          <a:stretch>
            <a:fillRect/>
          </a:stretch>
        </p:blipFill>
        <p:spPr>
          <a:xfrm>
            <a:off x="361650" y="1243769"/>
            <a:ext cx="5792994" cy="4452182"/>
          </a:xfrm>
          <a:prstGeom prst="rect">
            <a:avLst/>
          </a:prstGeom>
        </p:spPr>
      </p:pic>
      <p:sp>
        <p:nvSpPr>
          <p:cNvPr id="13" name="文本框 12"/>
          <p:cNvSpPr txBox="1"/>
          <p:nvPr/>
        </p:nvSpPr>
        <p:spPr>
          <a:xfrm>
            <a:off x="2136362" y="3093720"/>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smtClean="0">
                <a:solidFill>
                  <a:srgbClr val="C00000"/>
                </a:solidFill>
              </a:rPr>
              <a:t>Accelerator Design Parameter</a:t>
            </a:r>
            <a:endParaRPr lang="zh-CN" altLang="en-US" sz="1400" b="1" dirty="0">
              <a:solidFill>
                <a:srgbClr val="C00000"/>
              </a:solidFill>
            </a:endParaRPr>
          </a:p>
        </p:txBody>
      </p:sp>
    </p:spTree>
    <p:extLst>
      <p:ext uri="{BB962C8B-B14F-4D97-AF65-F5344CB8AC3E}">
        <p14:creationId xmlns:p14="http://schemas.microsoft.com/office/powerpoint/2010/main" val="248335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577602" y="3365206"/>
            <a:ext cx="2719991" cy="2061170"/>
          </a:xfrm>
          <a:prstGeom prst="rect">
            <a:avLst/>
          </a:prstGeom>
        </p:spPr>
      </p:pic>
      <p:sp>
        <p:nvSpPr>
          <p:cNvPr id="4" name="灯片编号占位符 3"/>
          <p:cNvSpPr>
            <a:spLocks noGrp="1"/>
          </p:cNvSpPr>
          <p:nvPr>
            <p:ph type="sldNum" sz="quarter" idx="12"/>
          </p:nvPr>
        </p:nvSpPr>
        <p:spPr/>
        <p:txBody>
          <a:bodyPr/>
          <a:lstStyle/>
          <a:p>
            <a:fld id="{C0769ECE-14F6-B44C-AB5F-842EA3B12E22}" type="slidenum">
              <a:rPr lang="en-US" smtClean="0"/>
              <a:pPr/>
              <a:t>7</a:t>
            </a:fld>
            <a:endParaRPr lang="en-US" dirty="0"/>
          </a:p>
        </p:txBody>
      </p:sp>
      <p:sp>
        <p:nvSpPr>
          <p:cNvPr id="9"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Accelerator Design Parameters</a:t>
            </a:r>
            <a:endParaRPr lang="en-US" altLang="zh-CN" sz="2400" dirty="0"/>
          </a:p>
        </p:txBody>
      </p:sp>
      <p:sp>
        <p:nvSpPr>
          <p:cNvPr id="415" name="矩形 414"/>
          <p:cNvSpPr/>
          <p:nvPr/>
        </p:nvSpPr>
        <p:spPr>
          <a:xfrm>
            <a:off x="932859" y="5088476"/>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6" name="矩形 415"/>
          <p:cNvSpPr/>
          <p:nvPr/>
        </p:nvSpPr>
        <p:spPr>
          <a:xfrm>
            <a:off x="1227038" y="5088475"/>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7" name="矩形 416"/>
          <p:cNvSpPr/>
          <p:nvPr/>
        </p:nvSpPr>
        <p:spPr>
          <a:xfrm>
            <a:off x="2910288" y="4169643"/>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8" name="矩形 417"/>
          <p:cNvSpPr/>
          <p:nvPr/>
        </p:nvSpPr>
        <p:spPr>
          <a:xfrm>
            <a:off x="2586020" y="4398989"/>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65" name="图片 364"/>
          <p:cNvPicPr>
            <a:picLocks noChangeAspect="1"/>
          </p:cNvPicPr>
          <p:nvPr/>
        </p:nvPicPr>
        <p:blipFill>
          <a:blip r:embed="rId4"/>
          <a:stretch>
            <a:fillRect/>
          </a:stretch>
        </p:blipFill>
        <p:spPr>
          <a:xfrm>
            <a:off x="193871" y="1131403"/>
            <a:ext cx="3595064" cy="1308548"/>
          </a:xfrm>
          <a:prstGeom prst="rect">
            <a:avLst/>
          </a:prstGeom>
        </p:spPr>
      </p:pic>
      <p:grpSp>
        <p:nvGrpSpPr>
          <p:cNvPr id="1068" name="组合 1067"/>
          <p:cNvGrpSpPr/>
          <p:nvPr/>
        </p:nvGrpSpPr>
        <p:grpSpPr>
          <a:xfrm>
            <a:off x="1913694" y="2566570"/>
            <a:ext cx="1878399" cy="690390"/>
            <a:chOff x="1913694" y="2566570"/>
            <a:chExt cx="1878399" cy="690390"/>
          </a:xfrm>
        </p:grpSpPr>
        <p:cxnSp>
          <p:nvCxnSpPr>
            <p:cNvPr id="375" name="直接箭头连接符 374"/>
            <p:cNvCxnSpPr/>
            <p:nvPr/>
          </p:nvCxnSpPr>
          <p:spPr>
            <a:xfrm>
              <a:off x="1913694" y="2566570"/>
              <a:ext cx="0" cy="6903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33" name="文本框 1032"/>
            <p:cNvSpPr txBox="1"/>
            <p:nvPr/>
          </p:nvSpPr>
          <p:spPr>
            <a:xfrm>
              <a:off x="1993652" y="2767579"/>
              <a:ext cx="1798441"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1200" dirty="0" smtClean="0">
                  <a:latin typeface="Times New Roman" panose="02020603050405020304" pitchFamily="18" charset="0"/>
                  <a:cs typeface="Times New Roman" panose="02020603050405020304" pitchFamily="18" charset="0"/>
                </a:rPr>
                <a:t>FPGA-based Acceleration</a:t>
              </a:r>
              <a:endParaRPr lang="zh-CN" altLang="en-US" sz="1200" dirty="0">
                <a:latin typeface="Times New Roman" panose="02020603050405020304" pitchFamily="18" charset="0"/>
                <a:cs typeface="Times New Roman" panose="02020603050405020304" pitchFamily="18" charset="0"/>
              </a:endParaRPr>
            </a:p>
          </p:txBody>
        </p:sp>
      </p:grpSp>
      <p:sp>
        <p:nvSpPr>
          <p:cNvPr id="1034" name="矩形 1033"/>
          <p:cNvSpPr/>
          <p:nvPr/>
        </p:nvSpPr>
        <p:spPr>
          <a:xfrm>
            <a:off x="90101" y="891532"/>
            <a:ext cx="3825997" cy="55565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69" name="组合 1068"/>
          <p:cNvGrpSpPr/>
          <p:nvPr/>
        </p:nvGrpSpPr>
        <p:grpSpPr>
          <a:xfrm>
            <a:off x="641549" y="4031969"/>
            <a:ext cx="2726880" cy="2277604"/>
            <a:chOff x="641549" y="4031969"/>
            <a:chExt cx="2726880" cy="2277604"/>
          </a:xfrm>
        </p:grpSpPr>
        <p:sp>
          <p:nvSpPr>
            <p:cNvPr id="1035" name="椭圆 1034"/>
            <p:cNvSpPr/>
            <p:nvPr/>
          </p:nvSpPr>
          <p:spPr>
            <a:xfrm>
              <a:off x="2114664" y="4031969"/>
              <a:ext cx="1253765" cy="504334"/>
            </a:xfrm>
            <a:prstGeom prst="ellipse">
              <a:avLst/>
            </a:prstGeom>
            <a:noFill/>
            <a:ln>
              <a:solidFill>
                <a:srgbClr val="C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037" name="直接箭头连接符 1036"/>
            <p:cNvCxnSpPr>
              <a:stCxn id="1035" idx="4"/>
              <a:endCxn id="1038" idx="0"/>
            </p:cNvCxnSpPr>
            <p:nvPr/>
          </p:nvCxnSpPr>
          <p:spPr>
            <a:xfrm flipH="1">
              <a:off x="1976209" y="4536303"/>
              <a:ext cx="765338" cy="14962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38" name="文本框 1037"/>
            <p:cNvSpPr txBox="1"/>
            <p:nvPr/>
          </p:nvSpPr>
          <p:spPr>
            <a:xfrm>
              <a:off x="641549" y="6032574"/>
              <a:ext cx="2669320"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1200" b="1" dirty="0" smtClean="0">
                  <a:solidFill>
                    <a:srgbClr val="C00000"/>
                  </a:solidFill>
                  <a:latin typeface="Times New Roman" panose="02020603050405020304" pitchFamily="18" charset="0"/>
                  <a:cs typeface="Times New Roman" panose="02020603050405020304" pitchFamily="18" charset="0"/>
                </a:rPr>
                <a:t>On-chip Memory cannot hold all data</a:t>
              </a:r>
              <a:endParaRPr lang="zh-CN" altLang="en-US" sz="1200" b="1" dirty="0">
                <a:solidFill>
                  <a:srgbClr val="C00000"/>
                </a:solidFill>
                <a:latin typeface="Times New Roman" panose="02020603050405020304" pitchFamily="18" charset="0"/>
                <a:cs typeface="Times New Roman" panose="02020603050405020304" pitchFamily="18" charset="0"/>
              </a:endParaRPr>
            </a:p>
          </p:txBody>
        </p:sp>
      </p:grpSp>
      <p:grpSp>
        <p:nvGrpSpPr>
          <p:cNvPr id="1070" name="组合 1069"/>
          <p:cNvGrpSpPr/>
          <p:nvPr/>
        </p:nvGrpSpPr>
        <p:grpSpPr>
          <a:xfrm>
            <a:off x="3903661" y="3623650"/>
            <a:ext cx="5094349" cy="2829606"/>
            <a:chOff x="3922389" y="994682"/>
            <a:chExt cx="5094349" cy="2829606"/>
          </a:xfrm>
        </p:grpSpPr>
        <p:sp>
          <p:nvSpPr>
            <p:cNvPr id="1046" name="矩形 1045"/>
            <p:cNvSpPr/>
            <p:nvPr/>
          </p:nvSpPr>
          <p:spPr>
            <a:xfrm>
              <a:off x="4095209" y="1352746"/>
              <a:ext cx="4921529" cy="2471542"/>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048" name="肘形连接符 1047"/>
            <p:cNvCxnSpPr/>
            <p:nvPr/>
          </p:nvCxnSpPr>
          <p:spPr>
            <a:xfrm>
              <a:off x="3922389" y="994682"/>
              <a:ext cx="2667938" cy="362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050" name="文本框 1049"/>
            <p:cNvSpPr txBox="1"/>
            <p:nvPr/>
          </p:nvSpPr>
          <p:spPr>
            <a:xfrm>
              <a:off x="6625744" y="1006813"/>
              <a:ext cx="953403" cy="276999"/>
            </a:xfrm>
            <a:prstGeom prst="rect">
              <a:avLst/>
            </a:prstGeom>
            <a:noFill/>
          </p:spPr>
          <p:txBody>
            <a:bodyPr wrap="none" rtlCol="0">
              <a:spAutoFit/>
            </a:bodyPr>
            <a:lstStyle/>
            <a:p>
              <a:r>
                <a:rPr lang="en-US" altLang="zh-CN" sz="1200" b="1" dirty="0" smtClean="0">
                  <a:solidFill>
                    <a:schemeClr val="accent1"/>
                  </a:solidFill>
                  <a:latin typeface="Times New Roman" panose="02020603050405020304" pitchFamily="18" charset="0"/>
                  <a:cs typeface="Times New Roman" panose="02020603050405020304" pitchFamily="18" charset="0"/>
                </a:rPr>
                <a:t>Loop Tiling</a:t>
              </a:r>
              <a:endParaRPr lang="zh-CN" altLang="en-US" sz="1200" b="1" dirty="0">
                <a:solidFill>
                  <a:schemeClr val="accent1"/>
                </a:solidFill>
                <a:latin typeface="Times New Roman" panose="02020603050405020304" pitchFamily="18" charset="0"/>
                <a:cs typeface="Times New Roman" panose="02020603050405020304" pitchFamily="18" charset="0"/>
              </a:endParaRPr>
            </a:p>
          </p:txBody>
        </p:sp>
      </p:grpSp>
      <p:grpSp>
        <p:nvGrpSpPr>
          <p:cNvPr id="1067" name="组合 1066"/>
          <p:cNvGrpSpPr/>
          <p:nvPr/>
        </p:nvGrpSpPr>
        <p:grpSpPr>
          <a:xfrm>
            <a:off x="4774386" y="5843655"/>
            <a:ext cx="3495292" cy="646331"/>
            <a:chOff x="4793114" y="3214687"/>
            <a:chExt cx="3495292" cy="646331"/>
          </a:xfrm>
        </p:grpSpPr>
        <p:sp>
          <p:nvSpPr>
            <p:cNvPr id="1051" name="文本框 1050"/>
            <p:cNvSpPr txBox="1"/>
            <p:nvPr/>
          </p:nvSpPr>
          <p:spPr>
            <a:xfrm>
              <a:off x="4793114" y="3214687"/>
              <a:ext cx="1544012" cy="646331"/>
            </a:xfrm>
            <a:prstGeom prst="rect">
              <a:avLst/>
            </a:prstGeom>
            <a:noFill/>
          </p:spPr>
          <p:txBody>
            <a:bodyPr wrap="non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Layer Parameters:</a:t>
              </a:r>
            </a:p>
            <a:p>
              <a:pPr>
                <a:lnSpc>
                  <a:spcPct val="150000"/>
                </a:lnSpc>
              </a:pPr>
              <a:r>
                <a:rPr lang="en-US" altLang="zh-CN" sz="1200" dirty="0" smtClean="0">
                  <a:latin typeface="Times New Roman" panose="02020603050405020304" pitchFamily="18" charset="0"/>
                  <a:cs typeface="Times New Roman" panose="02020603050405020304" pitchFamily="18" charset="0"/>
                </a:rPr>
                <a:t>L=(B, </a:t>
              </a:r>
              <a:r>
                <a:rPr lang="en-US" altLang="zh-CN" sz="1200" b="1" dirty="0" smtClean="0">
                  <a:latin typeface="Times New Roman" panose="02020603050405020304" pitchFamily="18" charset="0"/>
                  <a:cs typeface="Times New Roman" panose="02020603050405020304" pitchFamily="18" charset="0"/>
                </a:rPr>
                <a:t>M, N, R, C</a:t>
              </a:r>
              <a:r>
                <a:rPr lang="en-US" altLang="zh-CN" sz="1200" dirty="0" smtClean="0">
                  <a:latin typeface="Times New Roman" panose="02020603050405020304" pitchFamily="18" charset="0"/>
                  <a:cs typeface="Times New Roman" panose="02020603050405020304" pitchFamily="18" charset="0"/>
                </a:rPr>
                <a:t>, K)</a:t>
              </a:r>
              <a:endParaRPr lang="zh-CN" altLang="en-US" sz="1200" dirty="0">
                <a:latin typeface="Times New Roman" panose="02020603050405020304" pitchFamily="18" charset="0"/>
                <a:cs typeface="Times New Roman" panose="02020603050405020304" pitchFamily="18" charset="0"/>
              </a:endParaRPr>
            </a:p>
          </p:txBody>
        </p:sp>
        <p:sp>
          <p:nvSpPr>
            <p:cNvPr id="1052" name="文本框 1051"/>
            <p:cNvSpPr txBox="1"/>
            <p:nvPr/>
          </p:nvSpPr>
          <p:spPr>
            <a:xfrm>
              <a:off x="6815054" y="3214687"/>
              <a:ext cx="1473352" cy="646331"/>
            </a:xfrm>
            <a:prstGeom prst="rect">
              <a:avLst/>
            </a:prstGeom>
            <a:noFill/>
          </p:spPr>
          <p:txBody>
            <a:bodyPr wrap="none" rtlCol="0">
              <a:spAutoFit/>
            </a:bodyPr>
            <a:lstStyle/>
            <a:p>
              <a:pPr>
                <a:lnSpc>
                  <a:spcPct val="150000"/>
                </a:lnSpc>
              </a:pPr>
              <a:r>
                <a:rPr lang="en-US" altLang="zh-CN" sz="1200" b="1" dirty="0" smtClean="0">
                  <a:latin typeface="Times New Roman" panose="02020603050405020304" pitchFamily="18" charset="0"/>
                  <a:cs typeface="Times New Roman" panose="02020603050405020304" pitchFamily="18" charset="0"/>
                </a:rPr>
                <a:t>Tiling Parameters:</a:t>
              </a:r>
            </a:p>
            <a:p>
              <a:pPr>
                <a:lnSpc>
                  <a:spcPct val="150000"/>
                </a:lnSpc>
              </a:pPr>
              <a:r>
                <a:rPr lang="en-US" altLang="zh-CN" sz="1200" dirty="0" smtClean="0">
                  <a:latin typeface="Times New Roman" panose="02020603050405020304" pitchFamily="18" charset="0"/>
                  <a:cs typeface="Times New Roman" panose="02020603050405020304" pitchFamily="18" charset="0"/>
                </a:rPr>
                <a:t>(Tm, </a:t>
              </a:r>
              <a:r>
                <a:rPr lang="en-US" altLang="zh-CN" sz="1200" dirty="0" err="1" smtClean="0">
                  <a:latin typeface="Times New Roman" panose="02020603050405020304" pitchFamily="18" charset="0"/>
                  <a:cs typeface="Times New Roman" panose="02020603050405020304" pitchFamily="18" charset="0"/>
                </a:rPr>
                <a:t>Tn</a:t>
              </a:r>
              <a:r>
                <a:rPr lang="en-US" altLang="zh-CN" sz="1200" dirty="0" smtClean="0">
                  <a:latin typeface="Times New Roman" panose="02020603050405020304" pitchFamily="18" charset="0"/>
                  <a:cs typeface="Times New Roman" panose="02020603050405020304" pitchFamily="18" charset="0"/>
                </a:rPr>
                <a:t>, </a:t>
              </a:r>
              <a:r>
                <a:rPr lang="en-US" altLang="zh-CN" sz="1200" dirty="0" err="1" smtClean="0">
                  <a:latin typeface="Times New Roman" panose="02020603050405020304" pitchFamily="18" charset="0"/>
                  <a:cs typeface="Times New Roman" panose="02020603050405020304" pitchFamily="18" charset="0"/>
                </a:rPr>
                <a:t>Tr</a:t>
              </a:r>
              <a:r>
                <a:rPr lang="en-US" altLang="zh-CN" sz="1200" dirty="0" smtClean="0">
                  <a:latin typeface="Times New Roman" panose="02020603050405020304" pitchFamily="18" charset="0"/>
                  <a:cs typeface="Times New Roman" panose="02020603050405020304" pitchFamily="18" charset="0"/>
                </a:rPr>
                <a:t>, Tc)</a:t>
              </a:r>
              <a:endParaRPr lang="zh-CN" altLang="en-US" sz="1200" dirty="0">
                <a:latin typeface="Times New Roman" panose="02020603050405020304" pitchFamily="18" charset="0"/>
                <a:cs typeface="Times New Roman" panose="02020603050405020304" pitchFamily="18" charset="0"/>
              </a:endParaRPr>
            </a:p>
          </p:txBody>
        </p:sp>
      </p:grpSp>
      <p:grpSp>
        <p:nvGrpSpPr>
          <p:cNvPr id="1066" name="组合 1065"/>
          <p:cNvGrpSpPr/>
          <p:nvPr/>
        </p:nvGrpSpPr>
        <p:grpSpPr>
          <a:xfrm>
            <a:off x="4052981" y="4169631"/>
            <a:ext cx="4813189" cy="1573667"/>
            <a:chOff x="4071709" y="1540663"/>
            <a:chExt cx="4813189" cy="1573667"/>
          </a:xfrm>
        </p:grpSpPr>
        <p:grpSp>
          <p:nvGrpSpPr>
            <p:cNvPr id="420" name="组合 419"/>
            <p:cNvGrpSpPr/>
            <p:nvPr/>
          </p:nvGrpSpPr>
          <p:grpSpPr>
            <a:xfrm>
              <a:off x="5003043" y="1540663"/>
              <a:ext cx="590486" cy="625183"/>
              <a:chOff x="3284622" y="4165603"/>
              <a:chExt cx="842962" cy="892494"/>
            </a:xfrm>
          </p:grpSpPr>
          <p:sp>
            <p:nvSpPr>
              <p:cNvPr id="421" name="矩形 42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22" name="矩形 421"/>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3" name="矩形 422"/>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4" name="矩形 423"/>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5" name="矩形 424"/>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6" name="矩形 42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7" name="矩形 42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8" name="矩形 427"/>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9" name="矩形 428"/>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0" name="矩形 429"/>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1" name="矩形 43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2" name="矩形 43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3" name="矩形 43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4" name="矩形 43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5" name="矩形 43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6" name="矩形 43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7" name="矩形 43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8" name="矩形 43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9" name="矩形 43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0" name="矩形 43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1" name="矩形 44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2" name="矩形 44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3" name="矩形 44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4" name="矩形 44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5" name="矩形 44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6" name="矩形 44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7" name="矩形 44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8" name="矩形 44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9" name="矩形 44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0" name="矩形 44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1" name="矩形 45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2" name="矩形 45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3" name="矩形 45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4" name="矩形 45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5" name="矩形 45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6" name="矩形 45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7" name="矩形 45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58" name="组合 457"/>
            <p:cNvGrpSpPr/>
            <p:nvPr/>
          </p:nvGrpSpPr>
          <p:grpSpPr>
            <a:xfrm>
              <a:off x="4824939" y="1712830"/>
              <a:ext cx="590486" cy="625183"/>
              <a:chOff x="3284622" y="4165603"/>
              <a:chExt cx="842962" cy="892494"/>
            </a:xfrm>
          </p:grpSpPr>
          <p:sp>
            <p:nvSpPr>
              <p:cNvPr id="459" name="矩形 45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矩形 45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1" name="矩形 46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2" name="矩形 46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3" name="矩形 46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4" name="矩形 46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5" name="矩形 46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6" name="矩形 46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7" name="矩形 46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8" name="矩形 46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9" name="矩形 468"/>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0" name="矩形 469"/>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1" name="矩形 470"/>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2" name="矩形 471"/>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3" name="矩形 472"/>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4" name="矩形 473"/>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5" name="矩形 474"/>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6" name="矩形 475"/>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7" name="矩形 476"/>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8" name="矩形 477"/>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9" name="矩形 478"/>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0" name="矩形 479"/>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1" name="矩形 480"/>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2" name="矩形 481"/>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3" name="矩形 482"/>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4" name="矩形 483"/>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5" name="矩形 484"/>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6" name="矩形 485"/>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7" name="矩形 486"/>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8" name="矩形 487"/>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9" name="矩形 488"/>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0" name="矩形 489"/>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1" name="矩形 490"/>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2" name="矩形 491"/>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3" name="矩形 492"/>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4" name="矩形 493"/>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5" name="矩形 494"/>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96" name="组合 495"/>
            <p:cNvGrpSpPr/>
            <p:nvPr/>
          </p:nvGrpSpPr>
          <p:grpSpPr>
            <a:xfrm>
              <a:off x="4679368" y="1874606"/>
              <a:ext cx="590486" cy="625183"/>
              <a:chOff x="235744" y="4450556"/>
              <a:chExt cx="842962" cy="892494"/>
            </a:xfrm>
          </p:grpSpPr>
          <p:sp>
            <p:nvSpPr>
              <p:cNvPr id="497" name="矩形 496"/>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98" name="组合 497"/>
              <p:cNvGrpSpPr/>
              <p:nvPr/>
            </p:nvGrpSpPr>
            <p:grpSpPr>
              <a:xfrm>
                <a:off x="265391" y="4479560"/>
                <a:ext cx="787572" cy="833012"/>
                <a:chOff x="837183" y="4500991"/>
                <a:chExt cx="787572" cy="833012"/>
              </a:xfrm>
            </p:grpSpPr>
            <p:sp>
              <p:nvSpPr>
                <p:cNvPr id="499" name="矩形 498"/>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0" name="矩形 499"/>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1" name="矩形 500"/>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2" name="矩形 501"/>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3" name="矩形 502"/>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4" name="矩形 503"/>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5" name="矩形 504"/>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6" name="矩形 505"/>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7" name="矩形 506"/>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8" name="矩形 507"/>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9" name="矩形 508"/>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0" name="矩形 509"/>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1" name="矩形 510"/>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2" name="矩形 511"/>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3" name="矩形 512"/>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4" name="矩形 513"/>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5" name="矩形 514"/>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6" name="矩形 515"/>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7" name="矩形 516"/>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8" name="矩形 517"/>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9" name="矩形 518"/>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0" name="矩形 519"/>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1" name="矩形 520"/>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2" name="矩形 521"/>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3" name="矩形 522"/>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4" name="矩形 523"/>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5" name="矩形 524"/>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6" name="矩形 525"/>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7" name="矩形 526"/>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8" name="矩形 527"/>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9" name="矩形 528"/>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0" name="矩形 529"/>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1" name="矩形 530"/>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2" name="矩形 531"/>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3" name="矩形 532"/>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4" name="矩形 533"/>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535" name="组合 534"/>
            <p:cNvGrpSpPr/>
            <p:nvPr/>
          </p:nvGrpSpPr>
          <p:grpSpPr>
            <a:xfrm>
              <a:off x="4495338" y="2035257"/>
              <a:ext cx="590486" cy="625183"/>
              <a:chOff x="235744" y="4450556"/>
              <a:chExt cx="842962" cy="892494"/>
            </a:xfrm>
          </p:grpSpPr>
          <p:sp>
            <p:nvSpPr>
              <p:cNvPr id="536" name="矩形 535"/>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37" name="组合 536"/>
              <p:cNvGrpSpPr/>
              <p:nvPr/>
            </p:nvGrpSpPr>
            <p:grpSpPr>
              <a:xfrm>
                <a:off x="265391" y="4479560"/>
                <a:ext cx="787572" cy="833012"/>
                <a:chOff x="837183" y="4500991"/>
                <a:chExt cx="787572" cy="833012"/>
              </a:xfrm>
            </p:grpSpPr>
            <p:sp>
              <p:nvSpPr>
                <p:cNvPr id="538" name="矩形 537"/>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9" name="矩形 538"/>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0" name="矩形 539"/>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1" name="矩形 540"/>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2" name="矩形 541"/>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3" name="矩形 542"/>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4" name="矩形 543"/>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5" name="矩形 544"/>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6" name="矩形 545"/>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7" name="矩形 546"/>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8" name="矩形 547"/>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9" name="矩形 548"/>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0" name="矩形 549"/>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1" name="矩形 550"/>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2" name="矩形 551"/>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3" name="矩形 552"/>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4" name="矩形 553"/>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5" name="矩形 554"/>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6" name="矩形 555"/>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7" name="矩形 556"/>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8" name="矩形 557"/>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9" name="矩形 558"/>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0" name="矩形 559"/>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1" name="矩形 560"/>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2" name="矩形 561"/>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3" name="矩形 562"/>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4" name="矩形 563"/>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5" name="矩形 564"/>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6" name="矩形 565"/>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7" name="矩形 566"/>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8" name="矩形 567"/>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9" name="矩形 568"/>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0" name="矩形 569"/>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1" name="矩形 570"/>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2" name="矩形 571"/>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3" name="矩形 572"/>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574" name="组合 573"/>
            <p:cNvGrpSpPr/>
            <p:nvPr/>
          </p:nvGrpSpPr>
          <p:grpSpPr>
            <a:xfrm>
              <a:off x="4339727" y="2177842"/>
              <a:ext cx="590486" cy="625183"/>
              <a:chOff x="235744" y="4450556"/>
              <a:chExt cx="842962" cy="892494"/>
            </a:xfrm>
          </p:grpSpPr>
          <p:sp>
            <p:nvSpPr>
              <p:cNvPr id="575" name="矩形 574"/>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76" name="组合 575"/>
              <p:cNvGrpSpPr/>
              <p:nvPr/>
            </p:nvGrpSpPr>
            <p:grpSpPr>
              <a:xfrm>
                <a:off x="265391" y="4479560"/>
                <a:ext cx="787572" cy="833012"/>
                <a:chOff x="837183" y="4500991"/>
                <a:chExt cx="787572" cy="833012"/>
              </a:xfrm>
            </p:grpSpPr>
            <p:sp>
              <p:nvSpPr>
                <p:cNvPr id="577" name="矩形 576"/>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8" name="矩形 577"/>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9" name="矩形 578"/>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0" name="矩形 579"/>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1" name="矩形 580"/>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2" name="矩形 581"/>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3" name="矩形 582"/>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4" name="矩形 583"/>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5" name="矩形 584"/>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6" name="矩形 585"/>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7" name="矩形 586"/>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8" name="矩形 587"/>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9" name="矩形 588"/>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0" name="矩形 589"/>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1" name="矩形 590"/>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2" name="矩形 591"/>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3" name="矩形 592"/>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4" name="矩形 593"/>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5" name="矩形 594"/>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6" name="矩形 595"/>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7" name="矩形 596"/>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8" name="矩形 597"/>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9" name="矩形 598"/>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0" name="矩形 599"/>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1" name="矩形 600"/>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2" name="矩形 601"/>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3" name="矩形 602"/>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4" name="矩形 603"/>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5" name="矩形 604"/>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6" name="矩形 605"/>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7" name="矩形 606"/>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8" name="矩形 607"/>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9" name="矩形 608"/>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0" name="矩形 609"/>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1" name="矩形 610"/>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2" name="矩形 611"/>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613" name="文本框 612"/>
            <p:cNvSpPr txBox="1"/>
            <p:nvPr/>
          </p:nvSpPr>
          <p:spPr>
            <a:xfrm>
              <a:off x="4629115" y="2837331"/>
              <a:ext cx="4571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IFM</a:t>
              </a:r>
              <a:endParaRPr lang="zh-CN" altLang="en-US" sz="1200" dirty="0">
                <a:latin typeface="Times New Roman" panose="02020603050405020304" pitchFamily="18" charset="0"/>
                <a:cs typeface="Times New Roman" panose="02020603050405020304" pitchFamily="18" charset="0"/>
              </a:endParaRPr>
            </a:p>
          </p:txBody>
        </p:sp>
        <p:sp>
          <p:nvSpPr>
            <p:cNvPr id="614" name="文本框 613"/>
            <p:cNvSpPr txBox="1"/>
            <p:nvPr/>
          </p:nvSpPr>
          <p:spPr>
            <a:xfrm>
              <a:off x="6264841" y="2810732"/>
              <a:ext cx="68691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Weights</a:t>
              </a:r>
              <a:endParaRPr lang="zh-CN" altLang="en-US" sz="1200" dirty="0">
                <a:latin typeface="Times New Roman" panose="02020603050405020304" pitchFamily="18" charset="0"/>
                <a:cs typeface="Times New Roman" panose="02020603050405020304" pitchFamily="18" charset="0"/>
              </a:endParaRPr>
            </a:p>
          </p:txBody>
        </p:sp>
        <p:sp>
          <p:nvSpPr>
            <p:cNvPr id="615" name="文本框 614"/>
            <p:cNvSpPr txBox="1"/>
            <p:nvPr/>
          </p:nvSpPr>
          <p:spPr>
            <a:xfrm>
              <a:off x="7885226" y="2810733"/>
              <a:ext cx="51648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OFM</a:t>
              </a:r>
              <a:endParaRPr lang="zh-CN" altLang="en-US" sz="1200" dirty="0">
                <a:latin typeface="Times New Roman" panose="02020603050405020304" pitchFamily="18" charset="0"/>
                <a:cs typeface="Times New Roman" panose="02020603050405020304" pitchFamily="18" charset="0"/>
              </a:endParaRPr>
            </a:p>
          </p:txBody>
        </p:sp>
        <p:grpSp>
          <p:nvGrpSpPr>
            <p:cNvPr id="616" name="组合 615"/>
            <p:cNvGrpSpPr/>
            <p:nvPr/>
          </p:nvGrpSpPr>
          <p:grpSpPr>
            <a:xfrm>
              <a:off x="5992830" y="1892433"/>
              <a:ext cx="331384" cy="304757"/>
              <a:chOff x="2216150" y="4677866"/>
              <a:chExt cx="473075" cy="435063"/>
            </a:xfrm>
          </p:grpSpPr>
          <p:sp>
            <p:nvSpPr>
              <p:cNvPr id="617" name="矩形 616"/>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18" name="矩形 617"/>
              <p:cNvSpPr/>
              <p:nvPr/>
            </p:nvSpPr>
            <p:spPr>
              <a:xfrm>
                <a:off x="2260740"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19" name="矩形 618"/>
              <p:cNvSpPr/>
              <p:nvPr/>
            </p:nvSpPr>
            <p:spPr>
              <a:xfrm>
                <a:off x="2403689"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20" name="矩形 619"/>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21" name="矩形 620"/>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22" name="矩形 621"/>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23" name="矩形 622"/>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24" name="矩形 623"/>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25" name="矩形 624"/>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26" name="矩形 625"/>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27" name="组合 626"/>
            <p:cNvGrpSpPr/>
            <p:nvPr/>
          </p:nvGrpSpPr>
          <p:grpSpPr>
            <a:xfrm>
              <a:off x="5902656" y="1967901"/>
              <a:ext cx="331384" cy="304757"/>
              <a:chOff x="2216150" y="4677866"/>
              <a:chExt cx="473075" cy="435063"/>
            </a:xfrm>
          </p:grpSpPr>
          <p:sp>
            <p:nvSpPr>
              <p:cNvPr id="628" name="矩形 627"/>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29" name="矩形 628"/>
              <p:cNvSpPr/>
              <p:nvPr/>
            </p:nvSpPr>
            <p:spPr>
              <a:xfrm>
                <a:off x="2260740"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30" name="矩形 629"/>
              <p:cNvSpPr/>
              <p:nvPr/>
            </p:nvSpPr>
            <p:spPr>
              <a:xfrm>
                <a:off x="2403689"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31" name="矩形 630"/>
              <p:cNvSpPr/>
              <p:nvPr/>
            </p:nvSpPr>
            <p:spPr>
              <a:xfrm>
                <a:off x="2546638"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32" name="矩形 631"/>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33" name="矩形 632"/>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34" name="矩形 633"/>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35" name="矩形 63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36" name="矩形 63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37" name="矩形 63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38" name="组合 637"/>
            <p:cNvGrpSpPr/>
            <p:nvPr/>
          </p:nvGrpSpPr>
          <p:grpSpPr>
            <a:xfrm>
              <a:off x="5812481" y="2037966"/>
              <a:ext cx="331384" cy="304757"/>
              <a:chOff x="2216150" y="4677866"/>
              <a:chExt cx="473075" cy="435063"/>
            </a:xfrm>
          </p:grpSpPr>
          <p:sp>
            <p:nvSpPr>
              <p:cNvPr id="639" name="矩形 63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40" name="矩形 639"/>
              <p:cNvSpPr/>
              <p:nvPr/>
            </p:nvSpPr>
            <p:spPr>
              <a:xfrm>
                <a:off x="2260740"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41" name="矩形 640"/>
              <p:cNvSpPr/>
              <p:nvPr/>
            </p:nvSpPr>
            <p:spPr>
              <a:xfrm>
                <a:off x="2403689"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42" name="矩形 641"/>
              <p:cNvSpPr/>
              <p:nvPr/>
            </p:nvSpPr>
            <p:spPr>
              <a:xfrm>
                <a:off x="2546638"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43" name="矩形 64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44" name="矩形 64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45" name="矩形 644"/>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46" name="矩形 64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47" name="矩形 64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48" name="矩形 64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49" name="组合 648"/>
            <p:cNvGrpSpPr/>
            <p:nvPr/>
          </p:nvGrpSpPr>
          <p:grpSpPr>
            <a:xfrm>
              <a:off x="6427300" y="1901886"/>
              <a:ext cx="331384" cy="304757"/>
              <a:chOff x="2216150" y="4677866"/>
              <a:chExt cx="473075" cy="435063"/>
            </a:xfrm>
          </p:grpSpPr>
          <p:sp>
            <p:nvSpPr>
              <p:cNvPr id="650" name="矩形 64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51" name="矩形 650"/>
              <p:cNvSpPr/>
              <p:nvPr/>
            </p:nvSpPr>
            <p:spPr>
              <a:xfrm>
                <a:off x="2274724"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52" name="矩形 651"/>
              <p:cNvSpPr/>
              <p:nvPr/>
            </p:nvSpPr>
            <p:spPr>
              <a:xfrm>
                <a:off x="2417672"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53" name="矩形 652"/>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54" name="矩形 65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55" name="矩形 65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56" name="矩形 655"/>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57" name="矩形 65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58" name="矩形 65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59" name="矩形 65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60" name="组合 659"/>
            <p:cNvGrpSpPr/>
            <p:nvPr/>
          </p:nvGrpSpPr>
          <p:grpSpPr>
            <a:xfrm>
              <a:off x="6337126" y="1977354"/>
              <a:ext cx="331384" cy="304757"/>
              <a:chOff x="2216150" y="4677866"/>
              <a:chExt cx="473075" cy="435063"/>
            </a:xfrm>
          </p:grpSpPr>
          <p:sp>
            <p:nvSpPr>
              <p:cNvPr id="661" name="矩形 66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62" name="矩形 661"/>
              <p:cNvSpPr/>
              <p:nvPr/>
            </p:nvSpPr>
            <p:spPr>
              <a:xfrm>
                <a:off x="2274724"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63" name="矩形 662"/>
              <p:cNvSpPr/>
              <p:nvPr/>
            </p:nvSpPr>
            <p:spPr>
              <a:xfrm>
                <a:off x="2417672"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64" name="矩形 663"/>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65" name="矩形 66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66" name="矩形 66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67" name="矩形 666"/>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68" name="矩形 66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69" name="矩形 66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70" name="矩形 66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71" name="组合 670"/>
            <p:cNvGrpSpPr/>
            <p:nvPr/>
          </p:nvGrpSpPr>
          <p:grpSpPr>
            <a:xfrm>
              <a:off x="6246952" y="2047419"/>
              <a:ext cx="331384" cy="304757"/>
              <a:chOff x="2216150" y="4677866"/>
              <a:chExt cx="473075" cy="435063"/>
            </a:xfrm>
          </p:grpSpPr>
          <p:sp>
            <p:nvSpPr>
              <p:cNvPr id="672" name="矩形 67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3" name="矩形 672"/>
              <p:cNvSpPr/>
              <p:nvPr/>
            </p:nvSpPr>
            <p:spPr>
              <a:xfrm>
                <a:off x="2274724"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74" name="矩形 673"/>
              <p:cNvSpPr/>
              <p:nvPr/>
            </p:nvSpPr>
            <p:spPr>
              <a:xfrm>
                <a:off x="2417672"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75" name="矩形 674"/>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76" name="矩形 67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77" name="矩形 67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78" name="矩形 677"/>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79" name="矩形 67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0" name="矩形 67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1" name="矩形 68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82" name="组合 681"/>
            <p:cNvGrpSpPr/>
            <p:nvPr/>
          </p:nvGrpSpPr>
          <p:grpSpPr>
            <a:xfrm>
              <a:off x="6899386" y="1896138"/>
              <a:ext cx="331384" cy="304757"/>
              <a:chOff x="2460163" y="4778356"/>
              <a:chExt cx="473075" cy="435063"/>
            </a:xfrm>
          </p:grpSpPr>
          <p:sp>
            <p:nvSpPr>
              <p:cNvPr id="683" name="矩形 682"/>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84" name="矩形 683"/>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5" name="矩形 684"/>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6" name="矩形 685"/>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7" name="矩形 686"/>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8" name="矩形 687"/>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9" name="矩形 688"/>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0" name="矩形 689"/>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1" name="矩形 690"/>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2" name="矩形 691"/>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93" name="组合 692"/>
            <p:cNvGrpSpPr/>
            <p:nvPr/>
          </p:nvGrpSpPr>
          <p:grpSpPr>
            <a:xfrm>
              <a:off x="6811413" y="1973224"/>
              <a:ext cx="331384" cy="304757"/>
              <a:chOff x="2460163" y="4778356"/>
              <a:chExt cx="473075" cy="435063"/>
            </a:xfrm>
          </p:grpSpPr>
          <p:sp>
            <p:nvSpPr>
              <p:cNvPr id="694" name="矩形 693"/>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5" name="矩形 694"/>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6" name="矩形 695"/>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7" name="矩形 696"/>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8" name="矩形 697"/>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9" name="矩形 698"/>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0" name="矩形 699"/>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1" name="矩形 700"/>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2" name="矩形 701"/>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3" name="矩形 702"/>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04" name="组合 703"/>
            <p:cNvGrpSpPr/>
            <p:nvPr/>
          </p:nvGrpSpPr>
          <p:grpSpPr>
            <a:xfrm>
              <a:off x="6721327" y="2054438"/>
              <a:ext cx="331384" cy="304757"/>
              <a:chOff x="2460163" y="4778356"/>
              <a:chExt cx="473075" cy="435063"/>
            </a:xfrm>
          </p:grpSpPr>
          <p:sp>
            <p:nvSpPr>
              <p:cNvPr id="705" name="矩形 70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6" name="矩形 70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7" name="矩形 70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8" name="矩形 70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9" name="矩形 70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0" name="矩形 70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1" name="矩形 71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2" name="矩形 71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3" name="矩形 71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4" name="矩形 71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15" name="组合 714"/>
            <p:cNvGrpSpPr/>
            <p:nvPr/>
          </p:nvGrpSpPr>
          <p:grpSpPr>
            <a:xfrm>
              <a:off x="7367973" y="1877691"/>
              <a:ext cx="331384" cy="304757"/>
              <a:chOff x="2460163" y="4778356"/>
              <a:chExt cx="473075" cy="435063"/>
            </a:xfrm>
          </p:grpSpPr>
          <p:sp>
            <p:nvSpPr>
              <p:cNvPr id="716" name="矩形 71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17" name="矩形 71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8" name="矩形 71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9" name="矩形 71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0" name="矩形 71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1" name="矩形 72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2" name="矩形 72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3" name="矩形 72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4" name="矩形 72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5" name="矩形 72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26" name="组合 725"/>
            <p:cNvGrpSpPr/>
            <p:nvPr/>
          </p:nvGrpSpPr>
          <p:grpSpPr>
            <a:xfrm>
              <a:off x="7279999" y="1954777"/>
              <a:ext cx="331384" cy="304757"/>
              <a:chOff x="2460163" y="4778356"/>
              <a:chExt cx="473075" cy="435063"/>
            </a:xfrm>
          </p:grpSpPr>
          <p:sp>
            <p:nvSpPr>
              <p:cNvPr id="727" name="矩形 72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8" name="矩形 72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9" name="矩形 72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0" name="矩形 72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1" name="矩形 73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2" name="矩形 73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3" name="矩形 73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4" name="矩形 73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5" name="矩形 73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6" name="矩形 73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37" name="组合 736"/>
            <p:cNvGrpSpPr/>
            <p:nvPr/>
          </p:nvGrpSpPr>
          <p:grpSpPr>
            <a:xfrm>
              <a:off x="7189913" y="2035992"/>
              <a:ext cx="331384" cy="304757"/>
              <a:chOff x="2460163" y="4778356"/>
              <a:chExt cx="473075" cy="435063"/>
            </a:xfrm>
          </p:grpSpPr>
          <p:sp>
            <p:nvSpPr>
              <p:cNvPr id="738" name="矩形 73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9" name="矩形 73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0" name="矩形 73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1" name="矩形 74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2" name="矩形 74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3" name="矩形 74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4" name="矩形 74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5" name="矩形 74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6" name="矩形 74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7" name="矩形 74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48" name="组合 747"/>
            <p:cNvGrpSpPr/>
            <p:nvPr/>
          </p:nvGrpSpPr>
          <p:grpSpPr>
            <a:xfrm>
              <a:off x="5710805" y="2124639"/>
              <a:ext cx="331384" cy="304757"/>
              <a:chOff x="2216150" y="4677866"/>
              <a:chExt cx="473075" cy="435063"/>
            </a:xfrm>
          </p:grpSpPr>
          <p:sp>
            <p:nvSpPr>
              <p:cNvPr id="749" name="矩形 74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0" name="矩形 74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1" name="矩形 75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2" name="矩形 75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3" name="矩形 75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4" name="矩形 75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5" name="矩形 75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6" name="矩形 75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7" name="矩形 75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8" name="矩形 75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59" name="组合 758"/>
            <p:cNvGrpSpPr/>
            <p:nvPr/>
          </p:nvGrpSpPr>
          <p:grpSpPr>
            <a:xfrm>
              <a:off x="5620631" y="2200107"/>
              <a:ext cx="331384" cy="304757"/>
              <a:chOff x="2216150" y="4677866"/>
              <a:chExt cx="473075" cy="435063"/>
            </a:xfrm>
          </p:grpSpPr>
          <p:sp>
            <p:nvSpPr>
              <p:cNvPr id="760" name="矩形 75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1" name="矩形 76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2" name="矩形 76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3" name="矩形 76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4" name="矩形 76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5" name="矩形 76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6" name="矩形 76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7" name="矩形 76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8" name="矩形 76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9" name="矩形 76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70" name="组合 769"/>
            <p:cNvGrpSpPr/>
            <p:nvPr/>
          </p:nvGrpSpPr>
          <p:grpSpPr>
            <a:xfrm>
              <a:off x="5530457" y="2270171"/>
              <a:ext cx="331384" cy="304757"/>
              <a:chOff x="2216150" y="4677866"/>
              <a:chExt cx="473075" cy="435063"/>
            </a:xfrm>
          </p:grpSpPr>
          <p:sp>
            <p:nvSpPr>
              <p:cNvPr id="771" name="矩形 77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72" name="矩形 77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3" name="矩形 77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4" name="矩形 77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5" name="矩形 77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6" name="矩形 77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7" name="矩形 77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8" name="矩形 77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9" name="矩形 77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0" name="矩形 77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81" name="组合 780"/>
            <p:cNvGrpSpPr/>
            <p:nvPr/>
          </p:nvGrpSpPr>
          <p:grpSpPr>
            <a:xfrm>
              <a:off x="6145276" y="2134092"/>
              <a:ext cx="331384" cy="304757"/>
              <a:chOff x="2216150" y="4677866"/>
              <a:chExt cx="473075" cy="435063"/>
            </a:xfrm>
          </p:grpSpPr>
          <p:sp>
            <p:nvSpPr>
              <p:cNvPr id="782" name="矩形 78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83" name="矩形 78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4" name="矩形 78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5" name="矩形 78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6" name="矩形 78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7" name="矩形 78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8" name="矩形 78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9" name="矩形 78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0" name="矩形 78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1" name="矩形 79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92" name="组合 791"/>
            <p:cNvGrpSpPr/>
            <p:nvPr/>
          </p:nvGrpSpPr>
          <p:grpSpPr>
            <a:xfrm>
              <a:off x="6055102" y="2209560"/>
              <a:ext cx="331384" cy="304757"/>
              <a:chOff x="2216150" y="4677866"/>
              <a:chExt cx="473075" cy="435063"/>
            </a:xfrm>
          </p:grpSpPr>
          <p:sp>
            <p:nvSpPr>
              <p:cNvPr id="793" name="矩形 792"/>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94" name="矩形 793"/>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5" name="矩形 794"/>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6" name="矩形 795"/>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7" name="矩形 796"/>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8" name="矩形 797"/>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9" name="矩形 798"/>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0" name="矩形 799"/>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1" name="矩形 800"/>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2" name="矩形 801"/>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03" name="组合 802"/>
            <p:cNvGrpSpPr/>
            <p:nvPr/>
          </p:nvGrpSpPr>
          <p:grpSpPr>
            <a:xfrm>
              <a:off x="5964928" y="2279624"/>
              <a:ext cx="331384" cy="304757"/>
              <a:chOff x="2216150" y="4677866"/>
              <a:chExt cx="473075" cy="435063"/>
            </a:xfrm>
          </p:grpSpPr>
          <p:sp>
            <p:nvSpPr>
              <p:cNvPr id="804" name="矩形 803"/>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5" name="矩形 804"/>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6" name="矩形 805"/>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7" name="矩形 806"/>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8" name="矩形 807"/>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9" name="矩形 808"/>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0" name="矩形 809"/>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1" name="矩形 810"/>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2" name="矩形 811"/>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3" name="矩形 812"/>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14" name="组合 813"/>
            <p:cNvGrpSpPr/>
            <p:nvPr/>
          </p:nvGrpSpPr>
          <p:grpSpPr>
            <a:xfrm>
              <a:off x="6617362" y="2128344"/>
              <a:ext cx="331384" cy="304757"/>
              <a:chOff x="2460163" y="4778356"/>
              <a:chExt cx="473075" cy="435063"/>
            </a:xfrm>
          </p:grpSpPr>
          <p:sp>
            <p:nvSpPr>
              <p:cNvPr id="815" name="矩形 81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16" name="矩形 81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7" name="矩形 81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8" name="矩形 81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9" name="矩形 81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0" name="矩形 81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1" name="矩形 82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2" name="矩形 82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3" name="矩形 82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4" name="矩形 82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25" name="组合 824"/>
            <p:cNvGrpSpPr/>
            <p:nvPr/>
          </p:nvGrpSpPr>
          <p:grpSpPr>
            <a:xfrm>
              <a:off x="6529389" y="2205429"/>
              <a:ext cx="331384" cy="304757"/>
              <a:chOff x="2460163" y="4778356"/>
              <a:chExt cx="473075" cy="435063"/>
            </a:xfrm>
          </p:grpSpPr>
          <p:sp>
            <p:nvSpPr>
              <p:cNvPr id="826" name="矩形 82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27" name="矩形 82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8" name="矩形 82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9" name="矩形 82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0" name="矩形 82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1" name="矩形 83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2" name="矩形 83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3" name="矩形 83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4" name="矩形 83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5" name="矩形 83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36" name="组合 835"/>
            <p:cNvGrpSpPr/>
            <p:nvPr/>
          </p:nvGrpSpPr>
          <p:grpSpPr>
            <a:xfrm>
              <a:off x="6439302" y="2286644"/>
              <a:ext cx="331384" cy="304757"/>
              <a:chOff x="2460163" y="4778356"/>
              <a:chExt cx="473075" cy="435063"/>
            </a:xfrm>
          </p:grpSpPr>
          <p:sp>
            <p:nvSpPr>
              <p:cNvPr id="837" name="矩形 83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38" name="矩形 83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9" name="矩形 83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0" name="矩形 83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1" name="矩形 84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2" name="矩形 84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3" name="矩形 84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4" name="矩形 84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5" name="矩形 84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6" name="矩形 84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47" name="组合 846"/>
            <p:cNvGrpSpPr/>
            <p:nvPr/>
          </p:nvGrpSpPr>
          <p:grpSpPr>
            <a:xfrm>
              <a:off x="7085948" y="2109897"/>
              <a:ext cx="331384" cy="304757"/>
              <a:chOff x="2460163" y="4778356"/>
              <a:chExt cx="473075" cy="435063"/>
            </a:xfrm>
          </p:grpSpPr>
          <p:sp>
            <p:nvSpPr>
              <p:cNvPr id="848" name="矩形 84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9" name="矩形 84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0" name="矩形 84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1" name="矩形 85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2" name="矩形 85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3" name="矩形 85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4" name="矩形 85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5" name="矩形 85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6" name="矩形 85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7" name="矩形 85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58" name="组合 857"/>
            <p:cNvGrpSpPr/>
            <p:nvPr/>
          </p:nvGrpSpPr>
          <p:grpSpPr>
            <a:xfrm>
              <a:off x="6997975" y="2186982"/>
              <a:ext cx="331384" cy="304757"/>
              <a:chOff x="2460163" y="4778356"/>
              <a:chExt cx="473075" cy="435063"/>
            </a:xfrm>
          </p:grpSpPr>
          <p:sp>
            <p:nvSpPr>
              <p:cNvPr id="859" name="矩形 85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0" name="矩形 85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1" name="矩形 86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2" name="矩形 86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3" name="矩形 86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4" name="矩形 86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5" name="矩形 86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6" name="矩形 86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7" name="矩形 86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8" name="矩形 86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69" name="组合 868"/>
            <p:cNvGrpSpPr/>
            <p:nvPr/>
          </p:nvGrpSpPr>
          <p:grpSpPr>
            <a:xfrm>
              <a:off x="6907889" y="2268197"/>
              <a:ext cx="331384" cy="304757"/>
              <a:chOff x="2460163" y="4778356"/>
              <a:chExt cx="473075" cy="435063"/>
            </a:xfrm>
          </p:grpSpPr>
          <p:sp>
            <p:nvSpPr>
              <p:cNvPr id="870" name="矩形 86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1" name="矩形 87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2" name="矩形 87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3" name="矩形 87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4" name="矩形 87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5" name="矩形 87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6" name="矩形 87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7" name="矩形 87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8" name="矩形 87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9" name="矩形 87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80" name="组合 879"/>
            <p:cNvGrpSpPr/>
            <p:nvPr/>
          </p:nvGrpSpPr>
          <p:grpSpPr>
            <a:xfrm>
              <a:off x="8294412" y="1545993"/>
              <a:ext cx="590486" cy="625183"/>
              <a:chOff x="3284622" y="4165603"/>
              <a:chExt cx="842962" cy="892494"/>
            </a:xfrm>
          </p:grpSpPr>
          <p:sp>
            <p:nvSpPr>
              <p:cNvPr id="881" name="矩形 88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2" name="矩形 881"/>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3" name="矩形 882"/>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4" name="矩形 883"/>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5" name="矩形 884"/>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6" name="矩形 88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7" name="矩形 88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8" name="矩形 887"/>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9" name="矩形 888"/>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0" name="矩形 889"/>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1" name="矩形 89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2" name="矩形 89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3" name="矩形 89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4" name="矩形 89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5" name="矩形 89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6" name="矩形 89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7" name="矩形 89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8" name="矩形 89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9" name="矩形 89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0" name="矩形 89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1" name="矩形 90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2" name="矩形 90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3" name="矩形 90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4" name="矩形 90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5" name="矩形 90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6" name="矩形 90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7" name="矩形 90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8" name="矩形 90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9" name="矩形 90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0" name="矩形 90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1" name="矩形 91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2" name="矩形 91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3" name="矩形 91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4" name="矩形 91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5" name="矩形 91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6" name="矩形 91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7" name="矩形 91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18" name="组合 917"/>
            <p:cNvGrpSpPr/>
            <p:nvPr/>
          </p:nvGrpSpPr>
          <p:grpSpPr>
            <a:xfrm>
              <a:off x="8110468" y="1709770"/>
              <a:ext cx="590486" cy="625183"/>
              <a:chOff x="3284622" y="4165603"/>
              <a:chExt cx="842962" cy="892494"/>
            </a:xfrm>
          </p:grpSpPr>
          <p:sp>
            <p:nvSpPr>
              <p:cNvPr id="919" name="矩形 91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0" name="矩形 91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1" name="矩形 92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2" name="矩形 92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3" name="矩形 92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4" name="矩形 92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5" name="矩形 92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6" name="矩形 92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7" name="矩形 92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8" name="矩形 92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9" name="矩形 928"/>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0" name="矩形 929"/>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1" name="矩形 930"/>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2" name="矩形 931"/>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3" name="矩形 932"/>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4" name="矩形 933"/>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5" name="矩形 934"/>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6" name="矩形 935"/>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7" name="矩形 936"/>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8" name="矩形 937"/>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9" name="矩形 938"/>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0" name="矩形 939"/>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1" name="矩形 940"/>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2" name="矩形 941"/>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3" name="矩形 942"/>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4" name="矩形 943"/>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5" name="矩形 944"/>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6" name="矩形 945"/>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7" name="矩形 946"/>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8" name="矩形 947"/>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9" name="矩形 948"/>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0" name="矩形 949"/>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1" name="矩形 950"/>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2" name="矩形 951"/>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3" name="矩形 952"/>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4" name="矩形 953"/>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5" name="矩形 954"/>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56" name="组合 955"/>
            <p:cNvGrpSpPr/>
            <p:nvPr/>
          </p:nvGrpSpPr>
          <p:grpSpPr>
            <a:xfrm>
              <a:off x="7931080" y="1850196"/>
              <a:ext cx="590486" cy="625183"/>
              <a:chOff x="3284622" y="4165603"/>
              <a:chExt cx="842962" cy="892494"/>
            </a:xfrm>
          </p:grpSpPr>
          <p:sp>
            <p:nvSpPr>
              <p:cNvPr id="957" name="矩形 95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58" name="矩形 957"/>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9" name="矩形 958"/>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0" name="矩形 959"/>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1" name="矩形 960"/>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2" name="矩形 96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3" name="矩形 96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4" name="矩形 963"/>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5" name="矩形 964"/>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6" name="矩形 965"/>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7" name="矩形 966"/>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8" name="矩形 96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9" name="矩形 96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0" name="矩形 969"/>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1" name="矩形 970"/>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2" name="矩形 971"/>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3" name="矩形 972"/>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4" name="矩形 97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5" name="矩形 97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6" name="矩形 97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7" name="矩形 97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8" name="矩形 97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9" name="矩形 97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0" name="矩形 97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1" name="矩形 98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2" name="矩形 98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3" name="矩形 98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4" name="矩形 98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5" name="矩形 98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6" name="矩形 98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7" name="矩形 98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8" name="矩形 98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9" name="矩形 98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0" name="矩形 98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1" name="矩形 99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2" name="矩形 99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3" name="矩形 99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94" name="组合 993"/>
            <p:cNvGrpSpPr/>
            <p:nvPr/>
          </p:nvGrpSpPr>
          <p:grpSpPr>
            <a:xfrm>
              <a:off x="7776844" y="2027002"/>
              <a:ext cx="590486" cy="625183"/>
              <a:chOff x="3284622" y="4165603"/>
              <a:chExt cx="842962" cy="892494"/>
            </a:xfrm>
          </p:grpSpPr>
          <p:sp>
            <p:nvSpPr>
              <p:cNvPr id="995" name="矩形 994"/>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6" name="矩形 995"/>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7" name="矩形 996"/>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8" name="矩形 997"/>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9" name="矩形 998"/>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0" name="矩形 999"/>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1" name="矩形 1000"/>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2" name="矩形 1001"/>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3" name="矩形 1002"/>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4" name="矩形 1003"/>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5" name="矩形 1004"/>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6" name="矩形 1005"/>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7" name="矩形 1006"/>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8" name="矩形 1007"/>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9" name="矩形 1008"/>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0" name="矩形 1009"/>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1" name="矩形 1010"/>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2" name="矩形 1011"/>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3" name="矩形 1012"/>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4" name="矩形 1013"/>
              <p:cNvSpPr/>
              <p:nvPr/>
            </p:nvSpPr>
            <p:spPr>
              <a:xfrm>
                <a:off x="3316101"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5" name="矩形 1014"/>
              <p:cNvSpPr/>
              <p:nvPr/>
            </p:nvSpPr>
            <p:spPr>
              <a:xfrm>
                <a:off x="3459049"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6" name="矩形 1015"/>
              <p:cNvSpPr/>
              <p:nvPr/>
            </p:nvSpPr>
            <p:spPr>
              <a:xfrm>
                <a:off x="3601997"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7" name="矩形 1016"/>
              <p:cNvSpPr/>
              <p:nvPr/>
            </p:nvSpPr>
            <p:spPr>
              <a:xfrm>
                <a:off x="3744945"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8" name="矩形 1017"/>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9" name="矩形 1018"/>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0" name="矩形 1019"/>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1" name="矩形 1020"/>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2" name="矩形 1021"/>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3" name="矩形 1022"/>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4" name="矩形 1023"/>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5" name="矩形 1024"/>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6" name="矩形 1025"/>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7" name="矩形 1026"/>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8" name="矩形 1027"/>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9" name="矩形 1028"/>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0" name="矩形 1029"/>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1" name="矩形 1030"/>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062" name="文本框 1061"/>
            <p:cNvSpPr txBox="1"/>
            <p:nvPr/>
          </p:nvSpPr>
          <p:spPr>
            <a:xfrm>
              <a:off x="7627314" y="1646987"/>
              <a:ext cx="399468" cy="276999"/>
            </a:xfrm>
            <a:prstGeom prst="rect">
              <a:avLst/>
            </a:prstGeom>
            <a:noFill/>
          </p:spPr>
          <p:txBody>
            <a:bodyPr wrap="none" rtlCol="0">
              <a:spAutoFit/>
            </a:bodyPr>
            <a:lstStyle/>
            <a:p>
              <a:r>
                <a:rPr lang="en-US" altLang="zh-CN" sz="1200" dirty="0" smtClean="0">
                  <a:latin typeface="Times New Roman" panose="02020603050405020304" pitchFamily="18" charset="0"/>
                  <a:cs typeface="Times New Roman" panose="02020603050405020304" pitchFamily="18" charset="0"/>
                </a:rPr>
                <a:t>Tm</a:t>
              </a:r>
              <a:endParaRPr lang="zh-CN" altLang="en-US" sz="1200" dirty="0">
                <a:latin typeface="Times New Roman" panose="02020603050405020304" pitchFamily="18" charset="0"/>
                <a:cs typeface="Times New Roman" panose="02020603050405020304" pitchFamily="18" charset="0"/>
              </a:endParaRPr>
            </a:p>
          </p:txBody>
        </p:sp>
        <p:sp>
          <p:nvSpPr>
            <p:cNvPr id="1063" name="文本框 1062"/>
            <p:cNvSpPr txBox="1"/>
            <p:nvPr/>
          </p:nvSpPr>
          <p:spPr>
            <a:xfrm>
              <a:off x="4149957" y="1799387"/>
              <a:ext cx="356188" cy="276999"/>
            </a:xfrm>
            <a:prstGeom prst="rect">
              <a:avLst/>
            </a:prstGeom>
            <a:noFill/>
          </p:spPr>
          <p:txBody>
            <a:bodyPr wrap="none" rtlCol="0">
              <a:spAutoFit/>
            </a:bodyPr>
            <a:lstStyle/>
            <a:p>
              <a:r>
                <a:rPr lang="en-US" altLang="zh-CN" sz="1200" dirty="0" err="1" smtClean="0">
                  <a:latin typeface="Times New Roman" panose="02020603050405020304" pitchFamily="18" charset="0"/>
                  <a:cs typeface="Times New Roman" panose="02020603050405020304" pitchFamily="18" charset="0"/>
                </a:rPr>
                <a:t>Tn</a:t>
              </a:r>
              <a:endParaRPr lang="zh-CN" altLang="en-US" sz="1200" dirty="0">
                <a:latin typeface="Times New Roman" panose="02020603050405020304" pitchFamily="18" charset="0"/>
                <a:cs typeface="Times New Roman" panose="02020603050405020304" pitchFamily="18" charset="0"/>
              </a:endParaRPr>
            </a:p>
          </p:txBody>
        </p:sp>
        <p:sp>
          <p:nvSpPr>
            <p:cNvPr id="1064" name="文本框 1063"/>
            <p:cNvSpPr txBox="1"/>
            <p:nvPr/>
          </p:nvSpPr>
          <p:spPr>
            <a:xfrm>
              <a:off x="4071709" y="2233182"/>
              <a:ext cx="325154" cy="276999"/>
            </a:xfrm>
            <a:prstGeom prst="rect">
              <a:avLst/>
            </a:prstGeom>
            <a:noFill/>
          </p:spPr>
          <p:txBody>
            <a:bodyPr wrap="none" rtlCol="0">
              <a:spAutoFit/>
            </a:bodyPr>
            <a:lstStyle/>
            <a:p>
              <a:r>
                <a:rPr lang="en-US" altLang="zh-CN" sz="1200" dirty="0" err="1" smtClean="0">
                  <a:latin typeface="Times New Roman" panose="02020603050405020304" pitchFamily="18" charset="0"/>
                  <a:cs typeface="Times New Roman" panose="02020603050405020304" pitchFamily="18" charset="0"/>
                </a:rPr>
                <a:t>Tr</a:t>
              </a:r>
              <a:endParaRPr lang="zh-CN" altLang="en-US" sz="1200" dirty="0">
                <a:latin typeface="Times New Roman" panose="02020603050405020304" pitchFamily="18" charset="0"/>
                <a:cs typeface="Times New Roman" panose="02020603050405020304" pitchFamily="18" charset="0"/>
              </a:endParaRPr>
            </a:p>
          </p:txBody>
        </p:sp>
        <p:sp>
          <p:nvSpPr>
            <p:cNvPr id="1065" name="文本框 1064"/>
            <p:cNvSpPr txBox="1"/>
            <p:nvPr/>
          </p:nvSpPr>
          <p:spPr>
            <a:xfrm>
              <a:off x="4361777" y="2620897"/>
              <a:ext cx="337400" cy="276999"/>
            </a:xfrm>
            <a:prstGeom prst="rect">
              <a:avLst/>
            </a:prstGeom>
            <a:solidFill>
              <a:schemeClr val="bg1"/>
            </a:solidFill>
          </p:spPr>
          <p:txBody>
            <a:bodyPr wrap="none" rtlCol="0">
              <a:spAutoFit/>
            </a:bodyPr>
            <a:lstStyle/>
            <a:p>
              <a:r>
                <a:rPr lang="en-US" altLang="zh-CN" sz="1200" dirty="0" smtClean="0">
                  <a:latin typeface="Times New Roman" panose="02020603050405020304" pitchFamily="18" charset="0"/>
                  <a:cs typeface="Times New Roman" panose="02020603050405020304" pitchFamily="18" charset="0"/>
                </a:rPr>
                <a:t>Tc</a:t>
              </a:r>
              <a:endParaRPr lang="zh-CN" altLang="en-US" sz="1200" dirty="0">
                <a:latin typeface="Times New Roman" panose="02020603050405020304" pitchFamily="18" charset="0"/>
                <a:cs typeface="Times New Roman" panose="02020603050405020304" pitchFamily="18" charset="0"/>
              </a:endParaRPr>
            </a:p>
          </p:txBody>
        </p:sp>
      </p:grpSp>
      <p:sp>
        <p:nvSpPr>
          <p:cNvPr id="1032" name="矩形 1031"/>
          <p:cNvSpPr/>
          <p:nvPr/>
        </p:nvSpPr>
        <p:spPr>
          <a:xfrm>
            <a:off x="4016287" y="0"/>
            <a:ext cx="944233" cy="276999"/>
          </a:xfrm>
          <a:prstGeom prst="rect">
            <a:avLst/>
          </a:prstGeom>
        </p:spPr>
        <p:txBody>
          <a:bodyPr wrap="none">
            <a:spAutoFit/>
          </a:bodyPr>
          <a:lstStyle/>
          <a:p>
            <a:r>
              <a:rPr lang="en-US" altLang="zh-CN" sz="1200" b="1" dirty="0">
                <a:solidFill>
                  <a:srgbClr val="ABABAB"/>
                </a:solidFill>
              </a:rPr>
              <a:t>Background</a:t>
            </a:r>
            <a:endParaRPr lang="zh-CN" altLang="en-US" sz="1200" b="1" dirty="0">
              <a:solidFill>
                <a:srgbClr val="ABABAB"/>
              </a:solidFill>
            </a:endParaRPr>
          </a:p>
        </p:txBody>
      </p:sp>
      <p:sp>
        <p:nvSpPr>
          <p:cNvPr id="1841" name="AutoShape 3"/>
          <p:cNvSpPr>
            <a:spLocks noChangeAspect="1" noChangeArrowheads="1" noTextEdit="1"/>
          </p:cNvSpPr>
          <p:nvPr/>
        </p:nvSpPr>
        <p:spPr bwMode="auto">
          <a:xfrm>
            <a:off x="5187029" y="828247"/>
            <a:ext cx="2557648" cy="158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2" name="Rectangle 5"/>
          <p:cNvSpPr>
            <a:spLocks noChangeArrowheads="1"/>
          </p:cNvSpPr>
          <p:nvPr/>
        </p:nvSpPr>
        <p:spPr bwMode="auto">
          <a:xfrm>
            <a:off x="7320898" y="2044179"/>
            <a:ext cx="226864"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93" name="Line 6"/>
          <p:cNvSpPr>
            <a:spLocks noChangeShapeType="1"/>
          </p:cNvSpPr>
          <p:nvPr/>
        </p:nvSpPr>
        <p:spPr bwMode="auto">
          <a:xfrm>
            <a:off x="7494602" y="220740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4" name="Line 7"/>
          <p:cNvSpPr>
            <a:spLocks noChangeShapeType="1"/>
          </p:cNvSpPr>
          <p:nvPr/>
        </p:nvSpPr>
        <p:spPr bwMode="auto">
          <a:xfrm>
            <a:off x="7494602" y="220740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5" name="Line 8"/>
          <p:cNvSpPr>
            <a:spLocks noChangeShapeType="1"/>
          </p:cNvSpPr>
          <p:nvPr/>
        </p:nvSpPr>
        <p:spPr bwMode="auto">
          <a:xfrm>
            <a:off x="7267738" y="220740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6" name="Line 9"/>
          <p:cNvSpPr>
            <a:spLocks noChangeShapeType="1"/>
          </p:cNvSpPr>
          <p:nvPr/>
        </p:nvSpPr>
        <p:spPr bwMode="auto">
          <a:xfrm>
            <a:off x="7267738" y="220740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7" name="Line 10"/>
          <p:cNvSpPr>
            <a:spLocks noChangeShapeType="1"/>
          </p:cNvSpPr>
          <p:nvPr/>
        </p:nvSpPr>
        <p:spPr bwMode="auto">
          <a:xfrm>
            <a:off x="7434704" y="23242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8" name="Line 11"/>
          <p:cNvSpPr>
            <a:spLocks noChangeShapeType="1"/>
          </p:cNvSpPr>
          <p:nvPr/>
        </p:nvSpPr>
        <p:spPr bwMode="auto">
          <a:xfrm>
            <a:off x="7434704" y="23242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9" name="Rectangle 12"/>
          <p:cNvSpPr>
            <a:spLocks noChangeArrowheads="1"/>
          </p:cNvSpPr>
          <p:nvPr/>
        </p:nvSpPr>
        <p:spPr bwMode="auto">
          <a:xfrm>
            <a:off x="7294692" y="2077872"/>
            <a:ext cx="226864"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00" name="Line 13"/>
          <p:cNvSpPr>
            <a:spLocks noChangeShapeType="1"/>
          </p:cNvSpPr>
          <p:nvPr/>
        </p:nvSpPr>
        <p:spPr bwMode="auto">
          <a:xfrm>
            <a:off x="7407750" y="235789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1" name="Line 14"/>
          <p:cNvSpPr>
            <a:spLocks noChangeShapeType="1"/>
          </p:cNvSpPr>
          <p:nvPr/>
        </p:nvSpPr>
        <p:spPr bwMode="auto">
          <a:xfrm>
            <a:off x="7407750" y="235789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2" name="Rectangle 15"/>
          <p:cNvSpPr>
            <a:spLocks noChangeArrowheads="1"/>
          </p:cNvSpPr>
          <p:nvPr/>
        </p:nvSpPr>
        <p:spPr bwMode="auto">
          <a:xfrm>
            <a:off x="7266241" y="2120549"/>
            <a:ext cx="225367" cy="225367"/>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03" name="Line 16"/>
          <p:cNvSpPr>
            <a:spLocks noChangeShapeType="1"/>
          </p:cNvSpPr>
          <p:nvPr/>
        </p:nvSpPr>
        <p:spPr bwMode="auto">
          <a:xfrm>
            <a:off x="7491607" y="228676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4" name="Line 17"/>
          <p:cNvSpPr>
            <a:spLocks noChangeShapeType="1"/>
          </p:cNvSpPr>
          <p:nvPr/>
        </p:nvSpPr>
        <p:spPr bwMode="auto">
          <a:xfrm>
            <a:off x="7491607" y="228676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5" name="Line 18"/>
          <p:cNvSpPr>
            <a:spLocks noChangeShapeType="1"/>
          </p:cNvSpPr>
          <p:nvPr/>
        </p:nvSpPr>
        <p:spPr bwMode="auto">
          <a:xfrm>
            <a:off x="7379298" y="240057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6" name="Line 19"/>
          <p:cNvSpPr>
            <a:spLocks noChangeShapeType="1"/>
          </p:cNvSpPr>
          <p:nvPr/>
        </p:nvSpPr>
        <p:spPr bwMode="auto">
          <a:xfrm>
            <a:off x="7379298" y="240057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7" name="Rectangle 20"/>
          <p:cNvSpPr>
            <a:spLocks noChangeArrowheads="1"/>
          </p:cNvSpPr>
          <p:nvPr/>
        </p:nvSpPr>
        <p:spPr bwMode="auto">
          <a:xfrm>
            <a:off x="7236292" y="2157237"/>
            <a:ext cx="224618" cy="225367"/>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08" name="Line 21"/>
          <p:cNvSpPr>
            <a:spLocks noChangeShapeType="1"/>
          </p:cNvSpPr>
          <p:nvPr/>
        </p:nvSpPr>
        <p:spPr bwMode="auto">
          <a:xfrm>
            <a:off x="7460909" y="23242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9" name="Line 22"/>
          <p:cNvSpPr>
            <a:spLocks noChangeShapeType="1"/>
          </p:cNvSpPr>
          <p:nvPr/>
        </p:nvSpPr>
        <p:spPr bwMode="auto">
          <a:xfrm>
            <a:off x="7460909" y="23242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0" name="Rectangle 23"/>
          <p:cNvSpPr>
            <a:spLocks noChangeArrowheads="1"/>
          </p:cNvSpPr>
          <p:nvPr/>
        </p:nvSpPr>
        <p:spPr bwMode="auto">
          <a:xfrm>
            <a:off x="5521709" y="1960322"/>
            <a:ext cx="225367" cy="227613"/>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11" name="Line 24"/>
          <p:cNvSpPr>
            <a:spLocks noChangeShapeType="1"/>
          </p:cNvSpPr>
          <p:nvPr/>
        </p:nvSpPr>
        <p:spPr bwMode="auto">
          <a:xfrm>
            <a:off x="5635515" y="21879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2" name="Line 25"/>
          <p:cNvSpPr>
            <a:spLocks noChangeShapeType="1"/>
          </p:cNvSpPr>
          <p:nvPr/>
        </p:nvSpPr>
        <p:spPr bwMode="auto">
          <a:xfrm>
            <a:off x="5635515" y="21879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3" name="Rectangle 26"/>
          <p:cNvSpPr>
            <a:spLocks noChangeArrowheads="1"/>
          </p:cNvSpPr>
          <p:nvPr/>
        </p:nvSpPr>
        <p:spPr bwMode="auto">
          <a:xfrm>
            <a:off x="5494006" y="1997758"/>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14" name="Line 27"/>
          <p:cNvSpPr>
            <a:spLocks noChangeShapeType="1"/>
          </p:cNvSpPr>
          <p:nvPr/>
        </p:nvSpPr>
        <p:spPr bwMode="auto">
          <a:xfrm>
            <a:off x="5720870" y="211156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5" name="Line 28"/>
          <p:cNvSpPr>
            <a:spLocks noChangeShapeType="1"/>
          </p:cNvSpPr>
          <p:nvPr/>
        </p:nvSpPr>
        <p:spPr bwMode="auto">
          <a:xfrm>
            <a:off x="5720870" y="211156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6" name="Line 29"/>
          <p:cNvSpPr>
            <a:spLocks noChangeShapeType="1"/>
          </p:cNvSpPr>
          <p:nvPr/>
        </p:nvSpPr>
        <p:spPr bwMode="auto">
          <a:xfrm>
            <a:off x="5607064" y="22246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7" name="Line 30"/>
          <p:cNvSpPr>
            <a:spLocks noChangeShapeType="1"/>
          </p:cNvSpPr>
          <p:nvPr/>
        </p:nvSpPr>
        <p:spPr bwMode="auto">
          <a:xfrm>
            <a:off x="5607064" y="22246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8" name="Rectangle 31"/>
          <p:cNvSpPr>
            <a:spLocks noChangeArrowheads="1"/>
          </p:cNvSpPr>
          <p:nvPr/>
        </p:nvSpPr>
        <p:spPr bwMode="auto">
          <a:xfrm>
            <a:off x="5467052" y="2035195"/>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19" name="Line 32"/>
          <p:cNvSpPr>
            <a:spLocks noChangeShapeType="1"/>
          </p:cNvSpPr>
          <p:nvPr/>
        </p:nvSpPr>
        <p:spPr bwMode="auto">
          <a:xfrm>
            <a:off x="5693916" y="21482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0" name="Line 33"/>
          <p:cNvSpPr>
            <a:spLocks noChangeShapeType="1"/>
          </p:cNvSpPr>
          <p:nvPr/>
        </p:nvSpPr>
        <p:spPr bwMode="auto">
          <a:xfrm>
            <a:off x="5693916" y="21482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1" name="Line 34"/>
          <p:cNvSpPr>
            <a:spLocks noChangeShapeType="1"/>
          </p:cNvSpPr>
          <p:nvPr/>
        </p:nvSpPr>
        <p:spPr bwMode="auto">
          <a:xfrm>
            <a:off x="5467052" y="21482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2" name="Line 35"/>
          <p:cNvSpPr>
            <a:spLocks noChangeShapeType="1"/>
          </p:cNvSpPr>
          <p:nvPr/>
        </p:nvSpPr>
        <p:spPr bwMode="auto">
          <a:xfrm>
            <a:off x="5467052" y="21482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3" name="Line 36"/>
          <p:cNvSpPr>
            <a:spLocks noChangeShapeType="1"/>
          </p:cNvSpPr>
          <p:nvPr/>
        </p:nvSpPr>
        <p:spPr bwMode="auto">
          <a:xfrm>
            <a:off x="5580858" y="22620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4" name="Line 37"/>
          <p:cNvSpPr>
            <a:spLocks noChangeShapeType="1"/>
          </p:cNvSpPr>
          <p:nvPr/>
        </p:nvSpPr>
        <p:spPr bwMode="auto">
          <a:xfrm>
            <a:off x="5580858" y="22620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5" name="Rectangle 38"/>
          <p:cNvSpPr>
            <a:spLocks noChangeArrowheads="1"/>
          </p:cNvSpPr>
          <p:nvPr/>
        </p:nvSpPr>
        <p:spPr bwMode="auto">
          <a:xfrm>
            <a:off x="5440847" y="2070385"/>
            <a:ext cx="224618" cy="225367"/>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26" name="Line 39"/>
          <p:cNvSpPr>
            <a:spLocks noChangeShapeType="1"/>
          </p:cNvSpPr>
          <p:nvPr/>
        </p:nvSpPr>
        <p:spPr bwMode="auto">
          <a:xfrm>
            <a:off x="5665464" y="218269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7" name="Line 40"/>
          <p:cNvSpPr>
            <a:spLocks noChangeShapeType="1"/>
          </p:cNvSpPr>
          <p:nvPr/>
        </p:nvSpPr>
        <p:spPr bwMode="auto">
          <a:xfrm>
            <a:off x="5665464" y="218269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8" name="Line 41"/>
          <p:cNvSpPr>
            <a:spLocks noChangeShapeType="1"/>
          </p:cNvSpPr>
          <p:nvPr/>
        </p:nvSpPr>
        <p:spPr bwMode="auto">
          <a:xfrm>
            <a:off x="5553904" y="22957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9" name="Line 42"/>
          <p:cNvSpPr>
            <a:spLocks noChangeShapeType="1"/>
          </p:cNvSpPr>
          <p:nvPr/>
        </p:nvSpPr>
        <p:spPr bwMode="auto">
          <a:xfrm>
            <a:off x="5553904" y="22957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0" name="Rectangle 43"/>
          <p:cNvSpPr>
            <a:spLocks noChangeArrowheads="1"/>
          </p:cNvSpPr>
          <p:nvPr/>
        </p:nvSpPr>
        <p:spPr bwMode="auto">
          <a:xfrm>
            <a:off x="5412395" y="2111565"/>
            <a:ext cx="224618"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31" name="Line 44"/>
          <p:cNvSpPr>
            <a:spLocks noChangeShapeType="1"/>
          </p:cNvSpPr>
          <p:nvPr/>
        </p:nvSpPr>
        <p:spPr bwMode="auto">
          <a:xfrm>
            <a:off x="5637013" y="22246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2" name="Line 45"/>
          <p:cNvSpPr>
            <a:spLocks noChangeShapeType="1"/>
          </p:cNvSpPr>
          <p:nvPr/>
        </p:nvSpPr>
        <p:spPr bwMode="auto">
          <a:xfrm>
            <a:off x="5637013" y="22246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3" name="Rectangle 46"/>
          <p:cNvSpPr>
            <a:spLocks noChangeArrowheads="1"/>
          </p:cNvSpPr>
          <p:nvPr/>
        </p:nvSpPr>
        <p:spPr bwMode="auto">
          <a:xfrm>
            <a:off x="5381697" y="2148252"/>
            <a:ext cx="225367" cy="227613"/>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34" name="Line 47"/>
          <p:cNvSpPr>
            <a:spLocks noChangeShapeType="1"/>
          </p:cNvSpPr>
          <p:nvPr/>
        </p:nvSpPr>
        <p:spPr bwMode="auto">
          <a:xfrm>
            <a:off x="5607064" y="22620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5" name="Line 48"/>
          <p:cNvSpPr>
            <a:spLocks noChangeShapeType="1"/>
          </p:cNvSpPr>
          <p:nvPr/>
        </p:nvSpPr>
        <p:spPr bwMode="auto">
          <a:xfrm>
            <a:off x="5607064" y="22620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6" name="Rectangle 49"/>
          <p:cNvSpPr>
            <a:spLocks noChangeArrowheads="1"/>
          </p:cNvSpPr>
          <p:nvPr/>
        </p:nvSpPr>
        <p:spPr bwMode="auto">
          <a:xfrm>
            <a:off x="5513473" y="1478142"/>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37" name="Rectangle 50"/>
          <p:cNvSpPr>
            <a:spLocks noChangeArrowheads="1"/>
          </p:cNvSpPr>
          <p:nvPr/>
        </p:nvSpPr>
        <p:spPr bwMode="auto">
          <a:xfrm>
            <a:off x="5603320" y="1497609"/>
            <a:ext cx="81611" cy="79365"/>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38" name="Line 51"/>
          <p:cNvSpPr>
            <a:spLocks noChangeShapeType="1"/>
          </p:cNvSpPr>
          <p:nvPr/>
        </p:nvSpPr>
        <p:spPr bwMode="auto">
          <a:xfrm>
            <a:off x="5684931" y="15365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9" name="Line 52"/>
          <p:cNvSpPr>
            <a:spLocks noChangeShapeType="1"/>
          </p:cNvSpPr>
          <p:nvPr/>
        </p:nvSpPr>
        <p:spPr bwMode="auto">
          <a:xfrm>
            <a:off x="5684931" y="15365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0" name="Line 53"/>
          <p:cNvSpPr>
            <a:spLocks noChangeShapeType="1"/>
          </p:cNvSpPr>
          <p:nvPr/>
        </p:nvSpPr>
        <p:spPr bwMode="auto">
          <a:xfrm>
            <a:off x="5603320" y="15365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1" name="Line 54"/>
          <p:cNvSpPr>
            <a:spLocks noChangeShapeType="1"/>
          </p:cNvSpPr>
          <p:nvPr/>
        </p:nvSpPr>
        <p:spPr bwMode="auto">
          <a:xfrm>
            <a:off x="5603320" y="15365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2" name="Line 55"/>
          <p:cNvSpPr>
            <a:spLocks noChangeShapeType="1"/>
          </p:cNvSpPr>
          <p:nvPr/>
        </p:nvSpPr>
        <p:spPr bwMode="auto">
          <a:xfrm>
            <a:off x="5644500" y="157697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3" name="Line 56"/>
          <p:cNvSpPr>
            <a:spLocks noChangeShapeType="1"/>
          </p:cNvSpPr>
          <p:nvPr/>
        </p:nvSpPr>
        <p:spPr bwMode="auto">
          <a:xfrm>
            <a:off x="5644500" y="157697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4" name="Line 57"/>
          <p:cNvSpPr>
            <a:spLocks noChangeShapeType="1"/>
          </p:cNvSpPr>
          <p:nvPr/>
        </p:nvSpPr>
        <p:spPr bwMode="auto">
          <a:xfrm>
            <a:off x="5644500" y="14976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5" name="Line 58"/>
          <p:cNvSpPr>
            <a:spLocks noChangeShapeType="1"/>
          </p:cNvSpPr>
          <p:nvPr/>
        </p:nvSpPr>
        <p:spPr bwMode="auto">
          <a:xfrm>
            <a:off x="5644500" y="14976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6" name="Rectangle 59"/>
          <p:cNvSpPr>
            <a:spLocks noChangeArrowheads="1"/>
          </p:cNvSpPr>
          <p:nvPr/>
        </p:nvSpPr>
        <p:spPr bwMode="auto">
          <a:xfrm>
            <a:off x="5486519" y="1514829"/>
            <a:ext cx="226864" cy="227613"/>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47" name="Rectangle 60"/>
          <p:cNvSpPr>
            <a:spLocks noChangeArrowheads="1"/>
          </p:cNvSpPr>
          <p:nvPr/>
        </p:nvSpPr>
        <p:spPr bwMode="auto">
          <a:xfrm>
            <a:off x="5577115" y="1532799"/>
            <a:ext cx="79365"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48" name="Line 61"/>
          <p:cNvSpPr>
            <a:spLocks noChangeShapeType="1"/>
          </p:cNvSpPr>
          <p:nvPr/>
        </p:nvSpPr>
        <p:spPr bwMode="auto">
          <a:xfrm>
            <a:off x="5656480"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9" name="Line 62"/>
          <p:cNvSpPr>
            <a:spLocks noChangeShapeType="1"/>
          </p:cNvSpPr>
          <p:nvPr/>
        </p:nvSpPr>
        <p:spPr bwMode="auto">
          <a:xfrm>
            <a:off x="5656480"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0" name="Line 63"/>
          <p:cNvSpPr>
            <a:spLocks noChangeShapeType="1"/>
          </p:cNvSpPr>
          <p:nvPr/>
        </p:nvSpPr>
        <p:spPr bwMode="auto">
          <a:xfrm>
            <a:off x="5577115"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1" name="Line 64"/>
          <p:cNvSpPr>
            <a:spLocks noChangeShapeType="1"/>
          </p:cNvSpPr>
          <p:nvPr/>
        </p:nvSpPr>
        <p:spPr bwMode="auto">
          <a:xfrm>
            <a:off x="5577115"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2" name="Line 65"/>
          <p:cNvSpPr>
            <a:spLocks noChangeShapeType="1"/>
          </p:cNvSpPr>
          <p:nvPr/>
        </p:nvSpPr>
        <p:spPr bwMode="auto">
          <a:xfrm>
            <a:off x="5617546"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3" name="Line 66"/>
          <p:cNvSpPr>
            <a:spLocks noChangeShapeType="1"/>
          </p:cNvSpPr>
          <p:nvPr/>
        </p:nvSpPr>
        <p:spPr bwMode="auto">
          <a:xfrm>
            <a:off x="5617546"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4" name="Line 67"/>
          <p:cNvSpPr>
            <a:spLocks noChangeShapeType="1"/>
          </p:cNvSpPr>
          <p:nvPr/>
        </p:nvSpPr>
        <p:spPr bwMode="auto">
          <a:xfrm>
            <a:off x="5617546" y="153279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5" name="Line 68"/>
          <p:cNvSpPr>
            <a:spLocks noChangeShapeType="1"/>
          </p:cNvSpPr>
          <p:nvPr/>
        </p:nvSpPr>
        <p:spPr bwMode="auto">
          <a:xfrm>
            <a:off x="5617546" y="153279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6" name="Oval 69"/>
          <p:cNvSpPr>
            <a:spLocks noChangeArrowheads="1"/>
          </p:cNvSpPr>
          <p:nvPr/>
        </p:nvSpPr>
        <p:spPr bwMode="auto">
          <a:xfrm>
            <a:off x="6775076" y="833488"/>
            <a:ext cx="265798" cy="266547"/>
          </a:xfrm>
          <a:prstGeom prst="ellipse">
            <a:avLst/>
          </a:prstGeom>
          <a:noFill/>
          <a:ln w="6350"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7" name="Oval 70"/>
          <p:cNvSpPr>
            <a:spLocks noChangeArrowheads="1"/>
          </p:cNvSpPr>
          <p:nvPr/>
        </p:nvSpPr>
        <p:spPr bwMode="auto">
          <a:xfrm>
            <a:off x="7439945" y="833488"/>
            <a:ext cx="264300" cy="266547"/>
          </a:xfrm>
          <a:prstGeom prst="ellipse">
            <a:avLst/>
          </a:prstGeom>
          <a:noFill/>
          <a:ln w="6350"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8" name="Oval 71"/>
          <p:cNvSpPr>
            <a:spLocks noChangeArrowheads="1"/>
          </p:cNvSpPr>
          <p:nvPr/>
        </p:nvSpPr>
        <p:spPr bwMode="auto">
          <a:xfrm>
            <a:off x="5204998" y="838729"/>
            <a:ext cx="265798" cy="266547"/>
          </a:xfrm>
          <a:prstGeom prst="ellipse">
            <a:avLst/>
          </a:prstGeom>
          <a:noFill/>
          <a:ln w="6350"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9" name="Rectangle 72"/>
          <p:cNvSpPr>
            <a:spLocks noChangeArrowheads="1"/>
          </p:cNvSpPr>
          <p:nvPr/>
        </p:nvSpPr>
        <p:spPr bwMode="auto">
          <a:xfrm>
            <a:off x="5272383" y="874668"/>
            <a:ext cx="8161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1" u="none" strike="noStrike" cap="none" normalizeH="0" baseline="0" dirty="0" smtClean="0">
                <a:ln>
                  <a:noFill/>
                </a:ln>
                <a:solidFill>
                  <a:srgbClr val="231815"/>
                </a:solidFill>
                <a:effectLst/>
                <a:latin typeface="Times New Roman" panose="02020603050405020304" pitchFamily="18" charset="0"/>
              </a:rPr>
              <a:t>L</a:t>
            </a:r>
            <a:endParaRPr kumimoji="0" lang="zh-CN" altLang="zh-CN" sz="900" b="0" i="0" u="none" strike="noStrike" cap="none" normalizeH="0" baseline="0" dirty="0" smtClean="0">
              <a:ln>
                <a:noFill/>
              </a:ln>
              <a:solidFill>
                <a:schemeClr val="tx1"/>
              </a:solidFill>
              <a:effectLst/>
              <a:latin typeface="Arial" panose="020B0604020202020204" pitchFamily="34" charset="0"/>
            </a:endParaRPr>
          </a:p>
        </p:txBody>
      </p:sp>
      <p:sp>
        <p:nvSpPr>
          <p:cNvPr id="2060" name="Rectangle 73"/>
          <p:cNvSpPr>
            <a:spLocks noChangeArrowheads="1"/>
          </p:cNvSpPr>
          <p:nvPr/>
        </p:nvSpPr>
        <p:spPr bwMode="auto">
          <a:xfrm>
            <a:off x="5360733" y="942053"/>
            <a:ext cx="57652"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smtClean="0">
                <a:ln>
                  <a:noFill/>
                </a:ln>
                <a:solidFill>
                  <a:srgbClr val="231815"/>
                </a:solidFill>
                <a:effectLst/>
                <a:latin typeface="Times New Roman" panose="02020603050405020304" pitchFamily="18" charset="0"/>
              </a:rPr>
              <a:t>1</a:t>
            </a:r>
            <a:endParaRPr kumimoji="0" lang="zh-CN" altLang="zh-CN" sz="900" b="0" i="0" u="none" strike="noStrike" cap="none" normalizeH="0" baseline="0" smtClean="0">
              <a:ln>
                <a:noFill/>
              </a:ln>
              <a:solidFill>
                <a:schemeClr val="tx1"/>
              </a:solidFill>
              <a:effectLst/>
            </a:endParaRPr>
          </a:p>
        </p:txBody>
      </p:sp>
      <p:sp>
        <p:nvSpPr>
          <p:cNvPr id="2061" name="Oval 74"/>
          <p:cNvSpPr>
            <a:spLocks noChangeArrowheads="1"/>
          </p:cNvSpPr>
          <p:nvPr/>
        </p:nvSpPr>
        <p:spPr bwMode="auto">
          <a:xfrm>
            <a:off x="5989663" y="838729"/>
            <a:ext cx="264300" cy="266547"/>
          </a:xfrm>
          <a:prstGeom prst="ellipse">
            <a:avLst/>
          </a:prstGeom>
          <a:solidFill>
            <a:srgbClr val="FFFFFF"/>
          </a:solidFill>
          <a:ln w="6350" cap="flat">
            <a:solidFill>
              <a:srgbClr val="C30D2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62" name="Line 75"/>
          <p:cNvSpPr>
            <a:spLocks noChangeShapeType="1"/>
          </p:cNvSpPr>
          <p:nvPr/>
        </p:nvSpPr>
        <p:spPr bwMode="auto">
          <a:xfrm>
            <a:off x="5470796" y="972002"/>
            <a:ext cx="476938" cy="0"/>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3" name="Freeform 76"/>
          <p:cNvSpPr>
            <a:spLocks/>
          </p:cNvSpPr>
          <p:nvPr/>
        </p:nvSpPr>
        <p:spPr bwMode="auto">
          <a:xfrm>
            <a:off x="5929765" y="938310"/>
            <a:ext cx="59898" cy="67385"/>
          </a:xfrm>
          <a:custGeom>
            <a:avLst/>
            <a:gdLst>
              <a:gd name="T0" fmla="*/ 34 w 34"/>
              <a:gd name="T1" fmla="*/ 19 h 38"/>
              <a:gd name="T2" fmla="*/ 0 w 34"/>
              <a:gd name="T3" fmla="*/ 38 h 38"/>
              <a:gd name="T4" fmla="*/ 6 w 34"/>
              <a:gd name="T5" fmla="*/ 19 h 38"/>
              <a:gd name="T6" fmla="*/ 0 w 34"/>
              <a:gd name="T7" fmla="*/ 0 h 38"/>
              <a:gd name="T8" fmla="*/ 34 w 34"/>
              <a:gd name="T9" fmla="*/ 19 h 38"/>
            </a:gdLst>
            <a:ahLst/>
            <a:cxnLst>
              <a:cxn ang="0">
                <a:pos x="T0" y="T1"/>
              </a:cxn>
              <a:cxn ang="0">
                <a:pos x="T2" y="T3"/>
              </a:cxn>
              <a:cxn ang="0">
                <a:pos x="T4" y="T5"/>
              </a:cxn>
              <a:cxn ang="0">
                <a:pos x="T6" y="T7"/>
              </a:cxn>
              <a:cxn ang="0">
                <a:pos x="T8" y="T9"/>
              </a:cxn>
            </a:cxnLst>
            <a:rect l="0" t="0" r="r" b="b"/>
            <a:pathLst>
              <a:path w="34" h="38">
                <a:moveTo>
                  <a:pt x="34" y="19"/>
                </a:moveTo>
                <a:cubicBezTo>
                  <a:pt x="22" y="23"/>
                  <a:pt x="8" y="30"/>
                  <a:pt x="0" y="38"/>
                </a:cubicBezTo>
                <a:cubicBezTo>
                  <a:pt x="6" y="19"/>
                  <a:pt x="6" y="19"/>
                  <a:pt x="6" y="19"/>
                </a:cubicBezTo>
                <a:cubicBezTo>
                  <a:pt x="0" y="0"/>
                  <a:pt x="0" y="0"/>
                  <a:pt x="0" y="0"/>
                </a:cubicBezTo>
                <a:cubicBezTo>
                  <a:pt x="8" y="8"/>
                  <a:pt x="22" y="15"/>
                  <a:pt x="34" y="1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4" name="Line 77"/>
          <p:cNvSpPr>
            <a:spLocks noChangeShapeType="1"/>
          </p:cNvSpPr>
          <p:nvPr/>
        </p:nvSpPr>
        <p:spPr bwMode="auto">
          <a:xfrm>
            <a:off x="6253963" y="966761"/>
            <a:ext cx="471697" cy="0"/>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5" name="Freeform 78"/>
          <p:cNvSpPr>
            <a:spLocks/>
          </p:cNvSpPr>
          <p:nvPr/>
        </p:nvSpPr>
        <p:spPr bwMode="auto">
          <a:xfrm>
            <a:off x="6707691" y="933069"/>
            <a:ext cx="60647" cy="67385"/>
          </a:xfrm>
          <a:custGeom>
            <a:avLst/>
            <a:gdLst>
              <a:gd name="T0" fmla="*/ 34 w 34"/>
              <a:gd name="T1" fmla="*/ 19 h 38"/>
              <a:gd name="T2" fmla="*/ 0 w 34"/>
              <a:gd name="T3" fmla="*/ 38 h 38"/>
              <a:gd name="T4" fmla="*/ 6 w 34"/>
              <a:gd name="T5" fmla="*/ 19 h 38"/>
              <a:gd name="T6" fmla="*/ 0 w 34"/>
              <a:gd name="T7" fmla="*/ 0 h 38"/>
              <a:gd name="T8" fmla="*/ 34 w 34"/>
              <a:gd name="T9" fmla="*/ 19 h 38"/>
            </a:gdLst>
            <a:ahLst/>
            <a:cxnLst>
              <a:cxn ang="0">
                <a:pos x="T0" y="T1"/>
              </a:cxn>
              <a:cxn ang="0">
                <a:pos x="T2" y="T3"/>
              </a:cxn>
              <a:cxn ang="0">
                <a:pos x="T4" y="T5"/>
              </a:cxn>
              <a:cxn ang="0">
                <a:pos x="T6" y="T7"/>
              </a:cxn>
              <a:cxn ang="0">
                <a:pos x="T8" y="T9"/>
              </a:cxn>
            </a:cxnLst>
            <a:rect l="0" t="0" r="r" b="b"/>
            <a:pathLst>
              <a:path w="34" h="38">
                <a:moveTo>
                  <a:pt x="34" y="19"/>
                </a:moveTo>
                <a:cubicBezTo>
                  <a:pt x="22" y="23"/>
                  <a:pt x="8" y="30"/>
                  <a:pt x="0" y="38"/>
                </a:cubicBezTo>
                <a:cubicBezTo>
                  <a:pt x="6" y="19"/>
                  <a:pt x="6" y="19"/>
                  <a:pt x="6" y="19"/>
                </a:cubicBezTo>
                <a:cubicBezTo>
                  <a:pt x="0" y="0"/>
                  <a:pt x="0" y="0"/>
                  <a:pt x="0" y="0"/>
                </a:cubicBezTo>
                <a:cubicBezTo>
                  <a:pt x="8" y="8"/>
                  <a:pt x="22" y="15"/>
                  <a:pt x="34" y="1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6" name="Line 79"/>
          <p:cNvSpPr>
            <a:spLocks noChangeShapeType="1"/>
          </p:cNvSpPr>
          <p:nvPr/>
        </p:nvSpPr>
        <p:spPr bwMode="auto">
          <a:xfrm>
            <a:off x="7040874" y="972002"/>
            <a:ext cx="356394" cy="0"/>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7" name="Freeform 80"/>
          <p:cNvSpPr>
            <a:spLocks/>
          </p:cNvSpPr>
          <p:nvPr/>
        </p:nvSpPr>
        <p:spPr bwMode="auto">
          <a:xfrm>
            <a:off x="7379298" y="938310"/>
            <a:ext cx="60647" cy="67385"/>
          </a:xfrm>
          <a:custGeom>
            <a:avLst/>
            <a:gdLst>
              <a:gd name="T0" fmla="*/ 34 w 34"/>
              <a:gd name="T1" fmla="*/ 19 h 38"/>
              <a:gd name="T2" fmla="*/ 0 w 34"/>
              <a:gd name="T3" fmla="*/ 38 h 38"/>
              <a:gd name="T4" fmla="*/ 6 w 34"/>
              <a:gd name="T5" fmla="*/ 19 h 38"/>
              <a:gd name="T6" fmla="*/ 0 w 34"/>
              <a:gd name="T7" fmla="*/ 0 h 38"/>
              <a:gd name="T8" fmla="*/ 34 w 34"/>
              <a:gd name="T9" fmla="*/ 19 h 38"/>
            </a:gdLst>
            <a:ahLst/>
            <a:cxnLst>
              <a:cxn ang="0">
                <a:pos x="T0" y="T1"/>
              </a:cxn>
              <a:cxn ang="0">
                <a:pos x="T2" y="T3"/>
              </a:cxn>
              <a:cxn ang="0">
                <a:pos x="T4" y="T5"/>
              </a:cxn>
              <a:cxn ang="0">
                <a:pos x="T6" y="T7"/>
              </a:cxn>
              <a:cxn ang="0">
                <a:pos x="T8" y="T9"/>
              </a:cxn>
            </a:cxnLst>
            <a:rect l="0" t="0" r="r" b="b"/>
            <a:pathLst>
              <a:path w="34" h="38">
                <a:moveTo>
                  <a:pt x="34" y="19"/>
                </a:moveTo>
                <a:cubicBezTo>
                  <a:pt x="22" y="23"/>
                  <a:pt x="8" y="30"/>
                  <a:pt x="0" y="38"/>
                </a:cubicBezTo>
                <a:cubicBezTo>
                  <a:pt x="6" y="19"/>
                  <a:pt x="6" y="19"/>
                  <a:pt x="6" y="19"/>
                </a:cubicBezTo>
                <a:cubicBezTo>
                  <a:pt x="0" y="0"/>
                  <a:pt x="0" y="0"/>
                  <a:pt x="0" y="0"/>
                </a:cubicBezTo>
                <a:cubicBezTo>
                  <a:pt x="8" y="7"/>
                  <a:pt x="22" y="15"/>
                  <a:pt x="34" y="1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8" name="Rectangle 81"/>
          <p:cNvSpPr>
            <a:spLocks noChangeArrowheads="1"/>
          </p:cNvSpPr>
          <p:nvPr/>
        </p:nvSpPr>
        <p:spPr bwMode="auto">
          <a:xfrm>
            <a:off x="6054802" y="874668"/>
            <a:ext cx="8161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1" u="none" strike="noStrike" cap="none" normalizeH="0" baseline="0" smtClean="0">
                <a:ln>
                  <a:noFill/>
                </a:ln>
                <a:solidFill>
                  <a:srgbClr val="C30D23"/>
                </a:solidFill>
                <a:effectLst/>
                <a:latin typeface="Times New Roman" panose="02020603050405020304" pitchFamily="18" charset="0"/>
              </a:rPr>
              <a:t>L</a:t>
            </a:r>
            <a:endParaRPr kumimoji="0" lang="zh-CN" altLang="zh-CN" sz="900" b="0" i="0" u="none" strike="noStrike" cap="none" normalizeH="0" baseline="0" smtClean="0">
              <a:ln>
                <a:noFill/>
              </a:ln>
              <a:solidFill>
                <a:schemeClr val="tx1"/>
              </a:solidFill>
              <a:effectLst/>
              <a:latin typeface="Arial" panose="020B0604020202020204" pitchFamily="34" charset="0"/>
            </a:endParaRPr>
          </a:p>
        </p:txBody>
      </p:sp>
      <p:sp>
        <p:nvSpPr>
          <p:cNvPr id="2069" name="Rectangle 82"/>
          <p:cNvSpPr>
            <a:spLocks noChangeArrowheads="1"/>
          </p:cNvSpPr>
          <p:nvPr/>
        </p:nvSpPr>
        <p:spPr bwMode="auto">
          <a:xfrm>
            <a:off x="6143152" y="942053"/>
            <a:ext cx="57652"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smtClean="0">
                <a:ln>
                  <a:noFill/>
                </a:ln>
                <a:solidFill>
                  <a:srgbClr val="C30D23"/>
                </a:solidFill>
                <a:effectLst/>
                <a:latin typeface="Times New Roman" panose="02020603050405020304" pitchFamily="18" charset="0"/>
              </a:rPr>
              <a:t>2</a:t>
            </a:r>
            <a:endParaRPr kumimoji="0" lang="zh-CN" altLang="zh-CN" sz="900" b="0" i="0" u="none" strike="noStrike" cap="none" normalizeH="0" baseline="0" smtClean="0">
              <a:ln>
                <a:noFill/>
              </a:ln>
              <a:solidFill>
                <a:schemeClr val="tx1"/>
              </a:solidFill>
              <a:effectLst/>
            </a:endParaRPr>
          </a:p>
        </p:txBody>
      </p:sp>
      <p:sp>
        <p:nvSpPr>
          <p:cNvPr id="2070" name="Rectangle 83"/>
          <p:cNvSpPr>
            <a:spLocks noChangeArrowheads="1"/>
          </p:cNvSpPr>
          <p:nvPr/>
        </p:nvSpPr>
        <p:spPr bwMode="auto">
          <a:xfrm>
            <a:off x="6838718" y="874668"/>
            <a:ext cx="8161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1" u="none" strike="noStrike" cap="none" normalizeH="0" baseline="0" smtClean="0">
                <a:ln>
                  <a:noFill/>
                </a:ln>
                <a:solidFill>
                  <a:srgbClr val="231815"/>
                </a:solidFill>
                <a:effectLst/>
                <a:latin typeface="Times New Roman" panose="02020603050405020304" pitchFamily="18" charset="0"/>
              </a:rPr>
              <a:t>L</a:t>
            </a:r>
            <a:endParaRPr kumimoji="0" lang="zh-CN" altLang="zh-CN" sz="900" b="0" i="0" u="none" strike="noStrike" cap="none" normalizeH="0" baseline="0" smtClean="0">
              <a:ln>
                <a:noFill/>
              </a:ln>
              <a:solidFill>
                <a:schemeClr val="tx1"/>
              </a:solidFill>
              <a:effectLst/>
              <a:latin typeface="Arial" panose="020B0604020202020204" pitchFamily="34" charset="0"/>
            </a:endParaRPr>
          </a:p>
        </p:txBody>
      </p:sp>
      <p:sp>
        <p:nvSpPr>
          <p:cNvPr id="2071" name="Rectangle 84"/>
          <p:cNvSpPr>
            <a:spLocks noChangeArrowheads="1"/>
          </p:cNvSpPr>
          <p:nvPr/>
        </p:nvSpPr>
        <p:spPr bwMode="auto">
          <a:xfrm>
            <a:off x="6927068" y="942053"/>
            <a:ext cx="57652"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smtClean="0">
                <a:ln>
                  <a:noFill/>
                </a:ln>
                <a:solidFill>
                  <a:srgbClr val="231815"/>
                </a:solidFill>
                <a:effectLst/>
                <a:latin typeface="Times New Roman" panose="02020603050405020304" pitchFamily="18" charset="0"/>
              </a:rPr>
              <a:t>3</a:t>
            </a:r>
            <a:endParaRPr kumimoji="0" lang="zh-CN" altLang="zh-CN" sz="900" b="0" i="0" u="none" strike="noStrike" cap="none" normalizeH="0" baseline="0" smtClean="0">
              <a:ln>
                <a:noFill/>
              </a:ln>
              <a:solidFill>
                <a:schemeClr val="tx1"/>
              </a:solidFill>
              <a:effectLst/>
            </a:endParaRPr>
          </a:p>
        </p:txBody>
      </p:sp>
      <p:sp>
        <p:nvSpPr>
          <p:cNvPr id="2072" name="Rectangle 85"/>
          <p:cNvSpPr>
            <a:spLocks noChangeArrowheads="1"/>
          </p:cNvSpPr>
          <p:nvPr/>
        </p:nvSpPr>
        <p:spPr bwMode="auto">
          <a:xfrm>
            <a:off x="7500592" y="862688"/>
            <a:ext cx="8161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1" u="none" strike="noStrike" cap="none" normalizeH="0" baseline="0" dirty="0" smtClean="0">
                <a:ln>
                  <a:noFill/>
                </a:ln>
                <a:solidFill>
                  <a:srgbClr val="231815"/>
                </a:solidFill>
                <a:effectLst/>
                <a:latin typeface="Times New Roman" panose="02020603050405020304" pitchFamily="18" charset="0"/>
              </a:rPr>
              <a:t>L</a:t>
            </a:r>
            <a:endParaRPr kumimoji="0" lang="zh-CN" altLang="zh-CN" sz="900" b="0" i="0" u="none" strike="noStrike" cap="none" normalizeH="0" baseline="0" dirty="0" smtClean="0">
              <a:ln>
                <a:noFill/>
              </a:ln>
              <a:solidFill>
                <a:schemeClr val="tx1"/>
              </a:solidFill>
              <a:effectLst/>
              <a:latin typeface="Arial" panose="020B0604020202020204" pitchFamily="34" charset="0"/>
            </a:endParaRPr>
          </a:p>
        </p:txBody>
      </p:sp>
      <p:sp>
        <p:nvSpPr>
          <p:cNvPr id="2073" name="Rectangle 86"/>
          <p:cNvSpPr>
            <a:spLocks noChangeArrowheads="1"/>
          </p:cNvSpPr>
          <p:nvPr/>
        </p:nvSpPr>
        <p:spPr bwMode="auto">
          <a:xfrm>
            <a:off x="7588942" y="930074"/>
            <a:ext cx="57652"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smtClean="0">
                <a:ln>
                  <a:noFill/>
                </a:ln>
                <a:solidFill>
                  <a:srgbClr val="231815"/>
                </a:solidFill>
                <a:effectLst/>
                <a:latin typeface="Times New Roman" panose="02020603050405020304" pitchFamily="18" charset="0"/>
              </a:rPr>
              <a:t>4</a:t>
            </a:r>
            <a:endParaRPr kumimoji="0" lang="zh-CN" altLang="zh-CN" sz="900" b="0" i="0" u="none" strike="noStrike" cap="none" normalizeH="0" baseline="0" smtClean="0">
              <a:ln>
                <a:noFill/>
              </a:ln>
              <a:solidFill>
                <a:schemeClr val="tx1"/>
              </a:solidFill>
              <a:effectLst/>
            </a:endParaRPr>
          </a:p>
        </p:txBody>
      </p:sp>
      <p:sp>
        <p:nvSpPr>
          <p:cNvPr id="2074" name="Rectangle 87"/>
          <p:cNvSpPr>
            <a:spLocks noChangeArrowheads="1"/>
          </p:cNvSpPr>
          <p:nvPr/>
        </p:nvSpPr>
        <p:spPr bwMode="auto">
          <a:xfrm>
            <a:off x="5188526" y="1431721"/>
            <a:ext cx="2552407" cy="977837"/>
          </a:xfrm>
          <a:prstGeom prst="rect">
            <a:avLst/>
          </a:prstGeom>
          <a:noFill/>
          <a:ln w="3175"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75" name="Rectangle 88"/>
          <p:cNvSpPr>
            <a:spLocks noChangeArrowheads="1"/>
          </p:cNvSpPr>
          <p:nvPr/>
        </p:nvSpPr>
        <p:spPr bwMode="auto">
          <a:xfrm>
            <a:off x="6312364" y="1731960"/>
            <a:ext cx="80114"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76" name="Line 89"/>
          <p:cNvSpPr>
            <a:spLocks noChangeShapeType="1"/>
          </p:cNvSpPr>
          <p:nvPr/>
        </p:nvSpPr>
        <p:spPr bwMode="auto">
          <a:xfrm>
            <a:off x="6392477"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77" name="Line 90"/>
          <p:cNvSpPr>
            <a:spLocks noChangeShapeType="1"/>
          </p:cNvSpPr>
          <p:nvPr/>
        </p:nvSpPr>
        <p:spPr bwMode="auto">
          <a:xfrm>
            <a:off x="6392477"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78" name="Line 91"/>
          <p:cNvSpPr>
            <a:spLocks noChangeShapeType="1"/>
          </p:cNvSpPr>
          <p:nvPr/>
        </p:nvSpPr>
        <p:spPr bwMode="auto">
          <a:xfrm>
            <a:off x="6312364"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79" name="Line 92"/>
          <p:cNvSpPr>
            <a:spLocks noChangeShapeType="1"/>
          </p:cNvSpPr>
          <p:nvPr/>
        </p:nvSpPr>
        <p:spPr bwMode="auto">
          <a:xfrm>
            <a:off x="6312364"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0" name="Line 93"/>
          <p:cNvSpPr>
            <a:spLocks noChangeShapeType="1"/>
          </p:cNvSpPr>
          <p:nvPr/>
        </p:nvSpPr>
        <p:spPr bwMode="auto">
          <a:xfrm>
            <a:off x="6353544"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1" name="Line 94"/>
          <p:cNvSpPr>
            <a:spLocks noChangeShapeType="1"/>
          </p:cNvSpPr>
          <p:nvPr/>
        </p:nvSpPr>
        <p:spPr bwMode="auto">
          <a:xfrm>
            <a:off x="6353544"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2" name="Line 95"/>
          <p:cNvSpPr>
            <a:spLocks noChangeShapeType="1"/>
          </p:cNvSpPr>
          <p:nvPr/>
        </p:nvSpPr>
        <p:spPr bwMode="auto">
          <a:xfrm>
            <a:off x="6353544" y="173196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3" name="Line 96"/>
          <p:cNvSpPr>
            <a:spLocks noChangeShapeType="1"/>
          </p:cNvSpPr>
          <p:nvPr/>
        </p:nvSpPr>
        <p:spPr bwMode="auto">
          <a:xfrm>
            <a:off x="6353544" y="173196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4" name="Rectangle 97"/>
          <p:cNvSpPr>
            <a:spLocks noChangeArrowheads="1"/>
          </p:cNvSpPr>
          <p:nvPr/>
        </p:nvSpPr>
        <p:spPr bwMode="auto">
          <a:xfrm>
            <a:off x="6301882" y="1745437"/>
            <a:ext cx="81611" cy="80114"/>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85" name="Line 98"/>
          <p:cNvSpPr>
            <a:spLocks noChangeShapeType="1"/>
          </p:cNvSpPr>
          <p:nvPr/>
        </p:nvSpPr>
        <p:spPr bwMode="auto">
          <a:xfrm>
            <a:off x="6383493"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6" name="Line 99"/>
          <p:cNvSpPr>
            <a:spLocks noChangeShapeType="1"/>
          </p:cNvSpPr>
          <p:nvPr/>
        </p:nvSpPr>
        <p:spPr bwMode="auto">
          <a:xfrm>
            <a:off x="6383493"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7" name="Line 100"/>
          <p:cNvSpPr>
            <a:spLocks noChangeShapeType="1"/>
          </p:cNvSpPr>
          <p:nvPr/>
        </p:nvSpPr>
        <p:spPr bwMode="auto">
          <a:xfrm>
            <a:off x="6301882"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8" name="Line 101"/>
          <p:cNvSpPr>
            <a:spLocks noChangeShapeType="1"/>
          </p:cNvSpPr>
          <p:nvPr/>
        </p:nvSpPr>
        <p:spPr bwMode="auto">
          <a:xfrm>
            <a:off x="6301882"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9" name="Line 102"/>
          <p:cNvSpPr>
            <a:spLocks noChangeShapeType="1"/>
          </p:cNvSpPr>
          <p:nvPr/>
        </p:nvSpPr>
        <p:spPr bwMode="auto">
          <a:xfrm>
            <a:off x="6343062" y="182555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0" name="Line 103"/>
          <p:cNvSpPr>
            <a:spLocks noChangeShapeType="1"/>
          </p:cNvSpPr>
          <p:nvPr/>
        </p:nvSpPr>
        <p:spPr bwMode="auto">
          <a:xfrm>
            <a:off x="6343062" y="182555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1" name="Line 104"/>
          <p:cNvSpPr>
            <a:spLocks noChangeShapeType="1"/>
          </p:cNvSpPr>
          <p:nvPr/>
        </p:nvSpPr>
        <p:spPr bwMode="auto">
          <a:xfrm>
            <a:off x="6343062" y="174543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2" name="Line 105"/>
          <p:cNvSpPr>
            <a:spLocks noChangeShapeType="1"/>
          </p:cNvSpPr>
          <p:nvPr/>
        </p:nvSpPr>
        <p:spPr bwMode="auto">
          <a:xfrm>
            <a:off x="6343062" y="174543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3" name="Rectangle 106"/>
          <p:cNvSpPr>
            <a:spLocks noChangeArrowheads="1"/>
          </p:cNvSpPr>
          <p:nvPr/>
        </p:nvSpPr>
        <p:spPr bwMode="auto">
          <a:xfrm>
            <a:off x="6292897" y="1758166"/>
            <a:ext cx="80114"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94" name="Line 107"/>
          <p:cNvSpPr>
            <a:spLocks noChangeShapeType="1"/>
          </p:cNvSpPr>
          <p:nvPr/>
        </p:nvSpPr>
        <p:spPr bwMode="auto">
          <a:xfrm>
            <a:off x="6373011" y="17993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5" name="Line 108"/>
          <p:cNvSpPr>
            <a:spLocks noChangeShapeType="1"/>
          </p:cNvSpPr>
          <p:nvPr/>
        </p:nvSpPr>
        <p:spPr bwMode="auto">
          <a:xfrm>
            <a:off x="6373011" y="17993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6" name="Line 109"/>
          <p:cNvSpPr>
            <a:spLocks noChangeShapeType="1"/>
          </p:cNvSpPr>
          <p:nvPr/>
        </p:nvSpPr>
        <p:spPr bwMode="auto">
          <a:xfrm>
            <a:off x="6292897" y="17993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7" name="Line 110"/>
          <p:cNvSpPr>
            <a:spLocks noChangeShapeType="1"/>
          </p:cNvSpPr>
          <p:nvPr/>
        </p:nvSpPr>
        <p:spPr bwMode="auto">
          <a:xfrm>
            <a:off x="6292897" y="17993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8" name="Line 111"/>
          <p:cNvSpPr>
            <a:spLocks noChangeShapeType="1"/>
          </p:cNvSpPr>
          <p:nvPr/>
        </p:nvSpPr>
        <p:spPr bwMode="auto">
          <a:xfrm>
            <a:off x="6334077" y="183977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9" name="Line 112"/>
          <p:cNvSpPr>
            <a:spLocks noChangeShapeType="1"/>
          </p:cNvSpPr>
          <p:nvPr/>
        </p:nvSpPr>
        <p:spPr bwMode="auto">
          <a:xfrm>
            <a:off x="6334077" y="183977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0" name="Line 113"/>
          <p:cNvSpPr>
            <a:spLocks noChangeShapeType="1"/>
          </p:cNvSpPr>
          <p:nvPr/>
        </p:nvSpPr>
        <p:spPr bwMode="auto">
          <a:xfrm>
            <a:off x="6334077" y="17581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1" name="Line 114"/>
          <p:cNvSpPr>
            <a:spLocks noChangeShapeType="1"/>
          </p:cNvSpPr>
          <p:nvPr/>
        </p:nvSpPr>
        <p:spPr bwMode="auto">
          <a:xfrm>
            <a:off x="6334077" y="17581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2" name="Rectangle 115"/>
          <p:cNvSpPr>
            <a:spLocks noChangeArrowheads="1"/>
          </p:cNvSpPr>
          <p:nvPr/>
        </p:nvSpPr>
        <p:spPr bwMode="auto">
          <a:xfrm>
            <a:off x="6283912" y="1770894"/>
            <a:ext cx="80114" cy="79365"/>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03" name="Line 116"/>
          <p:cNvSpPr>
            <a:spLocks noChangeShapeType="1"/>
          </p:cNvSpPr>
          <p:nvPr/>
        </p:nvSpPr>
        <p:spPr bwMode="auto">
          <a:xfrm>
            <a:off x="6364026" y="181132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4" name="Line 117"/>
          <p:cNvSpPr>
            <a:spLocks noChangeShapeType="1"/>
          </p:cNvSpPr>
          <p:nvPr/>
        </p:nvSpPr>
        <p:spPr bwMode="auto">
          <a:xfrm>
            <a:off x="6364026" y="181132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5" name="Line 118"/>
          <p:cNvSpPr>
            <a:spLocks noChangeShapeType="1"/>
          </p:cNvSpPr>
          <p:nvPr/>
        </p:nvSpPr>
        <p:spPr bwMode="auto">
          <a:xfrm>
            <a:off x="6283912" y="181132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6" name="Line 119"/>
          <p:cNvSpPr>
            <a:spLocks noChangeShapeType="1"/>
          </p:cNvSpPr>
          <p:nvPr/>
        </p:nvSpPr>
        <p:spPr bwMode="auto">
          <a:xfrm>
            <a:off x="6283912" y="181132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7" name="Line 120"/>
          <p:cNvSpPr>
            <a:spLocks noChangeShapeType="1"/>
          </p:cNvSpPr>
          <p:nvPr/>
        </p:nvSpPr>
        <p:spPr bwMode="auto">
          <a:xfrm>
            <a:off x="6322846" y="18502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8" name="Line 121"/>
          <p:cNvSpPr>
            <a:spLocks noChangeShapeType="1"/>
          </p:cNvSpPr>
          <p:nvPr/>
        </p:nvSpPr>
        <p:spPr bwMode="auto">
          <a:xfrm>
            <a:off x="6322846" y="18502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9" name="Line 122"/>
          <p:cNvSpPr>
            <a:spLocks noChangeShapeType="1"/>
          </p:cNvSpPr>
          <p:nvPr/>
        </p:nvSpPr>
        <p:spPr bwMode="auto">
          <a:xfrm>
            <a:off x="6322846" y="177089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0" name="Line 123"/>
          <p:cNvSpPr>
            <a:spLocks noChangeShapeType="1"/>
          </p:cNvSpPr>
          <p:nvPr/>
        </p:nvSpPr>
        <p:spPr bwMode="auto">
          <a:xfrm>
            <a:off x="6322846" y="177089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1" name="Rectangle 124"/>
          <p:cNvSpPr>
            <a:spLocks noChangeArrowheads="1"/>
          </p:cNvSpPr>
          <p:nvPr/>
        </p:nvSpPr>
        <p:spPr bwMode="auto">
          <a:xfrm>
            <a:off x="6273430" y="1785120"/>
            <a:ext cx="80114"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12" name="Line 125"/>
          <p:cNvSpPr>
            <a:spLocks noChangeShapeType="1"/>
          </p:cNvSpPr>
          <p:nvPr/>
        </p:nvSpPr>
        <p:spPr bwMode="auto">
          <a:xfrm>
            <a:off x="6314610" y="186673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3" name="Line 126"/>
          <p:cNvSpPr>
            <a:spLocks noChangeShapeType="1"/>
          </p:cNvSpPr>
          <p:nvPr/>
        </p:nvSpPr>
        <p:spPr bwMode="auto">
          <a:xfrm>
            <a:off x="6314610" y="186673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4" name="Line 127"/>
          <p:cNvSpPr>
            <a:spLocks noChangeShapeType="1"/>
          </p:cNvSpPr>
          <p:nvPr/>
        </p:nvSpPr>
        <p:spPr bwMode="auto">
          <a:xfrm>
            <a:off x="6314610"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5" name="Line 128"/>
          <p:cNvSpPr>
            <a:spLocks noChangeShapeType="1"/>
          </p:cNvSpPr>
          <p:nvPr/>
        </p:nvSpPr>
        <p:spPr bwMode="auto">
          <a:xfrm>
            <a:off x="6314610"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6" name="Rectangle 129"/>
          <p:cNvSpPr>
            <a:spLocks noChangeArrowheads="1"/>
          </p:cNvSpPr>
          <p:nvPr/>
        </p:nvSpPr>
        <p:spPr bwMode="auto">
          <a:xfrm>
            <a:off x="6262948" y="1799346"/>
            <a:ext cx="80114" cy="79365"/>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17" name="Rectangle 130"/>
          <p:cNvSpPr>
            <a:spLocks noChangeArrowheads="1"/>
          </p:cNvSpPr>
          <p:nvPr/>
        </p:nvSpPr>
        <p:spPr bwMode="auto">
          <a:xfrm>
            <a:off x="6454622" y="1734955"/>
            <a:ext cx="81611"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18" name="Line 131"/>
          <p:cNvSpPr>
            <a:spLocks noChangeShapeType="1"/>
          </p:cNvSpPr>
          <p:nvPr/>
        </p:nvSpPr>
        <p:spPr bwMode="auto">
          <a:xfrm>
            <a:off x="6536233"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9" name="Line 132"/>
          <p:cNvSpPr>
            <a:spLocks noChangeShapeType="1"/>
          </p:cNvSpPr>
          <p:nvPr/>
        </p:nvSpPr>
        <p:spPr bwMode="auto">
          <a:xfrm>
            <a:off x="6536233"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0" name="Line 133"/>
          <p:cNvSpPr>
            <a:spLocks noChangeShapeType="1"/>
          </p:cNvSpPr>
          <p:nvPr/>
        </p:nvSpPr>
        <p:spPr bwMode="auto">
          <a:xfrm>
            <a:off x="6454622"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1" name="Line 134"/>
          <p:cNvSpPr>
            <a:spLocks noChangeShapeType="1"/>
          </p:cNvSpPr>
          <p:nvPr/>
        </p:nvSpPr>
        <p:spPr bwMode="auto">
          <a:xfrm>
            <a:off x="6454622"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2" name="Line 135"/>
          <p:cNvSpPr>
            <a:spLocks noChangeShapeType="1"/>
          </p:cNvSpPr>
          <p:nvPr/>
        </p:nvSpPr>
        <p:spPr bwMode="auto">
          <a:xfrm>
            <a:off x="6495053"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3" name="Line 136"/>
          <p:cNvSpPr>
            <a:spLocks noChangeShapeType="1"/>
          </p:cNvSpPr>
          <p:nvPr/>
        </p:nvSpPr>
        <p:spPr bwMode="auto">
          <a:xfrm>
            <a:off x="6495053"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4" name="Line 137"/>
          <p:cNvSpPr>
            <a:spLocks noChangeShapeType="1"/>
          </p:cNvSpPr>
          <p:nvPr/>
        </p:nvSpPr>
        <p:spPr bwMode="auto">
          <a:xfrm>
            <a:off x="6495053" y="17349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5" name="Line 138"/>
          <p:cNvSpPr>
            <a:spLocks noChangeShapeType="1"/>
          </p:cNvSpPr>
          <p:nvPr/>
        </p:nvSpPr>
        <p:spPr bwMode="auto">
          <a:xfrm>
            <a:off x="6495053" y="17349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6" name="Rectangle 139"/>
          <p:cNvSpPr>
            <a:spLocks noChangeArrowheads="1"/>
          </p:cNvSpPr>
          <p:nvPr/>
        </p:nvSpPr>
        <p:spPr bwMode="auto">
          <a:xfrm>
            <a:off x="6445637" y="1747683"/>
            <a:ext cx="79365" cy="79365"/>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27" name="Line 140"/>
          <p:cNvSpPr>
            <a:spLocks noChangeShapeType="1"/>
          </p:cNvSpPr>
          <p:nvPr/>
        </p:nvSpPr>
        <p:spPr bwMode="auto">
          <a:xfrm>
            <a:off x="6525002"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8" name="Line 141"/>
          <p:cNvSpPr>
            <a:spLocks noChangeShapeType="1"/>
          </p:cNvSpPr>
          <p:nvPr/>
        </p:nvSpPr>
        <p:spPr bwMode="auto">
          <a:xfrm>
            <a:off x="6525002"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9" name="Line 142"/>
          <p:cNvSpPr>
            <a:spLocks noChangeShapeType="1"/>
          </p:cNvSpPr>
          <p:nvPr/>
        </p:nvSpPr>
        <p:spPr bwMode="auto">
          <a:xfrm>
            <a:off x="6445637"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0" name="Line 143"/>
          <p:cNvSpPr>
            <a:spLocks noChangeShapeType="1"/>
          </p:cNvSpPr>
          <p:nvPr/>
        </p:nvSpPr>
        <p:spPr bwMode="auto">
          <a:xfrm>
            <a:off x="6445637"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1" name="Line 144"/>
          <p:cNvSpPr>
            <a:spLocks noChangeShapeType="1"/>
          </p:cNvSpPr>
          <p:nvPr/>
        </p:nvSpPr>
        <p:spPr bwMode="auto">
          <a:xfrm>
            <a:off x="6484571" y="182704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2" name="Line 145"/>
          <p:cNvSpPr>
            <a:spLocks noChangeShapeType="1"/>
          </p:cNvSpPr>
          <p:nvPr/>
        </p:nvSpPr>
        <p:spPr bwMode="auto">
          <a:xfrm>
            <a:off x="6484571" y="182704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3" name="Line 146"/>
          <p:cNvSpPr>
            <a:spLocks noChangeShapeType="1"/>
          </p:cNvSpPr>
          <p:nvPr/>
        </p:nvSpPr>
        <p:spPr bwMode="auto">
          <a:xfrm>
            <a:off x="6484571" y="174768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4" name="Line 147"/>
          <p:cNvSpPr>
            <a:spLocks noChangeShapeType="1"/>
          </p:cNvSpPr>
          <p:nvPr/>
        </p:nvSpPr>
        <p:spPr bwMode="auto">
          <a:xfrm>
            <a:off x="6484571" y="174768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5" name="Rectangle 148"/>
          <p:cNvSpPr>
            <a:spLocks noChangeArrowheads="1"/>
          </p:cNvSpPr>
          <p:nvPr/>
        </p:nvSpPr>
        <p:spPr bwMode="auto">
          <a:xfrm>
            <a:off x="6435155" y="1761909"/>
            <a:ext cx="81611" cy="79365"/>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36" name="Line 149"/>
          <p:cNvSpPr>
            <a:spLocks noChangeShapeType="1"/>
          </p:cNvSpPr>
          <p:nvPr/>
        </p:nvSpPr>
        <p:spPr bwMode="auto">
          <a:xfrm>
            <a:off x="6516766" y="18008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7" name="Line 150"/>
          <p:cNvSpPr>
            <a:spLocks noChangeShapeType="1"/>
          </p:cNvSpPr>
          <p:nvPr/>
        </p:nvSpPr>
        <p:spPr bwMode="auto">
          <a:xfrm>
            <a:off x="6516766" y="18008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8" name="Line 151"/>
          <p:cNvSpPr>
            <a:spLocks noChangeShapeType="1"/>
          </p:cNvSpPr>
          <p:nvPr/>
        </p:nvSpPr>
        <p:spPr bwMode="auto">
          <a:xfrm>
            <a:off x="6435155" y="18008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9" name="Line 152"/>
          <p:cNvSpPr>
            <a:spLocks noChangeShapeType="1"/>
          </p:cNvSpPr>
          <p:nvPr/>
        </p:nvSpPr>
        <p:spPr bwMode="auto">
          <a:xfrm>
            <a:off x="6435155" y="18008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0" name="Line 153"/>
          <p:cNvSpPr>
            <a:spLocks noChangeShapeType="1"/>
          </p:cNvSpPr>
          <p:nvPr/>
        </p:nvSpPr>
        <p:spPr bwMode="auto">
          <a:xfrm>
            <a:off x="6475586" y="184127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1" name="Line 154"/>
          <p:cNvSpPr>
            <a:spLocks noChangeShapeType="1"/>
          </p:cNvSpPr>
          <p:nvPr/>
        </p:nvSpPr>
        <p:spPr bwMode="auto">
          <a:xfrm>
            <a:off x="6475586" y="184127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2" name="Line 155"/>
          <p:cNvSpPr>
            <a:spLocks noChangeShapeType="1"/>
          </p:cNvSpPr>
          <p:nvPr/>
        </p:nvSpPr>
        <p:spPr bwMode="auto">
          <a:xfrm>
            <a:off x="6475586" y="17619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3" name="Line 156"/>
          <p:cNvSpPr>
            <a:spLocks noChangeShapeType="1"/>
          </p:cNvSpPr>
          <p:nvPr/>
        </p:nvSpPr>
        <p:spPr bwMode="auto">
          <a:xfrm>
            <a:off x="6475586" y="17619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4" name="Rectangle 157"/>
          <p:cNvSpPr>
            <a:spLocks noChangeArrowheads="1"/>
          </p:cNvSpPr>
          <p:nvPr/>
        </p:nvSpPr>
        <p:spPr bwMode="auto">
          <a:xfrm>
            <a:off x="6426170" y="1772391"/>
            <a:ext cx="79365"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45" name="Line 158"/>
          <p:cNvSpPr>
            <a:spLocks noChangeShapeType="1"/>
          </p:cNvSpPr>
          <p:nvPr/>
        </p:nvSpPr>
        <p:spPr bwMode="auto">
          <a:xfrm>
            <a:off x="6505535"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6" name="Line 159"/>
          <p:cNvSpPr>
            <a:spLocks noChangeShapeType="1"/>
          </p:cNvSpPr>
          <p:nvPr/>
        </p:nvSpPr>
        <p:spPr bwMode="auto">
          <a:xfrm>
            <a:off x="6505535"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7" name="Line 160"/>
          <p:cNvSpPr>
            <a:spLocks noChangeShapeType="1"/>
          </p:cNvSpPr>
          <p:nvPr/>
        </p:nvSpPr>
        <p:spPr bwMode="auto">
          <a:xfrm>
            <a:off x="6426170"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8" name="Line 161"/>
          <p:cNvSpPr>
            <a:spLocks noChangeShapeType="1"/>
          </p:cNvSpPr>
          <p:nvPr/>
        </p:nvSpPr>
        <p:spPr bwMode="auto">
          <a:xfrm>
            <a:off x="6426170"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9" name="Line 162"/>
          <p:cNvSpPr>
            <a:spLocks noChangeShapeType="1"/>
          </p:cNvSpPr>
          <p:nvPr/>
        </p:nvSpPr>
        <p:spPr bwMode="auto">
          <a:xfrm>
            <a:off x="6466601" y="18540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0" name="Line 163"/>
          <p:cNvSpPr>
            <a:spLocks noChangeShapeType="1"/>
          </p:cNvSpPr>
          <p:nvPr/>
        </p:nvSpPr>
        <p:spPr bwMode="auto">
          <a:xfrm>
            <a:off x="6466601" y="18540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1" name="Line 164"/>
          <p:cNvSpPr>
            <a:spLocks noChangeShapeType="1"/>
          </p:cNvSpPr>
          <p:nvPr/>
        </p:nvSpPr>
        <p:spPr bwMode="auto">
          <a:xfrm>
            <a:off x="6466601"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2" name="Line 165"/>
          <p:cNvSpPr>
            <a:spLocks noChangeShapeType="1"/>
          </p:cNvSpPr>
          <p:nvPr/>
        </p:nvSpPr>
        <p:spPr bwMode="auto">
          <a:xfrm>
            <a:off x="6466601"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3" name="Rectangle 166"/>
          <p:cNvSpPr>
            <a:spLocks noChangeArrowheads="1"/>
          </p:cNvSpPr>
          <p:nvPr/>
        </p:nvSpPr>
        <p:spPr bwMode="auto">
          <a:xfrm>
            <a:off x="6415688" y="1788115"/>
            <a:ext cx="80862"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54" name="Line 167"/>
          <p:cNvSpPr>
            <a:spLocks noChangeShapeType="1"/>
          </p:cNvSpPr>
          <p:nvPr/>
        </p:nvSpPr>
        <p:spPr bwMode="auto">
          <a:xfrm>
            <a:off x="6456119" y="186822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5" name="Line 168"/>
          <p:cNvSpPr>
            <a:spLocks noChangeShapeType="1"/>
          </p:cNvSpPr>
          <p:nvPr/>
        </p:nvSpPr>
        <p:spPr bwMode="auto">
          <a:xfrm>
            <a:off x="6456119" y="186822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6" name="Line 169"/>
          <p:cNvSpPr>
            <a:spLocks noChangeShapeType="1"/>
          </p:cNvSpPr>
          <p:nvPr/>
        </p:nvSpPr>
        <p:spPr bwMode="auto">
          <a:xfrm>
            <a:off x="6456119"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7" name="Line 170"/>
          <p:cNvSpPr>
            <a:spLocks noChangeShapeType="1"/>
          </p:cNvSpPr>
          <p:nvPr/>
        </p:nvSpPr>
        <p:spPr bwMode="auto">
          <a:xfrm>
            <a:off x="6456119"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8" name="Rectangle 171"/>
          <p:cNvSpPr>
            <a:spLocks noChangeArrowheads="1"/>
          </p:cNvSpPr>
          <p:nvPr/>
        </p:nvSpPr>
        <p:spPr bwMode="auto">
          <a:xfrm>
            <a:off x="6404457" y="1800843"/>
            <a:ext cx="80114"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59" name="Rectangle 172"/>
          <p:cNvSpPr>
            <a:spLocks noChangeArrowheads="1"/>
          </p:cNvSpPr>
          <p:nvPr/>
        </p:nvSpPr>
        <p:spPr bwMode="auto">
          <a:xfrm>
            <a:off x="6594633" y="1734955"/>
            <a:ext cx="79365"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60" name="Line 173"/>
          <p:cNvSpPr>
            <a:spLocks noChangeShapeType="1"/>
          </p:cNvSpPr>
          <p:nvPr/>
        </p:nvSpPr>
        <p:spPr bwMode="auto">
          <a:xfrm>
            <a:off x="6673998" y="17761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1" name="Line 174"/>
          <p:cNvSpPr>
            <a:spLocks noChangeShapeType="1"/>
          </p:cNvSpPr>
          <p:nvPr/>
        </p:nvSpPr>
        <p:spPr bwMode="auto">
          <a:xfrm>
            <a:off x="6673998" y="17761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2" name="Line 175"/>
          <p:cNvSpPr>
            <a:spLocks noChangeShapeType="1"/>
          </p:cNvSpPr>
          <p:nvPr/>
        </p:nvSpPr>
        <p:spPr bwMode="auto">
          <a:xfrm>
            <a:off x="6594633" y="17761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3" name="Line 176"/>
          <p:cNvSpPr>
            <a:spLocks noChangeShapeType="1"/>
          </p:cNvSpPr>
          <p:nvPr/>
        </p:nvSpPr>
        <p:spPr bwMode="auto">
          <a:xfrm>
            <a:off x="6594633" y="17761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4" name="Line 177"/>
          <p:cNvSpPr>
            <a:spLocks noChangeShapeType="1"/>
          </p:cNvSpPr>
          <p:nvPr/>
        </p:nvSpPr>
        <p:spPr bwMode="auto">
          <a:xfrm>
            <a:off x="6633567"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5" name="Line 178"/>
          <p:cNvSpPr>
            <a:spLocks noChangeShapeType="1"/>
          </p:cNvSpPr>
          <p:nvPr/>
        </p:nvSpPr>
        <p:spPr bwMode="auto">
          <a:xfrm>
            <a:off x="6633567"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6" name="Line 179"/>
          <p:cNvSpPr>
            <a:spLocks noChangeShapeType="1"/>
          </p:cNvSpPr>
          <p:nvPr/>
        </p:nvSpPr>
        <p:spPr bwMode="auto">
          <a:xfrm>
            <a:off x="6633567" y="17349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7" name="Line 180"/>
          <p:cNvSpPr>
            <a:spLocks noChangeShapeType="1"/>
          </p:cNvSpPr>
          <p:nvPr/>
        </p:nvSpPr>
        <p:spPr bwMode="auto">
          <a:xfrm>
            <a:off x="6633567" y="17349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8" name="Rectangle 181"/>
          <p:cNvSpPr>
            <a:spLocks noChangeArrowheads="1"/>
          </p:cNvSpPr>
          <p:nvPr/>
        </p:nvSpPr>
        <p:spPr bwMode="auto">
          <a:xfrm>
            <a:off x="6583403" y="1749181"/>
            <a:ext cx="81611"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69" name="Line 182"/>
          <p:cNvSpPr>
            <a:spLocks noChangeShapeType="1"/>
          </p:cNvSpPr>
          <p:nvPr/>
        </p:nvSpPr>
        <p:spPr bwMode="auto">
          <a:xfrm>
            <a:off x="6665014"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0" name="Line 183"/>
          <p:cNvSpPr>
            <a:spLocks noChangeShapeType="1"/>
          </p:cNvSpPr>
          <p:nvPr/>
        </p:nvSpPr>
        <p:spPr bwMode="auto">
          <a:xfrm>
            <a:off x="6665014"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1" name="Line 184"/>
          <p:cNvSpPr>
            <a:spLocks noChangeShapeType="1"/>
          </p:cNvSpPr>
          <p:nvPr/>
        </p:nvSpPr>
        <p:spPr bwMode="auto">
          <a:xfrm>
            <a:off x="6583403"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2" name="Line 185"/>
          <p:cNvSpPr>
            <a:spLocks noChangeShapeType="1"/>
          </p:cNvSpPr>
          <p:nvPr/>
        </p:nvSpPr>
        <p:spPr bwMode="auto">
          <a:xfrm>
            <a:off x="6583403"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3" name="Line 186"/>
          <p:cNvSpPr>
            <a:spLocks noChangeShapeType="1"/>
          </p:cNvSpPr>
          <p:nvPr/>
        </p:nvSpPr>
        <p:spPr bwMode="auto">
          <a:xfrm>
            <a:off x="6624583" y="182929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4" name="Line 187"/>
          <p:cNvSpPr>
            <a:spLocks noChangeShapeType="1"/>
          </p:cNvSpPr>
          <p:nvPr/>
        </p:nvSpPr>
        <p:spPr bwMode="auto">
          <a:xfrm>
            <a:off x="6624583" y="182929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5" name="Line 188"/>
          <p:cNvSpPr>
            <a:spLocks noChangeShapeType="1"/>
          </p:cNvSpPr>
          <p:nvPr/>
        </p:nvSpPr>
        <p:spPr bwMode="auto">
          <a:xfrm>
            <a:off x="6624583" y="174918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6" name="Line 189"/>
          <p:cNvSpPr>
            <a:spLocks noChangeShapeType="1"/>
          </p:cNvSpPr>
          <p:nvPr/>
        </p:nvSpPr>
        <p:spPr bwMode="auto">
          <a:xfrm>
            <a:off x="6624583" y="174918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7" name="Rectangle 190"/>
          <p:cNvSpPr>
            <a:spLocks noChangeArrowheads="1"/>
          </p:cNvSpPr>
          <p:nvPr/>
        </p:nvSpPr>
        <p:spPr bwMode="auto">
          <a:xfrm>
            <a:off x="6575167" y="1761909"/>
            <a:ext cx="79365"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78" name="Line 191"/>
          <p:cNvSpPr>
            <a:spLocks noChangeShapeType="1"/>
          </p:cNvSpPr>
          <p:nvPr/>
        </p:nvSpPr>
        <p:spPr bwMode="auto">
          <a:xfrm>
            <a:off x="6654532" y="180234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9" name="Line 192"/>
          <p:cNvSpPr>
            <a:spLocks noChangeShapeType="1"/>
          </p:cNvSpPr>
          <p:nvPr/>
        </p:nvSpPr>
        <p:spPr bwMode="auto">
          <a:xfrm>
            <a:off x="6654532" y="180234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0" name="Line 193"/>
          <p:cNvSpPr>
            <a:spLocks noChangeShapeType="1"/>
          </p:cNvSpPr>
          <p:nvPr/>
        </p:nvSpPr>
        <p:spPr bwMode="auto">
          <a:xfrm>
            <a:off x="6575167" y="180234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1" name="Line 194"/>
          <p:cNvSpPr>
            <a:spLocks noChangeShapeType="1"/>
          </p:cNvSpPr>
          <p:nvPr/>
        </p:nvSpPr>
        <p:spPr bwMode="auto">
          <a:xfrm>
            <a:off x="6575167" y="180234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2" name="Line 195"/>
          <p:cNvSpPr>
            <a:spLocks noChangeShapeType="1"/>
          </p:cNvSpPr>
          <p:nvPr/>
        </p:nvSpPr>
        <p:spPr bwMode="auto">
          <a:xfrm>
            <a:off x="6615598" y="184352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3" name="Line 196"/>
          <p:cNvSpPr>
            <a:spLocks noChangeShapeType="1"/>
          </p:cNvSpPr>
          <p:nvPr/>
        </p:nvSpPr>
        <p:spPr bwMode="auto">
          <a:xfrm>
            <a:off x="6615598" y="184352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4" name="Line 197"/>
          <p:cNvSpPr>
            <a:spLocks noChangeShapeType="1"/>
          </p:cNvSpPr>
          <p:nvPr/>
        </p:nvSpPr>
        <p:spPr bwMode="auto">
          <a:xfrm>
            <a:off x="6615598" y="17619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5" name="Line 198"/>
          <p:cNvSpPr>
            <a:spLocks noChangeShapeType="1"/>
          </p:cNvSpPr>
          <p:nvPr/>
        </p:nvSpPr>
        <p:spPr bwMode="auto">
          <a:xfrm>
            <a:off x="6615598" y="17619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6" name="Rectangle 199"/>
          <p:cNvSpPr>
            <a:spLocks noChangeArrowheads="1"/>
          </p:cNvSpPr>
          <p:nvPr/>
        </p:nvSpPr>
        <p:spPr bwMode="auto">
          <a:xfrm>
            <a:off x="6563936" y="1773889"/>
            <a:ext cx="81611"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87" name="Line 200"/>
          <p:cNvSpPr>
            <a:spLocks noChangeShapeType="1"/>
          </p:cNvSpPr>
          <p:nvPr/>
        </p:nvSpPr>
        <p:spPr bwMode="auto">
          <a:xfrm>
            <a:off x="6645547"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8" name="Line 201"/>
          <p:cNvSpPr>
            <a:spLocks noChangeShapeType="1"/>
          </p:cNvSpPr>
          <p:nvPr/>
        </p:nvSpPr>
        <p:spPr bwMode="auto">
          <a:xfrm>
            <a:off x="6645547"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9" name="Line 202"/>
          <p:cNvSpPr>
            <a:spLocks noChangeShapeType="1"/>
          </p:cNvSpPr>
          <p:nvPr/>
        </p:nvSpPr>
        <p:spPr bwMode="auto">
          <a:xfrm>
            <a:off x="6563936"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90" name="Line 203"/>
          <p:cNvSpPr>
            <a:spLocks noChangeShapeType="1"/>
          </p:cNvSpPr>
          <p:nvPr/>
        </p:nvSpPr>
        <p:spPr bwMode="auto">
          <a:xfrm>
            <a:off x="6563936"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91" name="Line 204"/>
          <p:cNvSpPr>
            <a:spLocks noChangeShapeType="1"/>
          </p:cNvSpPr>
          <p:nvPr/>
        </p:nvSpPr>
        <p:spPr bwMode="auto">
          <a:xfrm>
            <a:off x="6605116" y="185550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3" name="Line 206"/>
          <p:cNvSpPr>
            <a:spLocks noChangeShapeType="1"/>
          </p:cNvSpPr>
          <p:nvPr/>
        </p:nvSpPr>
        <p:spPr bwMode="auto">
          <a:xfrm>
            <a:off x="6605116" y="185550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4" name="Line 207"/>
          <p:cNvSpPr>
            <a:spLocks noChangeShapeType="1"/>
          </p:cNvSpPr>
          <p:nvPr/>
        </p:nvSpPr>
        <p:spPr bwMode="auto">
          <a:xfrm>
            <a:off x="6605116"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5" name="Line 208"/>
          <p:cNvSpPr>
            <a:spLocks noChangeShapeType="1"/>
          </p:cNvSpPr>
          <p:nvPr/>
        </p:nvSpPr>
        <p:spPr bwMode="auto">
          <a:xfrm>
            <a:off x="6605116"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6" name="Rectangle 209"/>
          <p:cNvSpPr>
            <a:spLocks noChangeArrowheads="1"/>
          </p:cNvSpPr>
          <p:nvPr/>
        </p:nvSpPr>
        <p:spPr bwMode="auto">
          <a:xfrm>
            <a:off x="6555700" y="1788115"/>
            <a:ext cx="79365"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47" name="Line 210"/>
          <p:cNvSpPr>
            <a:spLocks noChangeShapeType="1"/>
          </p:cNvSpPr>
          <p:nvPr/>
        </p:nvSpPr>
        <p:spPr bwMode="auto">
          <a:xfrm>
            <a:off x="6594634" y="186972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8" name="Line 211"/>
          <p:cNvSpPr>
            <a:spLocks noChangeShapeType="1"/>
          </p:cNvSpPr>
          <p:nvPr/>
        </p:nvSpPr>
        <p:spPr bwMode="auto">
          <a:xfrm>
            <a:off x="6594634" y="186972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9" name="Line 212"/>
          <p:cNvSpPr>
            <a:spLocks noChangeShapeType="1"/>
          </p:cNvSpPr>
          <p:nvPr/>
        </p:nvSpPr>
        <p:spPr bwMode="auto">
          <a:xfrm>
            <a:off x="6594634"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0" name="Line 213"/>
          <p:cNvSpPr>
            <a:spLocks noChangeShapeType="1"/>
          </p:cNvSpPr>
          <p:nvPr/>
        </p:nvSpPr>
        <p:spPr bwMode="auto">
          <a:xfrm>
            <a:off x="6594634"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1" name="Rectangle 214"/>
          <p:cNvSpPr>
            <a:spLocks noChangeArrowheads="1"/>
          </p:cNvSpPr>
          <p:nvPr/>
        </p:nvSpPr>
        <p:spPr bwMode="auto">
          <a:xfrm>
            <a:off x="6544469" y="1802341"/>
            <a:ext cx="80114"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52" name="Rectangle 215"/>
          <p:cNvSpPr>
            <a:spLocks noChangeArrowheads="1"/>
          </p:cNvSpPr>
          <p:nvPr/>
        </p:nvSpPr>
        <p:spPr bwMode="auto">
          <a:xfrm>
            <a:off x="6736143" y="1738699"/>
            <a:ext cx="80114"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53" name="Line 216"/>
          <p:cNvSpPr>
            <a:spLocks noChangeShapeType="1"/>
          </p:cNvSpPr>
          <p:nvPr/>
        </p:nvSpPr>
        <p:spPr bwMode="auto">
          <a:xfrm>
            <a:off x="6816257" y="177913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4" name="Line 217"/>
          <p:cNvSpPr>
            <a:spLocks noChangeShapeType="1"/>
          </p:cNvSpPr>
          <p:nvPr/>
        </p:nvSpPr>
        <p:spPr bwMode="auto">
          <a:xfrm>
            <a:off x="6816257" y="177913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5" name="Line 218"/>
          <p:cNvSpPr>
            <a:spLocks noChangeShapeType="1"/>
          </p:cNvSpPr>
          <p:nvPr/>
        </p:nvSpPr>
        <p:spPr bwMode="auto">
          <a:xfrm>
            <a:off x="6736143" y="177913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6" name="Line 219"/>
          <p:cNvSpPr>
            <a:spLocks noChangeShapeType="1"/>
          </p:cNvSpPr>
          <p:nvPr/>
        </p:nvSpPr>
        <p:spPr bwMode="auto">
          <a:xfrm>
            <a:off x="6736143" y="177913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7" name="Line 220"/>
          <p:cNvSpPr>
            <a:spLocks noChangeShapeType="1"/>
          </p:cNvSpPr>
          <p:nvPr/>
        </p:nvSpPr>
        <p:spPr bwMode="auto">
          <a:xfrm>
            <a:off x="6777323" y="181881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8" name="Line 221"/>
          <p:cNvSpPr>
            <a:spLocks noChangeShapeType="1"/>
          </p:cNvSpPr>
          <p:nvPr/>
        </p:nvSpPr>
        <p:spPr bwMode="auto">
          <a:xfrm>
            <a:off x="6777323" y="181881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9" name="Line 222"/>
          <p:cNvSpPr>
            <a:spLocks noChangeShapeType="1"/>
          </p:cNvSpPr>
          <p:nvPr/>
        </p:nvSpPr>
        <p:spPr bwMode="auto">
          <a:xfrm>
            <a:off x="6777323" y="173869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0" name="Line 223"/>
          <p:cNvSpPr>
            <a:spLocks noChangeShapeType="1"/>
          </p:cNvSpPr>
          <p:nvPr/>
        </p:nvSpPr>
        <p:spPr bwMode="auto">
          <a:xfrm>
            <a:off x="6777323" y="173869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1" name="Rectangle 224"/>
          <p:cNvSpPr>
            <a:spLocks noChangeArrowheads="1"/>
          </p:cNvSpPr>
          <p:nvPr/>
        </p:nvSpPr>
        <p:spPr bwMode="auto">
          <a:xfrm>
            <a:off x="6727158" y="1751427"/>
            <a:ext cx="80114"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62" name="Line 225"/>
          <p:cNvSpPr>
            <a:spLocks noChangeShapeType="1"/>
          </p:cNvSpPr>
          <p:nvPr/>
        </p:nvSpPr>
        <p:spPr bwMode="auto">
          <a:xfrm>
            <a:off x="6807272"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3" name="Line 226"/>
          <p:cNvSpPr>
            <a:spLocks noChangeShapeType="1"/>
          </p:cNvSpPr>
          <p:nvPr/>
        </p:nvSpPr>
        <p:spPr bwMode="auto">
          <a:xfrm>
            <a:off x="6807272"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4" name="Line 227"/>
          <p:cNvSpPr>
            <a:spLocks noChangeShapeType="1"/>
          </p:cNvSpPr>
          <p:nvPr/>
        </p:nvSpPr>
        <p:spPr bwMode="auto">
          <a:xfrm>
            <a:off x="6727158"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5" name="Line 228"/>
          <p:cNvSpPr>
            <a:spLocks noChangeShapeType="1"/>
          </p:cNvSpPr>
          <p:nvPr/>
        </p:nvSpPr>
        <p:spPr bwMode="auto">
          <a:xfrm>
            <a:off x="6727158"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6" name="Line 229"/>
          <p:cNvSpPr>
            <a:spLocks noChangeShapeType="1"/>
          </p:cNvSpPr>
          <p:nvPr/>
        </p:nvSpPr>
        <p:spPr bwMode="auto">
          <a:xfrm>
            <a:off x="6766092" y="183303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7" name="Line 230"/>
          <p:cNvSpPr>
            <a:spLocks noChangeShapeType="1"/>
          </p:cNvSpPr>
          <p:nvPr/>
        </p:nvSpPr>
        <p:spPr bwMode="auto">
          <a:xfrm>
            <a:off x="6766092" y="183303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8" name="Line 231"/>
          <p:cNvSpPr>
            <a:spLocks noChangeShapeType="1"/>
          </p:cNvSpPr>
          <p:nvPr/>
        </p:nvSpPr>
        <p:spPr bwMode="auto">
          <a:xfrm>
            <a:off x="6766092" y="175142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9" name="Line 232"/>
          <p:cNvSpPr>
            <a:spLocks noChangeShapeType="1"/>
          </p:cNvSpPr>
          <p:nvPr/>
        </p:nvSpPr>
        <p:spPr bwMode="auto">
          <a:xfrm>
            <a:off x="6766092" y="175142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0" name="Rectangle 233"/>
          <p:cNvSpPr>
            <a:spLocks noChangeArrowheads="1"/>
          </p:cNvSpPr>
          <p:nvPr/>
        </p:nvSpPr>
        <p:spPr bwMode="auto">
          <a:xfrm>
            <a:off x="6716676" y="1765653"/>
            <a:ext cx="81611" cy="79365"/>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71" name="Line 234"/>
          <p:cNvSpPr>
            <a:spLocks noChangeShapeType="1"/>
          </p:cNvSpPr>
          <p:nvPr/>
        </p:nvSpPr>
        <p:spPr bwMode="auto">
          <a:xfrm>
            <a:off x="6798287" y="18060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2" name="Line 235"/>
          <p:cNvSpPr>
            <a:spLocks noChangeShapeType="1"/>
          </p:cNvSpPr>
          <p:nvPr/>
        </p:nvSpPr>
        <p:spPr bwMode="auto">
          <a:xfrm>
            <a:off x="6798287" y="18060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3" name="Line 236"/>
          <p:cNvSpPr>
            <a:spLocks noChangeShapeType="1"/>
          </p:cNvSpPr>
          <p:nvPr/>
        </p:nvSpPr>
        <p:spPr bwMode="auto">
          <a:xfrm>
            <a:off x="6716676" y="18060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4" name="Line 237"/>
          <p:cNvSpPr>
            <a:spLocks noChangeShapeType="1"/>
          </p:cNvSpPr>
          <p:nvPr/>
        </p:nvSpPr>
        <p:spPr bwMode="auto">
          <a:xfrm>
            <a:off x="6716676" y="18060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5" name="Line 238"/>
          <p:cNvSpPr>
            <a:spLocks noChangeShapeType="1"/>
          </p:cNvSpPr>
          <p:nvPr/>
        </p:nvSpPr>
        <p:spPr bwMode="auto">
          <a:xfrm>
            <a:off x="6757107" y="184501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6" name="Line 239"/>
          <p:cNvSpPr>
            <a:spLocks noChangeShapeType="1"/>
          </p:cNvSpPr>
          <p:nvPr/>
        </p:nvSpPr>
        <p:spPr bwMode="auto">
          <a:xfrm>
            <a:off x="6757107" y="184501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7" name="Line 240"/>
          <p:cNvSpPr>
            <a:spLocks noChangeShapeType="1"/>
          </p:cNvSpPr>
          <p:nvPr/>
        </p:nvSpPr>
        <p:spPr bwMode="auto">
          <a:xfrm>
            <a:off x="6757107" y="176565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8" name="Line 241"/>
          <p:cNvSpPr>
            <a:spLocks noChangeShapeType="1"/>
          </p:cNvSpPr>
          <p:nvPr/>
        </p:nvSpPr>
        <p:spPr bwMode="auto">
          <a:xfrm>
            <a:off x="6757107" y="176565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9" name="Rectangle 242"/>
          <p:cNvSpPr>
            <a:spLocks noChangeArrowheads="1"/>
          </p:cNvSpPr>
          <p:nvPr/>
        </p:nvSpPr>
        <p:spPr bwMode="auto">
          <a:xfrm>
            <a:off x="6707691" y="1777633"/>
            <a:ext cx="80114"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80" name="Line 243"/>
          <p:cNvSpPr>
            <a:spLocks noChangeShapeType="1"/>
          </p:cNvSpPr>
          <p:nvPr/>
        </p:nvSpPr>
        <p:spPr bwMode="auto">
          <a:xfrm>
            <a:off x="6787805"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1" name="Line 244"/>
          <p:cNvSpPr>
            <a:spLocks noChangeShapeType="1"/>
          </p:cNvSpPr>
          <p:nvPr/>
        </p:nvSpPr>
        <p:spPr bwMode="auto">
          <a:xfrm>
            <a:off x="6787805"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2" name="Line 245"/>
          <p:cNvSpPr>
            <a:spLocks noChangeShapeType="1"/>
          </p:cNvSpPr>
          <p:nvPr/>
        </p:nvSpPr>
        <p:spPr bwMode="auto">
          <a:xfrm>
            <a:off x="6707691"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3" name="Line 246"/>
          <p:cNvSpPr>
            <a:spLocks noChangeShapeType="1"/>
          </p:cNvSpPr>
          <p:nvPr/>
        </p:nvSpPr>
        <p:spPr bwMode="auto">
          <a:xfrm>
            <a:off x="6707691"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4" name="Line 247"/>
          <p:cNvSpPr>
            <a:spLocks noChangeShapeType="1"/>
          </p:cNvSpPr>
          <p:nvPr/>
        </p:nvSpPr>
        <p:spPr bwMode="auto">
          <a:xfrm>
            <a:off x="6746625" y="18577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5" name="Line 248"/>
          <p:cNvSpPr>
            <a:spLocks noChangeShapeType="1"/>
          </p:cNvSpPr>
          <p:nvPr/>
        </p:nvSpPr>
        <p:spPr bwMode="auto">
          <a:xfrm>
            <a:off x="6746625" y="18577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6" name="Line 249"/>
          <p:cNvSpPr>
            <a:spLocks noChangeShapeType="1"/>
          </p:cNvSpPr>
          <p:nvPr/>
        </p:nvSpPr>
        <p:spPr bwMode="auto">
          <a:xfrm>
            <a:off x="6746625" y="177763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7" name="Line 250"/>
          <p:cNvSpPr>
            <a:spLocks noChangeShapeType="1"/>
          </p:cNvSpPr>
          <p:nvPr/>
        </p:nvSpPr>
        <p:spPr bwMode="auto">
          <a:xfrm>
            <a:off x="6746625" y="177763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8" name="Rectangle 251"/>
          <p:cNvSpPr>
            <a:spLocks noChangeArrowheads="1"/>
          </p:cNvSpPr>
          <p:nvPr/>
        </p:nvSpPr>
        <p:spPr bwMode="auto">
          <a:xfrm>
            <a:off x="6697209" y="1791858"/>
            <a:ext cx="80114"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89" name="Line 252"/>
          <p:cNvSpPr>
            <a:spLocks noChangeShapeType="1"/>
          </p:cNvSpPr>
          <p:nvPr/>
        </p:nvSpPr>
        <p:spPr bwMode="auto">
          <a:xfrm>
            <a:off x="6737641" y="18719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0" name="Line 253"/>
          <p:cNvSpPr>
            <a:spLocks noChangeShapeType="1"/>
          </p:cNvSpPr>
          <p:nvPr/>
        </p:nvSpPr>
        <p:spPr bwMode="auto">
          <a:xfrm>
            <a:off x="6737641" y="18719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1" name="Line 254"/>
          <p:cNvSpPr>
            <a:spLocks noChangeShapeType="1"/>
          </p:cNvSpPr>
          <p:nvPr/>
        </p:nvSpPr>
        <p:spPr bwMode="auto">
          <a:xfrm>
            <a:off x="6737641"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2" name="Line 255"/>
          <p:cNvSpPr>
            <a:spLocks noChangeShapeType="1"/>
          </p:cNvSpPr>
          <p:nvPr/>
        </p:nvSpPr>
        <p:spPr bwMode="auto">
          <a:xfrm>
            <a:off x="6737641"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3" name="Rectangle 256"/>
          <p:cNvSpPr>
            <a:spLocks noChangeArrowheads="1"/>
          </p:cNvSpPr>
          <p:nvPr/>
        </p:nvSpPr>
        <p:spPr bwMode="auto">
          <a:xfrm>
            <a:off x="6686727" y="1806084"/>
            <a:ext cx="79365"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94" name="Line 257"/>
          <p:cNvSpPr>
            <a:spLocks noChangeShapeType="1"/>
          </p:cNvSpPr>
          <p:nvPr/>
        </p:nvSpPr>
        <p:spPr bwMode="auto">
          <a:xfrm>
            <a:off x="5684932" y="16660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5" name="Line 258"/>
          <p:cNvSpPr>
            <a:spLocks noChangeShapeType="1"/>
          </p:cNvSpPr>
          <p:nvPr/>
        </p:nvSpPr>
        <p:spPr bwMode="auto">
          <a:xfrm>
            <a:off x="5684932" y="16660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6" name="Line 259"/>
          <p:cNvSpPr>
            <a:spLocks noChangeShapeType="1"/>
          </p:cNvSpPr>
          <p:nvPr/>
        </p:nvSpPr>
        <p:spPr bwMode="auto">
          <a:xfrm>
            <a:off x="5460314" y="16660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7" name="Line 260"/>
          <p:cNvSpPr>
            <a:spLocks noChangeShapeType="1"/>
          </p:cNvSpPr>
          <p:nvPr/>
        </p:nvSpPr>
        <p:spPr bwMode="auto">
          <a:xfrm>
            <a:off x="5460314" y="16660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8" name="Rectangle 261"/>
          <p:cNvSpPr>
            <a:spLocks noChangeArrowheads="1"/>
          </p:cNvSpPr>
          <p:nvPr/>
        </p:nvSpPr>
        <p:spPr bwMode="auto">
          <a:xfrm>
            <a:off x="7299934" y="1518573"/>
            <a:ext cx="225367"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99" name="Rectangle 262"/>
          <p:cNvSpPr>
            <a:spLocks noChangeArrowheads="1"/>
          </p:cNvSpPr>
          <p:nvPr/>
        </p:nvSpPr>
        <p:spPr bwMode="auto">
          <a:xfrm>
            <a:off x="7271482" y="1552266"/>
            <a:ext cx="226864"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00" name="Rectangle 263"/>
          <p:cNvSpPr>
            <a:spLocks noChangeArrowheads="1"/>
          </p:cNvSpPr>
          <p:nvPr/>
        </p:nvSpPr>
        <p:spPr bwMode="auto">
          <a:xfrm>
            <a:off x="7243031" y="1594943"/>
            <a:ext cx="226864" cy="225367"/>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01" name="Rectangle 264"/>
          <p:cNvSpPr>
            <a:spLocks noChangeArrowheads="1"/>
          </p:cNvSpPr>
          <p:nvPr/>
        </p:nvSpPr>
        <p:spPr bwMode="auto">
          <a:xfrm>
            <a:off x="7213082" y="1632380"/>
            <a:ext cx="226864"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04" name="Line 267"/>
          <p:cNvSpPr>
            <a:spLocks noChangeShapeType="1"/>
          </p:cNvSpPr>
          <p:nvPr/>
        </p:nvSpPr>
        <p:spPr bwMode="auto">
          <a:xfrm>
            <a:off x="7525300" y="1518573"/>
            <a:ext cx="106319"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05" name="Line 268"/>
          <p:cNvSpPr>
            <a:spLocks noChangeShapeType="1"/>
          </p:cNvSpPr>
          <p:nvPr/>
        </p:nvSpPr>
        <p:spPr bwMode="auto">
          <a:xfrm>
            <a:off x="7439946" y="1632380"/>
            <a:ext cx="106319"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06" name="Line 269"/>
          <p:cNvSpPr>
            <a:spLocks noChangeShapeType="1"/>
          </p:cNvSpPr>
          <p:nvPr/>
        </p:nvSpPr>
        <p:spPr bwMode="auto">
          <a:xfrm flipH="1">
            <a:off x="7519310" y="1538040"/>
            <a:ext cx="64390" cy="77868"/>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07" name="Freeform 270"/>
          <p:cNvSpPr>
            <a:spLocks/>
          </p:cNvSpPr>
          <p:nvPr/>
        </p:nvSpPr>
        <p:spPr bwMode="auto">
          <a:xfrm>
            <a:off x="7564234" y="1520071"/>
            <a:ext cx="31446" cy="35939"/>
          </a:xfrm>
          <a:custGeom>
            <a:avLst/>
            <a:gdLst>
              <a:gd name="T0" fmla="*/ 18 w 18"/>
              <a:gd name="T1" fmla="*/ 0 h 20"/>
              <a:gd name="T2" fmla="*/ 0 w 18"/>
              <a:gd name="T3" fmla="*/ 8 h 20"/>
              <a:gd name="T4" fmla="*/ 10 w 18"/>
              <a:gd name="T5" fmla="*/ 11 h 20"/>
              <a:gd name="T6" fmla="*/ 15 w 18"/>
              <a:gd name="T7" fmla="*/ 20 h 20"/>
              <a:gd name="T8" fmla="*/ 18 w 18"/>
              <a:gd name="T9" fmla="*/ 0 h 20"/>
            </a:gdLst>
            <a:ahLst/>
            <a:cxnLst>
              <a:cxn ang="0">
                <a:pos x="T0" y="T1"/>
              </a:cxn>
              <a:cxn ang="0">
                <a:pos x="T2" y="T3"/>
              </a:cxn>
              <a:cxn ang="0">
                <a:pos x="T4" y="T5"/>
              </a:cxn>
              <a:cxn ang="0">
                <a:pos x="T6" y="T7"/>
              </a:cxn>
              <a:cxn ang="0">
                <a:pos x="T8" y="T9"/>
              </a:cxn>
            </a:cxnLst>
            <a:rect l="0" t="0" r="r" b="b"/>
            <a:pathLst>
              <a:path w="18" h="20">
                <a:moveTo>
                  <a:pt x="18" y="0"/>
                </a:moveTo>
                <a:cubicBezTo>
                  <a:pt x="13" y="4"/>
                  <a:pt x="6" y="7"/>
                  <a:pt x="0" y="8"/>
                </a:cubicBezTo>
                <a:cubicBezTo>
                  <a:pt x="10" y="11"/>
                  <a:pt x="10" y="11"/>
                  <a:pt x="10" y="11"/>
                </a:cubicBezTo>
                <a:cubicBezTo>
                  <a:pt x="15" y="20"/>
                  <a:pt x="15" y="20"/>
                  <a:pt x="15" y="20"/>
                </a:cubicBezTo>
                <a:cubicBezTo>
                  <a:pt x="15" y="14"/>
                  <a:pt x="16" y="6"/>
                  <a:pt x="18"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08" name="Freeform 271"/>
          <p:cNvSpPr>
            <a:spLocks/>
          </p:cNvSpPr>
          <p:nvPr/>
        </p:nvSpPr>
        <p:spPr bwMode="auto">
          <a:xfrm>
            <a:off x="7507331" y="1598687"/>
            <a:ext cx="31446" cy="33693"/>
          </a:xfrm>
          <a:custGeom>
            <a:avLst/>
            <a:gdLst>
              <a:gd name="T0" fmla="*/ 0 w 18"/>
              <a:gd name="T1" fmla="*/ 19 h 19"/>
              <a:gd name="T2" fmla="*/ 3 w 18"/>
              <a:gd name="T3" fmla="*/ 0 h 19"/>
              <a:gd name="T4" fmla="*/ 8 w 18"/>
              <a:gd name="T5" fmla="*/ 8 h 19"/>
              <a:gd name="T6" fmla="*/ 18 w 18"/>
              <a:gd name="T7" fmla="*/ 12 h 19"/>
              <a:gd name="T8" fmla="*/ 0 w 18"/>
              <a:gd name="T9" fmla="*/ 19 h 19"/>
            </a:gdLst>
            <a:ahLst/>
            <a:cxnLst>
              <a:cxn ang="0">
                <a:pos x="T0" y="T1"/>
              </a:cxn>
              <a:cxn ang="0">
                <a:pos x="T2" y="T3"/>
              </a:cxn>
              <a:cxn ang="0">
                <a:pos x="T4" y="T5"/>
              </a:cxn>
              <a:cxn ang="0">
                <a:pos x="T6" y="T7"/>
              </a:cxn>
              <a:cxn ang="0">
                <a:pos x="T8" y="T9"/>
              </a:cxn>
            </a:cxnLst>
            <a:rect l="0" t="0" r="r" b="b"/>
            <a:pathLst>
              <a:path w="18" h="19">
                <a:moveTo>
                  <a:pt x="0" y="19"/>
                </a:moveTo>
                <a:cubicBezTo>
                  <a:pt x="2" y="13"/>
                  <a:pt x="3" y="5"/>
                  <a:pt x="3" y="0"/>
                </a:cubicBezTo>
                <a:cubicBezTo>
                  <a:pt x="8" y="8"/>
                  <a:pt x="8" y="8"/>
                  <a:pt x="8" y="8"/>
                </a:cubicBezTo>
                <a:cubicBezTo>
                  <a:pt x="18" y="12"/>
                  <a:pt x="18" y="12"/>
                  <a:pt x="18" y="12"/>
                </a:cubicBezTo>
                <a:cubicBezTo>
                  <a:pt x="12" y="13"/>
                  <a:pt x="5" y="16"/>
                  <a:pt x="0" y="19"/>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09" name="Line 272"/>
          <p:cNvSpPr>
            <a:spLocks noChangeShapeType="1"/>
          </p:cNvSpPr>
          <p:nvPr/>
        </p:nvSpPr>
        <p:spPr bwMode="auto">
          <a:xfrm>
            <a:off x="7161419" y="1633877"/>
            <a:ext cx="51662"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0" name="Line 273"/>
          <p:cNvSpPr>
            <a:spLocks noChangeShapeType="1"/>
          </p:cNvSpPr>
          <p:nvPr/>
        </p:nvSpPr>
        <p:spPr bwMode="auto">
          <a:xfrm>
            <a:off x="7159922" y="1855500"/>
            <a:ext cx="53160"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1" name="Line 274"/>
          <p:cNvSpPr>
            <a:spLocks noChangeShapeType="1"/>
          </p:cNvSpPr>
          <p:nvPr/>
        </p:nvSpPr>
        <p:spPr bwMode="auto">
          <a:xfrm flipH="1">
            <a:off x="7174148" y="1657088"/>
            <a:ext cx="3744" cy="177448"/>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2" name="Freeform 275"/>
          <p:cNvSpPr>
            <a:spLocks/>
          </p:cNvSpPr>
          <p:nvPr/>
        </p:nvSpPr>
        <p:spPr bwMode="auto">
          <a:xfrm>
            <a:off x="7159922" y="1636123"/>
            <a:ext cx="33693" cy="29949"/>
          </a:xfrm>
          <a:custGeom>
            <a:avLst/>
            <a:gdLst>
              <a:gd name="T0" fmla="*/ 10 w 19"/>
              <a:gd name="T1" fmla="*/ 0 h 17"/>
              <a:gd name="T2" fmla="*/ 0 w 19"/>
              <a:gd name="T3" fmla="*/ 17 h 17"/>
              <a:gd name="T4" fmla="*/ 10 w 19"/>
              <a:gd name="T5" fmla="*/ 14 h 17"/>
              <a:gd name="T6" fmla="*/ 19 w 19"/>
              <a:gd name="T7" fmla="*/ 17 h 17"/>
              <a:gd name="T8" fmla="*/ 10 w 19"/>
              <a:gd name="T9" fmla="*/ 0 h 17"/>
            </a:gdLst>
            <a:ahLst/>
            <a:cxnLst>
              <a:cxn ang="0">
                <a:pos x="T0" y="T1"/>
              </a:cxn>
              <a:cxn ang="0">
                <a:pos x="T2" y="T3"/>
              </a:cxn>
              <a:cxn ang="0">
                <a:pos x="T4" y="T5"/>
              </a:cxn>
              <a:cxn ang="0">
                <a:pos x="T6" y="T7"/>
              </a:cxn>
              <a:cxn ang="0">
                <a:pos x="T8" y="T9"/>
              </a:cxn>
            </a:cxnLst>
            <a:rect l="0" t="0" r="r" b="b"/>
            <a:pathLst>
              <a:path w="19" h="17">
                <a:moveTo>
                  <a:pt x="10" y="0"/>
                </a:moveTo>
                <a:cubicBezTo>
                  <a:pt x="8" y="6"/>
                  <a:pt x="4" y="13"/>
                  <a:pt x="0" y="17"/>
                </a:cubicBezTo>
                <a:cubicBezTo>
                  <a:pt x="10" y="14"/>
                  <a:pt x="10" y="14"/>
                  <a:pt x="10" y="14"/>
                </a:cubicBezTo>
                <a:cubicBezTo>
                  <a:pt x="19" y="17"/>
                  <a:pt x="19" y="17"/>
                  <a:pt x="19" y="17"/>
                </a:cubicBezTo>
                <a:cubicBezTo>
                  <a:pt x="16" y="13"/>
                  <a:pt x="12" y="6"/>
                  <a:pt x="10"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13" name="Freeform 276"/>
          <p:cNvSpPr>
            <a:spLocks/>
          </p:cNvSpPr>
          <p:nvPr/>
        </p:nvSpPr>
        <p:spPr bwMode="auto">
          <a:xfrm>
            <a:off x="7157676" y="1824054"/>
            <a:ext cx="33693" cy="31447"/>
          </a:xfrm>
          <a:custGeom>
            <a:avLst/>
            <a:gdLst>
              <a:gd name="T0" fmla="*/ 9 w 19"/>
              <a:gd name="T1" fmla="*/ 18 h 18"/>
              <a:gd name="T2" fmla="*/ 0 w 19"/>
              <a:gd name="T3" fmla="*/ 0 h 18"/>
              <a:gd name="T4" fmla="*/ 9 w 19"/>
              <a:gd name="T5" fmla="*/ 4 h 18"/>
              <a:gd name="T6" fmla="*/ 19 w 19"/>
              <a:gd name="T7" fmla="*/ 1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7" y="12"/>
                  <a:pt x="4" y="5"/>
                  <a:pt x="0" y="0"/>
                </a:cubicBezTo>
                <a:cubicBezTo>
                  <a:pt x="9" y="4"/>
                  <a:pt x="9" y="4"/>
                  <a:pt x="9" y="4"/>
                </a:cubicBezTo>
                <a:cubicBezTo>
                  <a:pt x="19" y="1"/>
                  <a:pt x="19" y="1"/>
                  <a:pt x="19" y="1"/>
                </a:cubicBezTo>
                <a:cubicBezTo>
                  <a:pt x="15" y="5"/>
                  <a:pt x="11" y="12"/>
                  <a:pt x="9" y="18"/>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14" name="Line 277"/>
          <p:cNvSpPr>
            <a:spLocks noChangeShapeType="1"/>
          </p:cNvSpPr>
          <p:nvPr/>
        </p:nvSpPr>
        <p:spPr bwMode="auto">
          <a:xfrm flipV="1">
            <a:off x="7214579" y="1859244"/>
            <a:ext cx="0" cy="69632"/>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5" name="Line 278"/>
          <p:cNvSpPr>
            <a:spLocks noChangeShapeType="1"/>
          </p:cNvSpPr>
          <p:nvPr/>
        </p:nvSpPr>
        <p:spPr bwMode="auto">
          <a:xfrm flipV="1">
            <a:off x="7436202" y="1859244"/>
            <a:ext cx="0" cy="69632"/>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6" name="Line 279"/>
          <p:cNvSpPr>
            <a:spLocks noChangeShapeType="1"/>
          </p:cNvSpPr>
          <p:nvPr/>
        </p:nvSpPr>
        <p:spPr bwMode="auto">
          <a:xfrm>
            <a:off x="7239287" y="1895183"/>
            <a:ext cx="175951" cy="1497"/>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7" name="Freeform 280"/>
          <p:cNvSpPr>
            <a:spLocks/>
          </p:cNvSpPr>
          <p:nvPr/>
        </p:nvSpPr>
        <p:spPr bwMode="auto">
          <a:xfrm>
            <a:off x="7218323" y="1877213"/>
            <a:ext cx="29949" cy="33693"/>
          </a:xfrm>
          <a:custGeom>
            <a:avLst/>
            <a:gdLst>
              <a:gd name="T0" fmla="*/ 0 w 17"/>
              <a:gd name="T1" fmla="*/ 9 h 19"/>
              <a:gd name="T2" fmla="*/ 17 w 17"/>
              <a:gd name="T3" fmla="*/ 19 h 19"/>
              <a:gd name="T4" fmla="*/ 13 w 17"/>
              <a:gd name="T5" fmla="*/ 10 h 19"/>
              <a:gd name="T6" fmla="*/ 17 w 17"/>
              <a:gd name="T7" fmla="*/ 0 h 19"/>
              <a:gd name="T8" fmla="*/ 0 w 17"/>
              <a:gd name="T9" fmla="*/ 9 h 19"/>
            </a:gdLst>
            <a:ahLst/>
            <a:cxnLst>
              <a:cxn ang="0">
                <a:pos x="T0" y="T1"/>
              </a:cxn>
              <a:cxn ang="0">
                <a:pos x="T2" y="T3"/>
              </a:cxn>
              <a:cxn ang="0">
                <a:pos x="T4" y="T5"/>
              </a:cxn>
              <a:cxn ang="0">
                <a:pos x="T6" y="T7"/>
              </a:cxn>
              <a:cxn ang="0">
                <a:pos x="T8" y="T9"/>
              </a:cxn>
            </a:cxnLst>
            <a:rect l="0" t="0" r="r" b="b"/>
            <a:pathLst>
              <a:path w="17" h="19">
                <a:moveTo>
                  <a:pt x="0" y="9"/>
                </a:moveTo>
                <a:cubicBezTo>
                  <a:pt x="5" y="12"/>
                  <a:pt x="12" y="15"/>
                  <a:pt x="17" y="19"/>
                </a:cubicBezTo>
                <a:cubicBezTo>
                  <a:pt x="13" y="10"/>
                  <a:pt x="13" y="10"/>
                  <a:pt x="13" y="10"/>
                </a:cubicBezTo>
                <a:cubicBezTo>
                  <a:pt x="17" y="0"/>
                  <a:pt x="17" y="0"/>
                  <a:pt x="17" y="0"/>
                </a:cubicBezTo>
                <a:cubicBezTo>
                  <a:pt x="12" y="4"/>
                  <a:pt x="5" y="7"/>
                  <a:pt x="0" y="9"/>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18" name="Freeform 281"/>
          <p:cNvSpPr>
            <a:spLocks/>
          </p:cNvSpPr>
          <p:nvPr/>
        </p:nvSpPr>
        <p:spPr bwMode="auto">
          <a:xfrm>
            <a:off x="7406253" y="1880957"/>
            <a:ext cx="29949" cy="33693"/>
          </a:xfrm>
          <a:custGeom>
            <a:avLst/>
            <a:gdLst>
              <a:gd name="T0" fmla="*/ 17 w 17"/>
              <a:gd name="T1" fmla="*/ 10 h 19"/>
              <a:gd name="T2" fmla="*/ 0 w 17"/>
              <a:gd name="T3" fmla="*/ 19 h 19"/>
              <a:gd name="T4" fmla="*/ 4 w 17"/>
              <a:gd name="T5" fmla="*/ 9 h 19"/>
              <a:gd name="T6" fmla="*/ 0 w 17"/>
              <a:gd name="T7" fmla="*/ 0 h 19"/>
              <a:gd name="T8" fmla="*/ 17 w 17"/>
              <a:gd name="T9" fmla="*/ 10 h 19"/>
            </a:gdLst>
            <a:ahLst/>
            <a:cxnLst>
              <a:cxn ang="0">
                <a:pos x="T0" y="T1"/>
              </a:cxn>
              <a:cxn ang="0">
                <a:pos x="T2" y="T3"/>
              </a:cxn>
              <a:cxn ang="0">
                <a:pos x="T4" y="T5"/>
              </a:cxn>
              <a:cxn ang="0">
                <a:pos x="T6" y="T7"/>
              </a:cxn>
              <a:cxn ang="0">
                <a:pos x="T8" y="T9"/>
              </a:cxn>
            </a:cxnLst>
            <a:rect l="0" t="0" r="r" b="b"/>
            <a:pathLst>
              <a:path w="17" h="19">
                <a:moveTo>
                  <a:pt x="17" y="10"/>
                </a:moveTo>
                <a:cubicBezTo>
                  <a:pt x="12" y="12"/>
                  <a:pt x="5" y="15"/>
                  <a:pt x="0" y="19"/>
                </a:cubicBezTo>
                <a:cubicBezTo>
                  <a:pt x="4" y="9"/>
                  <a:pt x="4" y="9"/>
                  <a:pt x="4" y="9"/>
                </a:cubicBezTo>
                <a:cubicBezTo>
                  <a:pt x="0" y="0"/>
                  <a:pt x="0" y="0"/>
                  <a:pt x="0" y="0"/>
                </a:cubicBezTo>
                <a:cubicBezTo>
                  <a:pt x="5" y="4"/>
                  <a:pt x="12" y="7"/>
                  <a:pt x="17" y="1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21" name="Line 284"/>
          <p:cNvSpPr>
            <a:spLocks noChangeShapeType="1"/>
          </p:cNvSpPr>
          <p:nvPr/>
        </p:nvSpPr>
        <p:spPr bwMode="auto">
          <a:xfrm>
            <a:off x="5428119" y="1478142"/>
            <a:ext cx="88350"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23" name="Line 286"/>
          <p:cNvSpPr>
            <a:spLocks noChangeShapeType="1"/>
          </p:cNvSpPr>
          <p:nvPr/>
        </p:nvSpPr>
        <p:spPr bwMode="auto">
          <a:xfrm>
            <a:off x="6209789" y="1797099"/>
            <a:ext cx="53160"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24" name="Line 287"/>
          <p:cNvSpPr>
            <a:spLocks noChangeShapeType="1"/>
          </p:cNvSpPr>
          <p:nvPr/>
        </p:nvSpPr>
        <p:spPr bwMode="auto">
          <a:xfrm>
            <a:off x="6209789" y="1877213"/>
            <a:ext cx="51662"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25" name="Line 288"/>
          <p:cNvSpPr>
            <a:spLocks noChangeShapeType="1"/>
          </p:cNvSpPr>
          <p:nvPr/>
        </p:nvSpPr>
        <p:spPr bwMode="auto">
          <a:xfrm flipH="1">
            <a:off x="6234497" y="1821807"/>
            <a:ext cx="1497" cy="33693"/>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26" name="Freeform 289"/>
          <p:cNvSpPr>
            <a:spLocks/>
          </p:cNvSpPr>
          <p:nvPr/>
        </p:nvSpPr>
        <p:spPr bwMode="auto">
          <a:xfrm>
            <a:off x="6218773" y="1800843"/>
            <a:ext cx="33693" cy="29949"/>
          </a:xfrm>
          <a:custGeom>
            <a:avLst/>
            <a:gdLst>
              <a:gd name="T0" fmla="*/ 11 w 19"/>
              <a:gd name="T1" fmla="*/ 0 h 17"/>
              <a:gd name="T2" fmla="*/ 0 w 19"/>
              <a:gd name="T3" fmla="*/ 16 h 17"/>
              <a:gd name="T4" fmla="*/ 10 w 19"/>
              <a:gd name="T5" fmla="*/ 13 h 17"/>
              <a:gd name="T6" fmla="*/ 19 w 19"/>
              <a:gd name="T7" fmla="*/ 17 h 17"/>
              <a:gd name="T8" fmla="*/ 11 w 19"/>
              <a:gd name="T9" fmla="*/ 0 h 17"/>
            </a:gdLst>
            <a:ahLst/>
            <a:cxnLst>
              <a:cxn ang="0">
                <a:pos x="T0" y="T1"/>
              </a:cxn>
              <a:cxn ang="0">
                <a:pos x="T2" y="T3"/>
              </a:cxn>
              <a:cxn ang="0">
                <a:pos x="T4" y="T5"/>
              </a:cxn>
              <a:cxn ang="0">
                <a:pos x="T6" y="T7"/>
              </a:cxn>
              <a:cxn ang="0">
                <a:pos x="T8" y="T9"/>
              </a:cxn>
            </a:cxnLst>
            <a:rect l="0" t="0" r="r" b="b"/>
            <a:pathLst>
              <a:path w="19" h="17">
                <a:moveTo>
                  <a:pt x="11" y="0"/>
                </a:moveTo>
                <a:cubicBezTo>
                  <a:pt x="8" y="5"/>
                  <a:pt x="4" y="12"/>
                  <a:pt x="0" y="16"/>
                </a:cubicBezTo>
                <a:cubicBezTo>
                  <a:pt x="10" y="13"/>
                  <a:pt x="10" y="13"/>
                  <a:pt x="10" y="13"/>
                </a:cubicBezTo>
                <a:cubicBezTo>
                  <a:pt x="19" y="17"/>
                  <a:pt x="19" y="17"/>
                  <a:pt x="19" y="17"/>
                </a:cubicBezTo>
                <a:cubicBezTo>
                  <a:pt x="16" y="13"/>
                  <a:pt x="12" y="5"/>
                  <a:pt x="11"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27" name="Freeform 290"/>
          <p:cNvSpPr>
            <a:spLocks/>
          </p:cNvSpPr>
          <p:nvPr/>
        </p:nvSpPr>
        <p:spPr bwMode="auto">
          <a:xfrm>
            <a:off x="6218773" y="1847264"/>
            <a:ext cx="33693" cy="29949"/>
          </a:xfrm>
          <a:custGeom>
            <a:avLst/>
            <a:gdLst>
              <a:gd name="T0" fmla="*/ 9 w 19"/>
              <a:gd name="T1" fmla="*/ 17 h 17"/>
              <a:gd name="T2" fmla="*/ 0 w 19"/>
              <a:gd name="T3" fmla="*/ 0 h 17"/>
              <a:gd name="T4" fmla="*/ 9 w 19"/>
              <a:gd name="T5" fmla="*/ 4 h 17"/>
              <a:gd name="T6" fmla="*/ 19 w 19"/>
              <a:gd name="T7" fmla="*/ 1 h 17"/>
              <a:gd name="T8" fmla="*/ 9 w 19"/>
              <a:gd name="T9" fmla="*/ 17 h 17"/>
            </a:gdLst>
            <a:ahLst/>
            <a:cxnLst>
              <a:cxn ang="0">
                <a:pos x="T0" y="T1"/>
              </a:cxn>
              <a:cxn ang="0">
                <a:pos x="T2" y="T3"/>
              </a:cxn>
              <a:cxn ang="0">
                <a:pos x="T4" y="T5"/>
              </a:cxn>
              <a:cxn ang="0">
                <a:pos x="T6" y="T7"/>
              </a:cxn>
              <a:cxn ang="0">
                <a:pos x="T8" y="T9"/>
              </a:cxn>
            </a:cxnLst>
            <a:rect l="0" t="0" r="r" b="b"/>
            <a:pathLst>
              <a:path w="19" h="17">
                <a:moveTo>
                  <a:pt x="9" y="17"/>
                </a:moveTo>
                <a:cubicBezTo>
                  <a:pt x="7" y="12"/>
                  <a:pt x="3" y="4"/>
                  <a:pt x="0" y="0"/>
                </a:cubicBezTo>
                <a:cubicBezTo>
                  <a:pt x="9" y="4"/>
                  <a:pt x="9" y="4"/>
                  <a:pt x="9" y="4"/>
                </a:cubicBezTo>
                <a:cubicBezTo>
                  <a:pt x="19" y="1"/>
                  <a:pt x="19" y="1"/>
                  <a:pt x="19" y="1"/>
                </a:cubicBezTo>
                <a:cubicBezTo>
                  <a:pt x="15" y="5"/>
                  <a:pt x="11" y="12"/>
                  <a:pt x="9" y="17"/>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29" name="Line 292"/>
          <p:cNvSpPr>
            <a:spLocks noChangeShapeType="1"/>
          </p:cNvSpPr>
          <p:nvPr/>
        </p:nvSpPr>
        <p:spPr bwMode="auto">
          <a:xfrm flipV="1">
            <a:off x="6262948" y="1878711"/>
            <a:ext cx="0" cy="5316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0" name="Line 293"/>
          <p:cNvSpPr>
            <a:spLocks noChangeShapeType="1"/>
          </p:cNvSpPr>
          <p:nvPr/>
        </p:nvSpPr>
        <p:spPr bwMode="auto">
          <a:xfrm flipV="1">
            <a:off x="6343062" y="1880957"/>
            <a:ext cx="0" cy="50913"/>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1" name="Line 294"/>
          <p:cNvSpPr>
            <a:spLocks noChangeShapeType="1"/>
          </p:cNvSpPr>
          <p:nvPr/>
        </p:nvSpPr>
        <p:spPr bwMode="auto">
          <a:xfrm>
            <a:off x="6286159" y="1905665"/>
            <a:ext cx="35190" cy="1497"/>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2" name="Freeform 295"/>
          <p:cNvSpPr>
            <a:spLocks/>
          </p:cNvSpPr>
          <p:nvPr/>
        </p:nvSpPr>
        <p:spPr bwMode="auto">
          <a:xfrm>
            <a:off x="6264446" y="1887695"/>
            <a:ext cx="32195" cy="35190"/>
          </a:xfrm>
          <a:custGeom>
            <a:avLst/>
            <a:gdLst>
              <a:gd name="T0" fmla="*/ 0 w 18"/>
              <a:gd name="T1" fmla="*/ 9 h 20"/>
              <a:gd name="T2" fmla="*/ 17 w 18"/>
              <a:gd name="T3" fmla="*/ 20 h 20"/>
              <a:gd name="T4" fmla="*/ 14 w 18"/>
              <a:gd name="T5" fmla="*/ 10 h 20"/>
              <a:gd name="T6" fmla="*/ 18 w 18"/>
              <a:gd name="T7" fmla="*/ 0 h 20"/>
              <a:gd name="T8" fmla="*/ 0 w 18"/>
              <a:gd name="T9" fmla="*/ 9 h 20"/>
            </a:gdLst>
            <a:ahLst/>
            <a:cxnLst>
              <a:cxn ang="0">
                <a:pos x="T0" y="T1"/>
              </a:cxn>
              <a:cxn ang="0">
                <a:pos x="T2" y="T3"/>
              </a:cxn>
              <a:cxn ang="0">
                <a:pos x="T4" y="T5"/>
              </a:cxn>
              <a:cxn ang="0">
                <a:pos x="T6" y="T7"/>
              </a:cxn>
              <a:cxn ang="0">
                <a:pos x="T8" y="T9"/>
              </a:cxn>
            </a:cxnLst>
            <a:rect l="0" t="0" r="r" b="b"/>
            <a:pathLst>
              <a:path w="18" h="20">
                <a:moveTo>
                  <a:pt x="0" y="9"/>
                </a:moveTo>
                <a:cubicBezTo>
                  <a:pt x="6" y="12"/>
                  <a:pt x="13" y="15"/>
                  <a:pt x="17" y="20"/>
                </a:cubicBezTo>
                <a:cubicBezTo>
                  <a:pt x="14" y="10"/>
                  <a:pt x="14" y="10"/>
                  <a:pt x="14" y="10"/>
                </a:cubicBezTo>
                <a:cubicBezTo>
                  <a:pt x="18" y="0"/>
                  <a:pt x="18" y="0"/>
                  <a:pt x="18" y="0"/>
                </a:cubicBezTo>
                <a:cubicBezTo>
                  <a:pt x="13" y="4"/>
                  <a:pt x="6" y="7"/>
                  <a:pt x="0" y="9"/>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33" name="Freeform 296"/>
          <p:cNvSpPr>
            <a:spLocks/>
          </p:cNvSpPr>
          <p:nvPr/>
        </p:nvSpPr>
        <p:spPr bwMode="auto">
          <a:xfrm>
            <a:off x="6310867" y="1889193"/>
            <a:ext cx="32195" cy="33693"/>
          </a:xfrm>
          <a:custGeom>
            <a:avLst/>
            <a:gdLst>
              <a:gd name="T0" fmla="*/ 18 w 18"/>
              <a:gd name="T1" fmla="*/ 10 h 19"/>
              <a:gd name="T2" fmla="*/ 0 w 18"/>
              <a:gd name="T3" fmla="*/ 19 h 19"/>
              <a:gd name="T4" fmla="*/ 4 w 18"/>
              <a:gd name="T5" fmla="*/ 10 h 19"/>
              <a:gd name="T6" fmla="*/ 1 w 18"/>
              <a:gd name="T7" fmla="*/ 0 h 19"/>
              <a:gd name="T8" fmla="*/ 18 w 18"/>
              <a:gd name="T9" fmla="*/ 10 h 19"/>
            </a:gdLst>
            <a:ahLst/>
            <a:cxnLst>
              <a:cxn ang="0">
                <a:pos x="T0" y="T1"/>
              </a:cxn>
              <a:cxn ang="0">
                <a:pos x="T2" y="T3"/>
              </a:cxn>
              <a:cxn ang="0">
                <a:pos x="T4" y="T5"/>
              </a:cxn>
              <a:cxn ang="0">
                <a:pos x="T6" y="T7"/>
              </a:cxn>
              <a:cxn ang="0">
                <a:pos x="T8" y="T9"/>
              </a:cxn>
            </a:cxnLst>
            <a:rect l="0" t="0" r="r" b="b"/>
            <a:pathLst>
              <a:path w="18" h="19">
                <a:moveTo>
                  <a:pt x="18" y="10"/>
                </a:moveTo>
                <a:cubicBezTo>
                  <a:pt x="12" y="12"/>
                  <a:pt x="5" y="15"/>
                  <a:pt x="0" y="19"/>
                </a:cubicBezTo>
                <a:cubicBezTo>
                  <a:pt x="4" y="10"/>
                  <a:pt x="4" y="10"/>
                  <a:pt x="4" y="10"/>
                </a:cubicBezTo>
                <a:cubicBezTo>
                  <a:pt x="1" y="0"/>
                  <a:pt x="1" y="0"/>
                  <a:pt x="1" y="0"/>
                </a:cubicBezTo>
                <a:cubicBezTo>
                  <a:pt x="6" y="4"/>
                  <a:pt x="12" y="8"/>
                  <a:pt x="18" y="1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34" name="Rectangle 297"/>
          <p:cNvSpPr>
            <a:spLocks noChangeArrowheads="1"/>
          </p:cNvSpPr>
          <p:nvPr/>
        </p:nvSpPr>
        <p:spPr bwMode="auto">
          <a:xfrm>
            <a:off x="5460314" y="1553763"/>
            <a:ext cx="224618" cy="225367"/>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35" name="Rectangle 298"/>
          <p:cNvSpPr>
            <a:spLocks noChangeArrowheads="1"/>
          </p:cNvSpPr>
          <p:nvPr/>
        </p:nvSpPr>
        <p:spPr bwMode="auto">
          <a:xfrm>
            <a:off x="5550161" y="1573979"/>
            <a:ext cx="80114"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36" name="Line 299"/>
          <p:cNvSpPr>
            <a:spLocks noChangeShapeType="1"/>
          </p:cNvSpPr>
          <p:nvPr/>
        </p:nvSpPr>
        <p:spPr bwMode="auto">
          <a:xfrm>
            <a:off x="5630275"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7" name="Line 300"/>
          <p:cNvSpPr>
            <a:spLocks noChangeShapeType="1"/>
          </p:cNvSpPr>
          <p:nvPr/>
        </p:nvSpPr>
        <p:spPr bwMode="auto">
          <a:xfrm>
            <a:off x="5630275"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8" name="Line 301"/>
          <p:cNvSpPr>
            <a:spLocks noChangeShapeType="1"/>
          </p:cNvSpPr>
          <p:nvPr/>
        </p:nvSpPr>
        <p:spPr bwMode="auto">
          <a:xfrm>
            <a:off x="5550161"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9" name="Line 302"/>
          <p:cNvSpPr>
            <a:spLocks noChangeShapeType="1"/>
          </p:cNvSpPr>
          <p:nvPr/>
        </p:nvSpPr>
        <p:spPr bwMode="auto">
          <a:xfrm>
            <a:off x="5550161"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0" name="Line 303"/>
          <p:cNvSpPr>
            <a:spLocks noChangeShapeType="1"/>
          </p:cNvSpPr>
          <p:nvPr/>
        </p:nvSpPr>
        <p:spPr bwMode="auto">
          <a:xfrm>
            <a:off x="5589095" y="165559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1" name="Line 304"/>
          <p:cNvSpPr>
            <a:spLocks noChangeShapeType="1"/>
          </p:cNvSpPr>
          <p:nvPr/>
        </p:nvSpPr>
        <p:spPr bwMode="auto">
          <a:xfrm>
            <a:off x="5589095" y="165559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2" name="Line 305"/>
          <p:cNvSpPr>
            <a:spLocks noChangeShapeType="1"/>
          </p:cNvSpPr>
          <p:nvPr/>
        </p:nvSpPr>
        <p:spPr bwMode="auto">
          <a:xfrm>
            <a:off x="5589095"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3" name="Line 306"/>
          <p:cNvSpPr>
            <a:spLocks noChangeShapeType="1"/>
          </p:cNvSpPr>
          <p:nvPr/>
        </p:nvSpPr>
        <p:spPr bwMode="auto">
          <a:xfrm>
            <a:off x="5589095"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4" name="Rectangle 307"/>
          <p:cNvSpPr>
            <a:spLocks noChangeArrowheads="1"/>
          </p:cNvSpPr>
          <p:nvPr/>
        </p:nvSpPr>
        <p:spPr bwMode="auto">
          <a:xfrm>
            <a:off x="5431862" y="1593446"/>
            <a:ext cx="226864" cy="225367"/>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45" name="Rectangle 308"/>
          <p:cNvSpPr>
            <a:spLocks noChangeArrowheads="1"/>
          </p:cNvSpPr>
          <p:nvPr/>
        </p:nvSpPr>
        <p:spPr bwMode="auto">
          <a:xfrm>
            <a:off x="5521710" y="1607672"/>
            <a:ext cx="81611"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46" name="Line 309"/>
          <p:cNvSpPr>
            <a:spLocks noChangeShapeType="1"/>
          </p:cNvSpPr>
          <p:nvPr/>
        </p:nvSpPr>
        <p:spPr bwMode="auto">
          <a:xfrm>
            <a:off x="5603321"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7" name="Line 310"/>
          <p:cNvSpPr>
            <a:spLocks noChangeShapeType="1"/>
          </p:cNvSpPr>
          <p:nvPr/>
        </p:nvSpPr>
        <p:spPr bwMode="auto">
          <a:xfrm>
            <a:off x="5603321"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8" name="Line 311"/>
          <p:cNvSpPr>
            <a:spLocks noChangeShapeType="1"/>
          </p:cNvSpPr>
          <p:nvPr/>
        </p:nvSpPr>
        <p:spPr bwMode="auto">
          <a:xfrm>
            <a:off x="5521710"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9" name="Line 312"/>
          <p:cNvSpPr>
            <a:spLocks noChangeShapeType="1"/>
          </p:cNvSpPr>
          <p:nvPr/>
        </p:nvSpPr>
        <p:spPr bwMode="auto">
          <a:xfrm>
            <a:off x="5521710"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0" name="Line 313"/>
          <p:cNvSpPr>
            <a:spLocks noChangeShapeType="1"/>
          </p:cNvSpPr>
          <p:nvPr/>
        </p:nvSpPr>
        <p:spPr bwMode="auto">
          <a:xfrm>
            <a:off x="5562889" y="168928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1" name="Line 314"/>
          <p:cNvSpPr>
            <a:spLocks noChangeShapeType="1"/>
          </p:cNvSpPr>
          <p:nvPr/>
        </p:nvSpPr>
        <p:spPr bwMode="auto">
          <a:xfrm>
            <a:off x="5562889" y="168928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2" name="Line 315"/>
          <p:cNvSpPr>
            <a:spLocks noChangeShapeType="1"/>
          </p:cNvSpPr>
          <p:nvPr/>
        </p:nvSpPr>
        <p:spPr bwMode="auto">
          <a:xfrm>
            <a:off x="5562889" y="16076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3" name="Line 316"/>
          <p:cNvSpPr>
            <a:spLocks noChangeShapeType="1"/>
          </p:cNvSpPr>
          <p:nvPr/>
        </p:nvSpPr>
        <p:spPr bwMode="auto">
          <a:xfrm>
            <a:off x="5562889" y="16076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4" name="Rectangle 317"/>
          <p:cNvSpPr>
            <a:spLocks noChangeArrowheads="1"/>
          </p:cNvSpPr>
          <p:nvPr/>
        </p:nvSpPr>
        <p:spPr bwMode="auto">
          <a:xfrm>
            <a:off x="5403411" y="1628636"/>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55" name="Rectangle 318"/>
          <p:cNvSpPr>
            <a:spLocks noChangeArrowheads="1"/>
          </p:cNvSpPr>
          <p:nvPr/>
        </p:nvSpPr>
        <p:spPr bwMode="auto">
          <a:xfrm>
            <a:off x="5494007" y="1648103"/>
            <a:ext cx="80862" cy="80114"/>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56" name="Line 319"/>
          <p:cNvSpPr>
            <a:spLocks noChangeShapeType="1"/>
          </p:cNvSpPr>
          <p:nvPr/>
        </p:nvSpPr>
        <p:spPr bwMode="auto">
          <a:xfrm>
            <a:off x="5534438" y="172821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7" name="Line 320"/>
          <p:cNvSpPr>
            <a:spLocks noChangeShapeType="1"/>
          </p:cNvSpPr>
          <p:nvPr/>
        </p:nvSpPr>
        <p:spPr bwMode="auto">
          <a:xfrm>
            <a:off x="5534438" y="172821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8" name="Line 321"/>
          <p:cNvSpPr>
            <a:spLocks noChangeShapeType="1"/>
          </p:cNvSpPr>
          <p:nvPr/>
        </p:nvSpPr>
        <p:spPr bwMode="auto">
          <a:xfrm>
            <a:off x="5534438"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9" name="Line 322"/>
          <p:cNvSpPr>
            <a:spLocks noChangeShapeType="1"/>
          </p:cNvSpPr>
          <p:nvPr/>
        </p:nvSpPr>
        <p:spPr bwMode="auto">
          <a:xfrm>
            <a:off x="5534438"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0" name="Rectangle 323"/>
          <p:cNvSpPr>
            <a:spLocks noChangeArrowheads="1"/>
          </p:cNvSpPr>
          <p:nvPr/>
        </p:nvSpPr>
        <p:spPr bwMode="auto">
          <a:xfrm>
            <a:off x="5373462" y="1666072"/>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61" name="Rectangle 324"/>
          <p:cNvSpPr>
            <a:spLocks noChangeArrowheads="1"/>
          </p:cNvSpPr>
          <p:nvPr/>
        </p:nvSpPr>
        <p:spPr bwMode="auto">
          <a:xfrm>
            <a:off x="5463309" y="1685539"/>
            <a:ext cx="81611" cy="80114"/>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62" name="Line 325"/>
          <p:cNvSpPr>
            <a:spLocks noChangeShapeType="1"/>
          </p:cNvSpPr>
          <p:nvPr/>
        </p:nvSpPr>
        <p:spPr bwMode="auto">
          <a:xfrm flipH="1">
            <a:off x="5328538" y="1497609"/>
            <a:ext cx="120545" cy="148997"/>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3" name="Freeform 326"/>
          <p:cNvSpPr>
            <a:spLocks/>
          </p:cNvSpPr>
          <p:nvPr/>
        </p:nvSpPr>
        <p:spPr bwMode="auto">
          <a:xfrm>
            <a:off x="5431862" y="1481137"/>
            <a:ext cx="31446" cy="33693"/>
          </a:xfrm>
          <a:custGeom>
            <a:avLst/>
            <a:gdLst>
              <a:gd name="T0" fmla="*/ 18 w 18"/>
              <a:gd name="T1" fmla="*/ 0 h 19"/>
              <a:gd name="T2" fmla="*/ 0 w 18"/>
              <a:gd name="T3" fmla="*/ 7 h 19"/>
              <a:gd name="T4" fmla="*/ 9 w 18"/>
              <a:gd name="T5" fmla="*/ 10 h 19"/>
              <a:gd name="T6" fmla="*/ 15 w 18"/>
              <a:gd name="T7" fmla="*/ 19 h 19"/>
              <a:gd name="T8" fmla="*/ 18 w 18"/>
              <a:gd name="T9" fmla="*/ 0 h 19"/>
            </a:gdLst>
            <a:ahLst/>
            <a:cxnLst>
              <a:cxn ang="0">
                <a:pos x="T0" y="T1"/>
              </a:cxn>
              <a:cxn ang="0">
                <a:pos x="T2" y="T3"/>
              </a:cxn>
              <a:cxn ang="0">
                <a:pos x="T4" y="T5"/>
              </a:cxn>
              <a:cxn ang="0">
                <a:pos x="T6" y="T7"/>
              </a:cxn>
              <a:cxn ang="0">
                <a:pos x="T8" y="T9"/>
              </a:cxn>
            </a:cxnLst>
            <a:rect l="0" t="0" r="r" b="b"/>
            <a:pathLst>
              <a:path w="18" h="19">
                <a:moveTo>
                  <a:pt x="18" y="0"/>
                </a:moveTo>
                <a:cubicBezTo>
                  <a:pt x="13" y="3"/>
                  <a:pt x="6" y="6"/>
                  <a:pt x="0" y="7"/>
                </a:cubicBezTo>
                <a:cubicBezTo>
                  <a:pt x="9" y="10"/>
                  <a:pt x="9" y="10"/>
                  <a:pt x="9" y="10"/>
                </a:cubicBezTo>
                <a:cubicBezTo>
                  <a:pt x="15" y="19"/>
                  <a:pt x="15" y="19"/>
                  <a:pt x="15" y="19"/>
                </a:cubicBezTo>
                <a:cubicBezTo>
                  <a:pt x="14" y="13"/>
                  <a:pt x="16" y="5"/>
                  <a:pt x="18"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64" name="Freeform 327"/>
          <p:cNvSpPr>
            <a:spLocks/>
          </p:cNvSpPr>
          <p:nvPr/>
        </p:nvSpPr>
        <p:spPr bwMode="auto">
          <a:xfrm>
            <a:off x="5316559" y="1628636"/>
            <a:ext cx="31446" cy="35190"/>
          </a:xfrm>
          <a:custGeom>
            <a:avLst/>
            <a:gdLst>
              <a:gd name="T0" fmla="*/ 0 w 18"/>
              <a:gd name="T1" fmla="*/ 20 h 20"/>
              <a:gd name="T2" fmla="*/ 3 w 18"/>
              <a:gd name="T3" fmla="*/ 0 h 20"/>
              <a:gd name="T4" fmla="*/ 8 w 18"/>
              <a:gd name="T5" fmla="*/ 9 h 20"/>
              <a:gd name="T6" fmla="*/ 18 w 18"/>
              <a:gd name="T7" fmla="*/ 12 h 20"/>
              <a:gd name="T8" fmla="*/ 0 w 18"/>
              <a:gd name="T9" fmla="*/ 20 h 20"/>
            </a:gdLst>
            <a:ahLst/>
            <a:cxnLst>
              <a:cxn ang="0">
                <a:pos x="T0" y="T1"/>
              </a:cxn>
              <a:cxn ang="0">
                <a:pos x="T2" y="T3"/>
              </a:cxn>
              <a:cxn ang="0">
                <a:pos x="T4" y="T5"/>
              </a:cxn>
              <a:cxn ang="0">
                <a:pos x="T6" y="T7"/>
              </a:cxn>
              <a:cxn ang="0">
                <a:pos x="T8" y="T9"/>
              </a:cxn>
            </a:cxnLst>
            <a:rect l="0" t="0" r="r" b="b"/>
            <a:pathLst>
              <a:path w="18" h="20">
                <a:moveTo>
                  <a:pt x="0" y="20"/>
                </a:moveTo>
                <a:cubicBezTo>
                  <a:pt x="2" y="14"/>
                  <a:pt x="3" y="6"/>
                  <a:pt x="3" y="0"/>
                </a:cubicBezTo>
                <a:cubicBezTo>
                  <a:pt x="8" y="9"/>
                  <a:pt x="8" y="9"/>
                  <a:pt x="8" y="9"/>
                </a:cubicBezTo>
                <a:cubicBezTo>
                  <a:pt x="18" y="12"/>
                  <a:pt x="18" y="12"/>
                  <a:pt x="18" y="12"/>
                </a:cubicBezTo>
                <a:cubicBezTo>
                  <a:pt x="12" y="13"/>
                  <a:pt x="5" y="17"/>
                  <a:pt x="0" y="2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65" name="Line 328"/>
          <p:cNvSpPr>
            <a:spLocks noChangeShapeType="1"/>
          </p:cNvSpPr>
          <p:nvPr/>
        </p:nvSpPr>
        <p:spPr bwMode="auto">
          <a:xfrm>
            <a:off x="5284363" y="1663826"/>
            <a:ext cx="89098"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6" name="Line 329"/>
          <p:cNvSpPr>
            <a:spLocks noChangeShapeType="1"/>
          </p:cNvSpPr>
          <p:nvPr/>
        </p:nvSpPr>
        <p:spPr bwMode="auto">
          <a:xfrm>
            <a:off x="5684932" y="1497609"/>
            <a:ext cx="627432" cy="234351"/>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7" name="Line 330"/>
          <p:cNvSpPr>
            <a:spLocks noChangeShapeType="1"/>
          </p:cNvSpPr>
          <p:nvPr/>
        </p:nvSpPr>
        <p:spPr bwMode="auto">
          <a:xfrm>
            <a:off x="5544920" y="1765653"/>
            <a:ext cx="718028" cy="113058"/>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8" name="Rectangle 331"/>
          <p:cNvSpPr>
            <a:spLocks noChangeArrowheads="1"/>
          </p:cNvSpPr>
          <p:nvPr/>
        </p:nvSpPr>
        <p:spPr bwMode="auto">
          <a:xfrm>
            <a:off x="7335124" y="1667570"/>
            <a:ext cx="29949" cy="29949"/>
          </a:xfrm>
          <a:prstGeom prst="rect">
            <a:avLst/>
          </a:prstGeom>
          <a:solidFill>
            <a:srgbClr val="231815"/>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69" name="Line 332"/>
          <p:cNvSpPr>
            <a:spLocks noChangeShapeType="1"/>
          </p:cNvSpPr>
          <p:nvPr/>
        </p:nvSpPr>
        <p:spPr bwMode="auto">
          <a:xfrm flipV="1">
            <a:off x="6392478" y="1667570"/>
            <a:ext cx="942646" cy="64391"/>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0" name="Line 333"/>
          <p:cNvSpPr>
            <a:spLocks noChangeShapeType="1"/>
          </p:cNvSpPr>
          <p:nvPr/>
        </p:nvSpPr>
        <p:spPr bwMode="auto">
          <a:xfrm flipV="1">
            <a:off x="6343062" y="1697519"/>
            <a:ext cx="992062" cy="181192"/>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1" name="Line 334"/>
          <p:cNvSpPr>
            <a:spLocks noChangeShapeType="1"/>
          </p:cNvSpPr>
          <p:nvPr/>
        </p:nvSpPr>
        <p:spPr bwMode="auto">
          <a:xfrm flipH="1">
            <a:off x="5463309" y="1497609"/>
            <a:ext cx="140012" cy="18793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2" name="Line 335"/>
          <p:cNvSpPr>
            <a:spLocks noChangeShapeType="1"/>
          </p:cNvSpPr>
          <p:nvPr/>
        </p:nvSpPr>
        <p:spPr bwMode="auto">
          <a:xfrm flipH="1">
            <a:off x="5544920" y="1497609"/>
            <a:ext cx="140012" cy="18793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4" name="Line 337"/>
          <p:cNvSpPr>
            <a:spLocks noChangeShapeType="1"/>
          </p:cNvSpPr>
          <p:nvPr/>
        </p:nvSpPr>
        <p:spPr bwMode="auto">
          <a:xfrm>
            <a:off x="5325543" y="1791858"/>
            <a:ext cx="53160"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5" name="Line 338"/>
          <p:cNvSpPr>
            <a:spLocks noChangeShapeType="1"/>
          </p:cNvSpPr>
          <p:nvPr/>
        </p:nvSpPr>
        <p:spPr bwMode="auto">
          <a:xfrm>
            <a:off x="5325543" y="2267300"/>
            <a:ext cx="50913"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8" name="Line 341"/>
          <p:cNvSpPr>
            <a:spLocks noChangeShapeType="1"/>
          </p:cNvSpPr>
          <p:nvPr/>
        </p:nvSpPr>
        <p:spPr bwMode="auto">
          <a:xfrm>
            <a:off x="5351749" y="1813571"/>
            <a:ext cx="0" cy="411051"/>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9" name="Freeform 342"/>
          <p:cNvSpPr>
            <a:spLocks/>
          </p:cNvSpPr>
          <p:nvPr/>
        </p:nvSpPr>
        <p:spPr bwMode="auto">
          <a:xfrm>
            <a:off x="5334528" y="1791858"/>
            <a:ext cx="32944" cy="29949"/>
          </a:xfrm>
          <a:custGeom>
            <a:avLst/>
            <a:gdLst>
              <a:gd name="T0" fmla="*/ 10 w 19"/>
              <a:gd name="T1" fmla="*/ 0 h 17"/>
              <a:gd name="T2" fmla="*/ 0 w 19"/>
              <a:gd name="T3" fmla="*/ 17 h 17"/>
              <a:gd name="T4" fmla="*/ 10 w 19"/>
              <a:gd name="T5" fmla="*/ 14 h 17"/>
              <a:gd name="T6" fmla="*/ 19 w 19"/>
              <a:gd name="T7" fmla="*/ 17 h 17"/>
              <a:gd name="T8" fmla="*/ 10 w 19"/>
              <a:gd name="T9" fmla="*/ 0 h 17"/>
            </a:gdLst>
            <a:ahLst/>
            <a:cxnLst>
              <a:cxn ang="0">
                <a:pos x="T0" y="T1"/>
              </a:cxn>
              <a:cxn ang="0">
                <a:pos x="T2" y="T3"/>
              </a:cxn>
              <a:cxn ang="0">
                <a:pos x="T4" y="T5"/>
              </a:cxn>
              <a:cxn ang="0">
                <a:pos x="T6" y="T7"/>
              </a:cxn>
              <a:cxn ang="0">
                <a:pos x="T8" y="T9"/>
              </a:cxn>
            </a:cxnLst>
            <a:rect l="0" t="0" r="r" b="b"/>
            <a:pathLst>
              <a:path w="19" h="17">
                <a:moveTo>
                  <a:pt x="10" y="0"/>
                </a:moveTo>
                <a:cubicBezTo>
                  <a:pt x="7" y="6"/>
                  <a:pt x="4" y="13"/>
                  <a:pt x="0" y="17"/>
                </a:cubicBezTo>
                <a:cubicBezTo>
                  <a:pt x="10" y="14"/>
                  <a:pt x="10" y="14"/>
                  <a:pt x="10" y="14"/>
                </a:cubicBezTo>
                <a:cubicBezTo>
                  <a:pt x="19" y="17"/>
                  <a:pt x="19" y="17"/>
                  <a:pt x="19" y="17"/>
                </a:cubicBezTo>
                <a:cubicBezTo>
                  <a:pt x="15" y="13"/>
                  <a:pt x="12" y="6"/>
                  <a:pt x="10"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80" name="Freeform 343"/>
          <p:cNvSpPr>
            <a:spLocks/>
          </p:cNvSpPr>
          <p:nvPr/>
        </p:nvSpPr>
        <p:spPr bwMode="auto">
          <a:xfrm>
            <a:off x="5318056" y="2207402"/>
            <a:ext cx="67385" cy="59898"/>
          </a:xfrm>
          <a:custGeom>
            <a:avLst/>
            <a:gdLst>
              <a:gd name="T0" fmla="*/ 19 w 38"/>
              <a:gd name="T1" fmla="*/ 34 h 34"/>
              <a:gd name="T2" fmla="*/ 0 w 38"/>
              <a:gd name="T3" fmla="*/ 0 h 34"/>
              <a:gd name="T4" fmla="*/ 19 w 38"/>
              <a:gd name="T5" fmla="*/ 7 h 34"/>
              <a:gd name="T6" fmla="*/ 38 w 38"/>
              <a:gd name="T7" fmla="*/ 0 h 34"/>
              <a:gd name="T8" fmla="*/ 19 w 38"/>
              <a:gd name="T9" fmla="*/ 34 h 34"/>
            </a:gdLst>
            <a:ahLst/>
            <a:cxnLst>
              <a:cxn ang="0">
                <a:pos x="T0" y="T1"/>
              </a:cxn>
              <a:cxn ang="0">
                <a:pos x="T2" y="T3"/>
              </a:cxn>
              <a:cxn ang="0">
                <a:pos x="T4" y="T5"/>
              </a:cxn>
              <a:cxn ang="0">
                <a:pos x="T6" y="T7"/>
              </a:cxn>
              <a:cxn ang="0">
                <a:pos x="T8" y="T9"/>
              </a:cxn>
            </a:cxnLst>
            <a:rect l="0" t="0" r="r" b="b"/>
            <a:pathLst>
              <a:path w="38" h="34">
                <a:moveTo>
                  <a:pt x="19" y="34"/>
                </a:moveTo>
                <a:cubicBezTo>
                  <a:pt x="14" y="23"/>
                  <a:pt x="7" y="9"/>
                  <a:pt x="0" y="0"/>
                </a:cubicBezTo>
                <a:cubicBezTo>
                  <a:pt x="19" y="7"/>
                  <a:pt x="19" y="7"/>
                  <a:pt x="19" y="7"/>
                </a:cubicBezTo>
                <a:cubicBezTo>
                  <a:pt x="38" y="0"/>
                  <a:pt x="38" y="0"/>
                  <a:pt x="38" y="0"/>
                </a:cubicBezTo>
                <a:cubicBezTo>
                  <a:pt x="30" y="9"/>
                  <a:pt x="23" y="23"/>
                  <a:pt x="19" y="34"/>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81" name="Line 344"/>
          <p:cNvSpPr>
            <a:spLocks noChangeShapeType="1"/>
          </p:cNvSpPr>
          <p:nvPr/>
        </p:nvSpPr>
        <p:spPr bwMode="auto">
          <a:xfrm flipH="1">
            <a:off x="5188526" y="972003"/>
            <a:ext cx="801137" cy="459718"/>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82" name="Line 345"/>
          <p:cNvSpPr>
            <a:spLocks noChangeShapeType="1"/>
          </p:cNvSpPr>
          <p:nvPr/>
        </p:nvSpPr>
        <p:spPr bwMode="auto">
          <a:xfrm>
            <a:off x="6253964" y="972003"/>
            <a:ext cx="1486970" cy="459718"/>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grpSp>
        <p:nvGrpSpPr>
          <p:cNvPr id="7" name="组合 6"/>
          <p:cNvGrpSpPr/>
          <p:nvPr/>
        </p:nvGrpSpPr>
        <p:grpSpPr>
          <a:xfrm>
            <a:off x="5236327" y="1514830"/>
            <a:ext cx="2438601" cy="846061"/>
            <a:chOff x="5246927" y="1510337"/>
            <a:chExt cx="2438601" cy="846061"/>
          </a:xfrm>
        </p:grpSpPr>
        <p:sp>
          <p:nvSpPr>
            <p:cNvPr id="1984" name="Rectangle 347"/>
            <p:cNvSpPr>
              <a:spLocks noChangeArrowheads="1"/>
            </p:cNvSpPr>
            <p:nvPr/>
          </p:nvSpPr>
          <p:spPr bwMode="auto">
            <a:xfrm>
              <a:off x="7241533" y="2217884"/>
              <a:ext cx="250074"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rgbClr val="231815"/>
                  </a:solidFill>
                  <a:effectLst/>
                  <a:latin typeface="Times New Roman" panose="02020603050405020304" pitchFamily="18" charset="0"/>
                </a:rPr>
                <a:t>OFM</a:t>
              </a:r>
              <a:endParaRPr kumimoji="0" lang="zh-CN" altLang="zh-CN" sz="900" b="0" i="0" u="none" strike="noStrike" cap="none" normalizeH="0" baseline="0" dirty="0" smtClean="0">
                <a:ln>
                  <a:noFill/>
                </a:ln>
                <a:solidFill>
                  <a:schemeClr val="tx1"/>
                </a:solidFill>
                <a:effectLst/>
              </a:endParaRPr>
            </a:p>
          </p:txBody>
        </p:sp>
        <p:grpSp>
          <p:nvGrpSpPr>
            <p:cNvPr id="6" name="组合 5"/>
            <p:cNvGrpSpPr/>
            <p:nvPr/>
          </p:nvGrpSpPr>
          <p:grpSpPr>
            <a:xfrm>
              <a:off x="5246927" y="1510337"/>
              <a:ext cx="2438601" cy="834830"/>
              <a:chOff x="5246927" y="1510337"/>
              <a:chExt cx="2438601" cy="834830"/>
            </a:xfrm>
          </p:grpSpPr>
          <p:sp>
            <p:nvSpPr>
              <p:cNvPr id="1976" name="Rectangle 339"/>
              <p:cNvSpPr>
                <a:spLocks noChangeArrowheads="1"/>
              </p:cNvSpPr>
              <p:nvPr/>
            </p:nvSpPr>
            <p:spPr bwMode="auto">
              <a:xfrm>
                <a:off x="5389934" y="1950588"/>
                <a:ext cx="115304"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smtClean="0">
                    <a:ln>
                      <a:noFill/>
                    </a:ln>
                    <a:solidFill>
                      <a:srgbClr val="231815"/>
                    </a:solidFill>
                    <a:effectLst/>
                    <a:latin typeface="Times New Roman" panose="02020603050405020304" pitchFamily="18" charset="0"/>
                  </a:rPr>
                  <a:t>…</a:t>
                </a:r>
                <a:endParaRPr kumimoji="0" lang="zh-CN" altLang="zh-CN" sz="900" b="0" i="0" u="none" strike="noStrike" cap="none" normalizeH="0" baseline="0" smtClean="0">
                  <a:ln>
                    <a:noFill/>
                  </a:ln>
                  <a:solidFill>
                    <a:schemeClr val="tx1"/>
                  </a:solidFill>
                  <a:effectLst/>
                </a:endParaRPr>
              </a:p>
            </p:txBody>
          </p:sp>
          <p:sp>
            <p:nvSpPr>
              <p:cNvPr id="1977" name="Rectangle 340"/>
              <p:cNvSpPr>
                <a:spLocks noChangeArrowheads="1"/>
              </p:cNvSpPr>
              <p:nvPr/>
            </p:nvSpPr>
            <p:spPr bwMode="auto">
              <a:xfrm>
                <a:off x="7217574" y="1988773"/>
                <a:ext cx="115304"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rgbClr val="231815"/>
                    </a:solidFill>
                    <a:effectLst/>
                    <a:latin typeface="Times New Roman" panose="02020603050405020304" pitchFamily="18" charset="0"/>
                  </a:rPr>
                  <a:t>…</a:t>
                </a:r>
                <a:endParaRPr kumimoji="0" lang="zh-CN" altLang="zh-CN" sz="900" b="0" i="0" u="none" strike="noStrike" cap="none" normalizeH="0" baseline="0" dirty="0" smtClean="0">
                  <a:ln>
                    <a:noFill/>
                  </a:ln>
                  <a:solidFill>
                    <a:schemeClr val="tx1"/>
                  </a:solidFill>
                  <a:effectLst/>
                </a:endParaRPr>
              </a:p>
            </p:txBody>
          </p:sp>
          <p:grpSp>
            <p:nvGrpSpPr>
              <p:cNvPr id="5" name="组合 4"/>
              <p:cNvGrpSpPr/>
              <p:nvPr/>
            </p:nvGrpSpPr>
            <p:grpSpPr>
              <a:xfrm>
                <a:off x="5246927" y="1510337"/>
                <a:ext cx="2438601" cy="834830"/>
                <a:chOff x="5246927" y="1510337"/>
                <a:chExt cx="2438601" cy="834830"/>
              </a:xfrm>
            </p:grpSpPr>
            <p:sp>
              <p:nvSpPr>
                <p:cNvPr id="1902" name="Rectangle 265"/>
                <p:cNvSpPr>
                  <a:spLocks noChangeArrowheads="1"/>
                </p:cNvSpPr>
                <p:nvPr/>
              </p:nvSpPr>
              <p:spPr bwMode="auto">
                <a:xfrm>
                  <a:off x="7576214" y="1526809"/>
                  <a:ext cx="109314"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dirty="0" smtClean="0">
                      <a:ln>
                        <a:noFill/>
                      </a:ln>
                      <a:solidFill>
                        <a:srgbClr val="231815"/>
                      </a:solidFill>
                      <a:effectLst/>
                      <a:latin typeface="Times New Roman" panose="02020603050405020304" pitchFamily="18" charset="0"/>
                    </a:rPr>
                    <a:t>M</a:t>
                  </a:r>
                  <a:endParaRPr kumimoji="0" lang="zh-CN" altLang="zh-CN" sz="900" b="0" i="0" u="none" strike="noStrike" cap="none" normalizeH="0" baseline="0" dirty="0" smtClean="0">
                    <a:ln>
                      <a:noFill/>
                    </a:ln>
                    <a:solidFill>
                      <a:schemeClr val="tx1"/>
                    </a:solidFill>
                    <a:effectLst/>
                  </a:endParaRPr>
                </a:p>
              </p:txBody>
            </p:sp>
            <p:sp>
              <p:nvSpPr>
                <p:cNvPr id="1903" name="Rectangle 266"/>
                <p:cNvSpPr>
                  <a:spLocks noChangeArrowheads="1"/>
                </p:cNvSpPr>
                <p:nvPr/>
              </p:nvSpPr>
              <p:spPr bwMode="auto">
                <a:xfrm>
                  <a:off x="7087296" y="1701262"/>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dirty="0" smtClean="0">
                      <a:ln>
                        <a:noFill/>
                      </a:ln>
                      <a:solidFill>
                        <a:srgbClr val="231815"/>
                      </a:solidFill>
                      <a:effectLst/>
                      <a:latin typeface="Times New Roman" panose="02020603050405020304" pitchFamily="18" charset="0"/>
                    </a:rPr>
                    <a:t>R</a:t>
                  </a:r>
                  <a:endParaRPr kumimoji="0" lang="zh-CN" altLang="zh-CN" sz="900" b="0" i="0" u="none" strike="noStrike" cap="none" normalizeH="0" baseline="0" dirty="0" smtClean="0">
                    <a:ln>
                      <a:noFill/>
                    </a:ln>
                    <a:solidFill>
                      <a:schemeClr val="tx1"/>
                    </a:solidFill>
                    <a:effectLst/>
                  </a:endParaRPr>
                </a:p>
              </p:txBody>
            </p:sp>
            <p:sp>
              <p:nvSpPr>
                <p:cNvPr id="1919" name="Rectangle 282"/>
                <p:cNvSpPr>
                  <a:spLocks noChangeArrowheads="1"/>
                </p:cNvSpPr>
                <p:nvPr/>
              </p:nvSpPr>
              <p:spPr bwMode="auto">
                <a:xfrm>
                  <a:off x="7287205" y="1900424"/>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smtClean="0">
                      <a:ln>
                        <a:noFill/>
                      </a:ln>
                      <a:solidFill>
                        <a:srgbClr val="231815"/>
                      </a:solidFill>
                      <a:effectLst/>
                      <a:latin typeface="Times New Roman" panose="02020603050405020304" pitchFamily="18" charset="0"/>
                    </a:rPr>
                    <a:t>C</a:t>
                  </a:r>
                  <a:endParaRPr kumimoji="0" lang="zh-CN" altLang="zh-CN" sz="900" b="0" i="0" u="none" strike="noStrike" cap="none" normalizeH="0" baseline="0" smtClean="0">
                    <a:ln>
                      <a:noFill/>
                    </a:ln>
                    <a:solidFill>
                      <a:schemeClr val="tx1"/>
                    </a:solidFill>
                    <a:effectLst/>
                  </a:endParaRPr>
                </a:p>
              </p:txBody>
            </p:sp>
            <p:sp>
              <p:nvSpPr>
                <p:cNvPr id="1920" name="Rectangle 283"/>
                <p:cNvSpPr>
                  <a:spLocks noChangeArrowheads="1"/>
                </p:cNvSpPr>
                <p:nvPr/>
              </p:nvSpPr>
              <p:spPr bwMode="auto">
                <a:xfrm>
                  <a:off x="5246927" y="1510337"/>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smtClean="0">
                      <a:ln>
                        <a:noFill/>
                      </a:ln>
                      <a:solidFill>
                        <a:srgbClr val="231815"/>
                      </a:solidFill>
                      <a:effectLst/>
                      <a:latin typeface="Times New Roman" panose="02020603050405020304" pitchFamily="18" charset="0"/>
                    </a:rPr>
                    <a:t>N</a:t>
                  </a:r>
                  <a:endParaRPr kumimoji="0" lang="zh-CN" altLang="zh-CN" sz="900" b="0" i="0" u="none" strike="noStrike" cap="none" normalizeH="0" baseline="0" smtClean="0">
                    <a:ln>
                      <a:noFill/>
                    </a:ln>
                    <a:solidFill>
                      <a:schemeClr val="tx1"/>
                    </a:solidFill>
                    <a:effectLst/>
                  </a:endParaRPr>
                </a:p>
              </p:txBody>
            </p:sp>
            <p:sp>
              <p:nvSpPr>
                <p:cNvPr id="1922" name="Rectangle 285"/>
                <p:cNvSpPr>
                  <a:spLocks noChangeArrowheads="1"/>
                </p:cNvSpPr>
                <p:nvPr/>
              </p:nvSpPr>
              <p:spPr bwMode="auto">
                <a:xfrm>
                  <a:off x="6128178" y="1777633"/>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smtClean="0">
                      <a:ln>
                        <a:noFill/>
                      </a:ln>
                      <a:solidFill>
                        <a:srgbClr val="231815"/>
                      </a:solidFill>
                      <a:effectLst/>
                      <a:latin typeface="Times New Roman" panose="02020603050405020304" pitchFamily="18" charset="0"/>
                    </a:rPr>
                    <a:t>K</a:t>
                  </a:r>
                  <a:endParaRPr kumimoji="0" lang="zh-CN" altLang="zh-CN" sz="900" b="0" i="0" u="none" strike="noStrike" cap="none" normalizeH="0" baseline="0" smtClean="0">
                    <a:ln>
                      <a:noFill/>
                    </a:ln>
                    <a:solidFill>
                      <a:schemeClr val="tx1"/>
                    </a:solidFill>
                    <a:effectLst/>
                  </a:endParaRPr>
                </a:p>
              </p:txBody>
            </p:sp>
            <p:sp>
              <p:nvSpPr>
                <p:cNvPr id="1928" name="Rectangle 291"/>
                <p:cNvSpPr>
                  <a:spLocks noChangeArrowheads="1"/>
                </p:cNvSpPr>
                <p:nvPr/>
              </p:nvSpPr>
              <p:spPr bwMode="auto">
                <a:xfrm>
                  <a:off x="6265194" y="1919891"/>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rgbClr val="231815"/>
                      </a:solidFill>
                      <a:effectLst/>
                      <a:latin typeface="Times New Roman" panose="02020603050405020304" pitchFamily="18" charset="0"/>
                    </a:rPr>
                    <a:t>K</a:t>
                  </a:r>
                  <a:endParaRPr kumimoji="0" lang="zh-CN" altLang="zh-CN" sz="900" b="0" i="0" u="none" strike="noStrike" cap="none" normalizeH="0" baseline="0" dirty="0" smtClean="0">
                    <a:ln>
                      <a:noFill/>
                    </a:ln>
                    <a:solidFill>
                      <a:schemeClr val="tx1"/>
                    </a:solidFill>
                    <a:effectLst/>
                  </a:endParaRPr>
                </a:p>
              </p:txBody>
            </p:sp>
            <p:sp>
              <p:nvSpPr>
                <p:cNvPr id="1973" name="Rectangle 336"/>
                <p:cNvSpPr>
                  <a:spLocks noChangeArrowheads="1"/>
                </p:cNvSpPr>
                <p:nvPr/>
              </p:nvSpPr>
              <p:spPr bwMode="auto">
                <a:xfrm>
                  <a:off x="5252168" y="1929624"/>
                  <a:ext cx="7711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smtClean="0">
                      <a:ln>
                        <a:noFill/>
                      </a:ln>
                      <a:solidFill>
                        <a:srgbClr val="231815"/>
                      </a:solidFill>
                      <a:effectLst/>
                      <a:latin typeface="Times New Roman" panose="02020603050405020304" pitchFamily="18" charset="0"/>
                    </a:rPr>
                    <a:t>B</a:t>
                  </a:r>
                  <a:endParaRPr kumimoji="0" lang="zh-CN" altLang="zh-CN" sz="900" b="0" i="0" u="none" strike="noStrike" cap="none" normalizeH="0" baseline="0" smtClean="0">
                    <a:ln>
                      <a:noFill/>
                    </a:ln>
                    <a:solidFill>
                      <a:schemeClr val="tx1"/>
                    </a:solidFill>
                    <a:effectLst/>
                  </a:endParaRPr>
                </a:p>
              </p:txBody>
            </p:sp>
            <p:sp>
              <p:nvSpPr>
                <p:cNvPr id="1983" name="Rectangle 346"/>
                <p:cNvSpPr>
                  <a:spLocks noChangeArrowheads="1"/>
                </p:cNvSpPr>
                <p:nvPr/>
              </p:nvSpPr>
              <p:spPr bwMode="auto">
                <a:xfrm>
                  <a:off x="5401913" y="2206653"/>
                  <a:ext cx="205151"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smtClean="0">
                      <a:ln>
                        <a:noFill/>
                      </a:ln>
                      <a:solidFill>
                        <a:srgbClr val="231815"/>
                      </a:solidFill>
                      <a:effectLst/>
                      <a:latin typeface="Times New Roman" panose="02020603050405020304" pitchFamily="18" charset="0"/>
                    </a:rPr>
                    <a:t>IFM</a:t>
                  </a:r>
                  <a:endParaRPr kumimoji="0" lang="zh-CN" altLang="zh-CN" sz="900" b="0" i="0" u="none" strike="noStrike" cap="none" normalizeH="0" baseline="0" smtClean="0">
                    <a:ln>
                      <a:noFill/>
                    </a:ln>
                    <a:solidFill>
                      <a:schemeClr val="tx1"/>
                    </a:solidFill>
                    <a:effectLst/>
                  </a:endParaRPr>
                </a:p>
              </p:txBody>
            </p:sp>
            <p:sp>
              <p:nvSpPr>
                <p:cNvPr id="1985" name="Rectangle 348"/>
                <p:cNvSpPr>
                  <a:spLocks noChangeArrowheads="1"/>
                </p:cNvSpPr>
                <p:nvPr/>
              </p:nvSpPr>
              <p:spPr bwMode="auto">
                <a:xfrm>
                  <a:off x="5773281" y="2177453"/>
                  <a:ext cx="203653"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1" u="none" strike="noStrike" cap="none" normalizeH="0" baseline="0" dirty="0" smtClean="0">
                      <a:ln>
                        <a:noFill/>
                      </a:ln>
                      <a:solidFill>
                        <a:srgbClr val="036EB7"/>
                      </a:solidFill>
                      <a:effectLst/>
                      <a:latin typeface="Times New Roman" panose="02020603050405020304" pitchFamily="18" charset="0"/>
                    </a:rPr>
                    <a:t>L</a:t>
                  </a:r>
                  <a:r>
                    <a:rPr kumimoji="0" lang="en-US" altLang="zh-CN" sz="1050" b="1" i="1" u="none" strike="noStrike" cap="none" normalizeH="0" baseline="-25000" dirty="0" smtClean="0">
                      <a:ln>
                        <a:noFill/>
                      </a:ln>
                      <a:solidFill>
                        <a:srgbClr val="036EB7"/>
                      </a:solidFill>
                      <a:effectLst/>
                      <a:latin typeface="Times New Roman" panose="02020603050405020304" pitchFamily="18" charset="0"/>
                    </a:rPr>
                    <a:t>2</a:t>
                  </a:r>
                  <a:r>
                    <a:rPr kumimoji="0" lang="zh-CN" altLang="zh-CN" sz="1050" b="1" i="1" u="none" strike="noStrike" cap="none" normalizeH="0" baseline="0" dirty="0" smtClean="0">
                      <a:ln>
                        <a:noFill/>
                      </a:ln>
                      <a:solidFill>
                        <a:srgbClr val="036EB7"/>
                      </a:solidFill>
                      <a:effectLst/>
                      <a:latin typeface="Times New Roman" panose="02020603050405020304" pitchFamily="18" charset="0"/>
                    </a:rPr>
                    <a:t>=</a:t>
                  </a:r>
                  <a:endParaRPr kumimoji="0" lang="zh-CN" altLang="zh-CN" sz="900" b="0" i="0" u="none" strike="noStrike" cap="none" normalizeH="0" baseline="0" dirty="0" smtClean="0">
                    <a:ln>
                      <a:noFill/>
                    </a:ln>
                    <a:solidFill>
                      <a:schemeClr val="tx1"/>
                    </a:solidFill>
                    <a:effectLst/>
                    <a:latin typeface="Arial" panose="020B0604020202020204" pitchFamily="34" charset="0"/>
                  </a:endParaRPr>
                </a:p>
              </p:txBody>
            </p:sp>
            <p:sp>
              <p:nvSpPr>
                <p:cNvPr id="1986" name="Rectangle 349"/>
                <p:cNvSpPr>
                  <a:spLocks noChangeArrowheads="1"/>
                </p:cNvSpPr>
                <p:nvPr/>
              </p:nvSpPr>
              <p:spPr bwMode="auto">
                <a:xfrm>
                  <a:off x="6016617" y="2161729"/>
                  <a:ext cx="44924"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0" i="0" u="none" strike="noStrike" cap="none" normalizeH="0" baseline="0" smtClean="0">
                      <a:ln>
                        <a:noFill/>
                      </a:ln>
                      <a:solidFill>
                        <a:srgbClr val="036EB7"/>
                      </a:solidFill>
                      <a:effectLst/>
                      <a:latin typeface="Symbol" panose="05050102010706020507" pitchFamily="18" charset="2"/>
                    </a:rPr>
                    <a:t>(</a:t>
                  </a:r>
                  <a:endParaRPr kumimoji="0" lang="zh-CN" altLang="zh-CN" sz="900" b="0" i="0" u="none" strike="noStrike" cap="none" normalizeH="0" baseline="0" smtClean="0">
                    <a:ln>
                      <a:noFill/>
                    </a:ln>
                    <a:solidFill>
                      <a:schemeClr val="tx1"/>
                    </a:solidFill>
                    <a:effectLst/>
                    <a:latin typeface="Arial" panose="020B0604020202020204" pitchFamily="34" charset="0"/>
                  </a:endParaRPr>
                </a:p>
              </p:txBody>
            </p:sp>
            <p:sp>
              <p:nvSpPr>
                <p:cNvPr id="1987" name="Rectangle 350"/>
                <p:cNvSpPr>
                  <a:spLocks noChangeArrowheads="1"/>
                </p:cNvSpPr>
                <p:nvPr/>
              </p:nvSpPr>
              <p:spPr bwMode="auto">
                <a:xfrm>
                  <a:off x="6064536" y="2177453"/>
                  <a:ext cx="98083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1" u="none" strike="noStrike" cap="none" normalizeH="0" baseline="0" dirty="0" smtClean="0">
                      <a:ln>
                        <a:noFill/>
                      </a:ln>
                      <a:solidFill>
                        <a:srgbClr val="036EB7"/>
                      </a:solidFill>
                      <a:effectLst/>
                      <a:latin typeface="Times New Roman" panose="02020603050405020304" pitchFamily="18" charset="0"/>
                    </a:rPr>
                    <a:t>B, </a:t>
                  </a:r>
                  <a:r>
                    <a:rPr kumimoji="0" lang="en-US" altLang="zh-CN" sz="1050" b="1" i="1" u="none" strike="noStrike" cap="none" normalizeH="0" baseline="0" dirty="0" smtClean="0">
                      <a:ln>
                        <a:noFill/>
                      </a:ln>
                      <a:solidFill>
                        <a:srgbClr val="036EB7"/>
                      </a:solidFill>
                      <a:effectLst/>
                      <a:latin typeface="Times New Roman" panose="02020603050405020304" pitchFamily="18" charset="0"/>
                    </a:rPr>
                    <a:t> </a:t>
                  </a:r>
                  <a:r>
                    <a:rPr kumimoji="0" lang="zh-CN" altLang="zh-CN" sz="1050" b="1" i="1" u="none" strike="noStrike" cap="none" normalizeH="0" baseline="0" dirty="0" smtClean="0">
                      <a:ln>
                        <a:noFill/>
                      </a:ln>
                      <a:solidFill>
                        <a:srgbClr val="036EB7"/>
                      </a:solidFill>
                      <a:effectLst/>
                      <a:latin typeface="Times New Roman" panose="02020603050405020304" pitchFamily="18" charset="0"/>
                    </a:rPr>
                    <a:t>M,</a:t>
                  </a:r>
                  <a:r>
                    <a:rPr kumimoji="0" lang="en-US" altLang="zh-CN" sz="1050" b="1" i="1" u="none" strike="noStrike" cap="none" normalizeH="0" baseline="0" dirty="0" smtClean="0">
                      <a:ln>
                        <a:noFill/>
                      </a:ln>
                      <a:solidFill>
                        <a:srgbClr val="036EB7"/>
                      </a:solidFill>
                      <a:effectLst/>
                      <a:latin typeface="Times New Roman" panose="02020603050405020304" pitchFamily="18" charset="0"/>
                    </a:rPr>
                    <a:t> </a:t>
                  </a:r>
                  <a:r>
                    <a:rPr kumimoji="0" lang="zh-CN" altLang="zh-CN" sz="1050" b="1" i="1" u="none" strike="noStrike" cap="none" normalizeH="0" baseline="0" dirty="0" smtClean="0">
                      <a:ln>
                        <a:noFill/>
                      </a:ln>
                      <a:solidFill>
                        <a:srgbClr val="036EB7"/>
                      </a:solidFill>
                      <a:effectLst/>
                      <a:latin typeface="Times New Roman" panose="02020603050405020304" pitchFamily="18" charset="0"/>
                    </a:rPr>
                    <a:t> N, R, C, K</a:t>
                  </a:r>
                  <a:endParaRPr kumimoji="0" lang="zh-CN" altLang="zh-CN" sz="900" b="0" i="0" u="none" strike="noStrike" cap="none" normalizeH="0" baseline="0" dirty="0" smtClean="0">
                    <a:ln>
                      <a:noFill/>
                    </a:ln>
                    <a:solidFill>
                      <a:schemeClr val="tx1"/>
                    </a:solidFill>
                    <a:effectLst/>
                    <a:latin typeface="Arial" panose="020B0604020202020204" pitchFamily="34" charset="0"/>
                  </a:endParaRPr>
                </a:p>
              </p:txBody>
            </p:sp>
            <p:sp>
              <p:nvSpPr>
                <p:cNvPr id="1988" name="Rectangle 351"/>
                <p:cNvSpPr>
                  <a:spLocks noChangeArrowheads="1"/>
                </p:cNvSpPr>
                <p:nvPr/>
              </p:nvSpPr>
              <p:spPr bwMode="auto">
                <a:xfrm>
                  <a:off x="7046116" y="2161729"/>
                  <a:ext cx="44924"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0" i="0" u="none" strike="noStrike" cap="none" normalizeH="0" baseline="0" smtClean="0">
                      <a:ln>
                        <a:noFill/>
                      </a:ln>
                      <a:solidFill>
                        <a:srgbClr val="036EB7"/>
                      </a:solidFill>
                      <a:effectLst/>
                      <a:latin typeface="Symbol" panose="05050102010706020507" pitchFamily="18" charset="2"/>
                    </a:rPr>
                    <a:t>)</a:t>
                  </a:r>
                  <a:endParaRPr kumimoji="0" lang="zh-CN" altLang="zh-CN" sz="900" b="0" i="0" u="none" strike="noStrike" cap="none" normalizeH="0" baseline="0" smtClean="0">
                    <a:ln>
                      <a:noFill/>
                    </a:ln>
                    <a:solidFill>
                      <a:schemeClr val="tx1"/>
                    </a:solidFill>
                    <a:effectLst/>
                    <a:latin typeface="Arial" panose="020B0604020202020204" pitchFamily="34" charset="0"/>
                  </a:endParaRPr>
                </a:p>
              </p:txBody>
            </p:sp>
          </p:grpSp>
        </p:grpSp>
      </p:grpSp>
      <p:sp>
        <p:nvSpPr>
          <p:cNvPr id="1989" name="Rectangle 352"/>
          <p:cNvSpPr>
            <a:spLocks noChangeArrowheads="1"/>
          </p:cNvSpPr>
          <p:nvPr/>
        </p:nvSpPr>
        <p:spPr bwMode="auto">
          <a:xfrm>
            <a:off x="6147644" y="1221329"/>
            <a:ext cx="599730"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smtClean="0">
                <a:ln>
                  <a:noFill/>
                </a:ln>
                <a:solidFill>
                  <a:srgbClr val="231815"/>
                </a:solidFill>
                <a:effectLst/>
                <a:latin typeface="Times New Roman" panose="02020603050405020304" pitchFamily="18" charset="0"/>
              </a:rPr>
              <a:t>Layer Model</a:t>
            </a:r>
            <a:endParaRPr kumimoji="0" lang="zh-CN" altLang="zh-CN" sz="900" b="0" i="0" u="none" strike="noStrike" cap="none" normalizeH="0" baseline="0" smtClean="0">
              <a:ln>
                <a:noFill/>
              </a:ln>
              <a:solidFill>
                <a:schemeClr val="tx1"/>
              </a:solidFill>
              <a:effectLst/>
            </a:endParaRPr>
          </a:p>
        </p:txBody>
      </p:sp>
      <p:sp>
        <p:nvSpPr>
          <p:cNvPr id="1990" name="Oval 353"/>
          <p:cNvSpPr>
            <a:spLocks noChangeArrowheads="1"/>
          </p:cNvSpPr>
          <p:nvPr/>
        </p:nvSpPr>
        <p:spPr bwMode="auto">
          <a:xfrm>
            <a:off x="5950730" y="1220580"/>
            <a:ext cx="134771" cy="134771"/>
          </a:xfrm>
          <a:prstGeom prst="ellipse">
            <a:avLst/>
          </a:prstGeom>
          <a:noFill/>
          <a:ln w="15875"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1" name="Rectangle 354"/>
          <p:cNvSpPr>
            <a:spLocks noChangeArrowheads="1"/>
          </p:cNvSpPr>
          <p:nvPr/>
        </p:nvSpPr>
        <p:spPr bwMode="auto">
          <a:xfrm>
            <a:off x="5982176" y="1203359"/>
            <a:ext cx="67385"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0" u="none" strike="noStrike" cap="none" normalizeH="0" baseline="0" smtClean="0">
                <a:ln>
                  <a:noFill/>
                </a:ln>
                <a:solidFill>
                  <a:srgbClr val="231815"/>
                </a:solidFill>
                <a:effectLst/>
                <a:latin typeface="Times New Roman" panose="02020603050405020304" pitchFamily="18" charset="0"/>
              </a:rPr>
              <a:t>1</a:t>
            </a:r>
            <a:endParaRPr kumimoji="0" lang="zh-CN" altLang="zh-CN" sz="900" b="0" i="0" u="none" strike="noStrike" cap="none" normalizeH="0" baseline="0" smtClean="0">
              <a:ln>
                <a:noFill/>
              </a:ln>
              <a:solidFill>
                <a:schemeClr val="tx1"/>
              </a:solidFill>
              <a:effectLst/>
              <a:latin typeface="Arial" panose="020B0604020202020204" pitchFamily="34" charset="0"/>
            </a:endParaRPr>
          </a:p>
        </p:txBody>
      </p:sp>
      <p:grpSp>
        <p:nvGrpSpPr>
          <p:cNvPr id="1817" name="组合 1816"/>
          <p:cNvGrpSpPr/>
          <p:nvPr/>
        </p:nvGrpSpPr>
        <p:grpSpPr>
          <a:xfrm>
            <a:off x="4259845" y="2354976"/>
            <a:ext cx="1918197" cy="584137"/>
            <a:chOff x="51834" y="4293554"/>
            <a:chExt cx="4067093" cy="1238526"/>
          </a:xfrm>
        </p:grpSpPr>
        <p:cxnSp>
          <p:nvCxnSpPr>
            <p:cNvPr id="1838" name="直接连接符 1837"/>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39" name="直接连接符 1838"/>
            <p:cNvCxnSpPr>
              <a:endCxn id="1840" idx="0"/>
            </p:cNvCxnSpPr>
            <p:nvPr/>
          </p:nvCxnSpPr>
          <p:spPr>
            <a:xfrm flipH="1">
              <a:off x="823840" y="4299744"/>
              <a:ext cx="3165548" cy="742909"/>
            </a:xfrm>
            <a:prstGeom prst="line">
              <a:avLst/>
            </a:prstGeom>
            <a:ln/>
          </p:spPr>
          <p:style>
            <a:lnRef idx="1">
              <a:schemeClr val="dk1"/>
            </a:lnRef>
            <a:fillRef idx="0">
              <a:schemeClr val="dk1"/>
            </a:fillRef>
            <a:effectRef idx="0">
              <a:schemeClr val="dk1"/>
            </a:effectRef>
            <a:fontRef idx="minor">
              <a:schemeClr val="tx1"/>
            </a:fontRef>
          </p:style>
        </p:cxnSp>
        <p:sp>
          <p:nvSpPr>
            <p:cNvPr id="1840" name="矩形 1839"/>
            <p:cNvSpPr/>
            <p:nvPr/>
          </p:nvSpPr>
          <p:spPr>
            <a:xfrm>
              <a:off x="51834" y="5042655"/>
              <a:ext cx="1832631" cy="489425"/>
            </a:xfrm>
            <a:prstGeom prst="rect">
              <a:avLst/>
            </a:prstGeom>
          </p:spPr>
          <p:txBody>
            <a:bodyPr wrap="none">
              <a:spAutoFit/>
            </a:bodyPr>
            <a:lstStyle/>
            <a:p>
              <a:r>
                <a:rPr lang="en-US" altLang="zh-CN" sz="900" dirty="0" smtClean="0">
                  <a:latin typeface="Times New Roman" panose="02020603050405020304" pitchFamily="18" charset="0"/>
                  <a:ea typeface="Tahoma" panose="020B0604030504040204" pitchFamily="34" charset="0"/>
                  <a:cs typeface="Times New Roman" panose="02020603050405020304" pitchFamily="18" charset="0"/>
                </a:rPr>
                <a:t>Batch Size (B)</a:t>
              </a:r>
              <a:endParaRPr lang="zh-CN" altLang="en-US" sz="900" dirty="0">
                <a:latin typeface="Times New Roman" panose="02020603050405020304" pitchFamily="18" charset="0"/>
                <a:cs typeface="Times New Roman" panose="02020603050405020304" pitchFamily="18" charset="0"/>
              </a:endParaRPr>
            </a:p>
          </p:txBody>
        </p:sp>
      </p:grpSp>
      <p:grpSp>
        <p:nvGrpSpPr>
          <p:cNvPr id="1818" name="组合 1817"/>
          <p:cNvGrpSpPr/>
          <p:nvPr/>
        </p:nvGrpSpPr>
        <p:grpSpPr>
          <a:xfrm>
            <a:off x="4450423" y="2357896"/>
            <a:ext cx="1909505" cy="1005749"/>
            <a:chOff x="70265" y="4293554"/>
            <a:chExt cx="4048662" cy="2132456"/>
          </a:xfrm>
        </p:grpSpPr>
        <p:cxnSp>
          <p:nvCxnSpPr>
            <p:cNvPr id="1835" name="直接连接符 1834"/>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36" name="直接连接符 1835"/>
            <p:cNvCxnSpPr/>
            <p:nvPr/>
          </p:nvCxnSpPr>
          <p:spPr>
            <a:xfrm flipH="1">
              <a:off x="1447347" y="4299744"/>
              <a:ext cx="2542046" cy="1332851"/>
            </a:xfrm>
            <a:prstGeom prst="line">
              <a:avLst/>
            </a:prstGeom>
            <a:ln/>
          </p:spPr>
          <p:style>
            <a:lnRef idx="1">
              <a:schemeClr val="dk1"/>
            </a:lnRef>
            <a:fillRef idx="0">
              <a:schemeClr val="dk1"/>
            </a:fillRef>
            <a:effectRef idx="0">
              <a:schemeClr val="dk1"/>
            </a:effectRef>
            <a:fontRef idx="minor">
              <a:schemeClr val="tx1"/>
            </a:fontRef>
          </p:style>
        </p:cxnSp>
        <p:sp>
          <p:nvSpPr>
            <p:cNvPr id="1837" name="矩形 1836"/>
            <p:cNvSpPr/>
            <p:nvPr/>
          </p:nvSpPr>
          <p:spPr>
            <a:xfrm>
              <a:off x="70265" y="5642928"/>
              <a:ext cx="2267677" cy="783082"/>
            </a:xfrm>
            <a:prstGeom prst="rect">
              <a:avLst/>
            </a:prstGeom>
          </p:spPr>
          <p:txBody>
            <a:bodyPr wrap="none">
              <a:spAutoFit/>
            </a:bodyPr>
            <a:lstStyle/>
            <a:p>
              <a:pPr algn="ctr"/>
              <a:r>
                <a:rPr lang="en-US" altLang="zh-CN" sz="900" dirty="0" smtClean="0">
                  <a:latin typeface="Times New Roman" panose="02020603050405020304" pitchFamily="18" charset="0"/>
                  <a:ea typeface="Tahoma" panose="020B0604030504040204" pitchFamily="34" charset="0"/>
                  <a:cs typeface="Times New Roman" panose="02020603050405020304" pitchFamily="18" charset="0"/>
                </a:rPr>
                <a:t># of OFM </a:t>
              </a:r>
            </a:p>
            <a:p>
              <a:pPr algn="ctr"/>
              <a:r>
                <a:rPr lang="en-US" altLang="zh-CN" sz="900" dirty="0" smtClean="0">
                  <a:latin typeface="Times New Roman" panose="02020603050405020304" pitchFamily="18" charset="0"/>
                  <a:ea typeface="Tahoma" panose="020B0604030504040204" pitchFamily="34" charset="0"/>
                  <a:cs typeface="Times New Roman" panose="02020603050405020304" pitchFamily="18" charset="0"/>
                </a:rPr>
                <a:t>Features Maps (M)</a:t>
              </a:r>
              <a:endParaRPr lang="zh-CN" altLang="en-US" sz="900" dirty="0">
                <a:latin typeface="Times New Roman" panose="02020603050405020304" pitchFamily="18" charset="0"/>
                <a:cs typeface="Times New Roman" panose="02020603050405020304" pitchFamily="18" charset="0"/>
              </a:endParaRPr>
            </a:p>
          </p:txBody>
        </p:sp>
      </p:grpSp>
      <p:grpSp>
        <p:nvGrpSpPr>
          <p:cNvPr id="1819" name="组合 1818"/>
          <p:cNvGrpSpPr/>
          <p:nvPr/>
        </p:nvGrpSpPr>
        <p:grpSpPr>
          <a:xfrm>
            <a:off x="5501323" y="2356379"/>
            <a:ext cx="1046762" cy="650125"/>
            <a:chOff x="1899510" y="4293554"/>
            <a:chExt cx="2219417" cy="1378438"/>
          </a:xfrm>
        </p:grpSpPr>
        <p:cxnSp>
          <p:nvCxnSpPr>
            <p:cNvPr id="1832" name="直接连接符 1831"/>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33" name="直接连接符 1832"/>
            <p:cNvCxnSpPr/>
            <p:nvPr/>
          </p:nvCxnSpPr>
          <p:spPr>
            <a:xfrm flipH="1">
              <a:off x="3293236" y="4299744"/>
              <a:ext cx="696156" cy="607191"/>
            </a:xfrm>
            <a:prstGeom prst="line">
              <a:avLst/>
            </a:prstGeom>
            <a:ln/>
          </p:spPr>
          <p:style>
            <a:lnRef idx="1">
              <a:schemeClr val="dk1"/>
            </a:lnRef>
            <a:fillRef idx="0">
              <a:schemeClr val="dk1"/>
            </a:fillRef>
            <a:effectRef idx="0">
              <a:schemeClr val="dk1"/>
            </a:effectRef>
            <a:fontRef idx="minor">
              <a:schemeClr val="tx1"/>
            </a:fontRef>
          </p:style>
        </p:cxnSp>
        <p:sp>
          <p:nvSpPr>
            <p:cNvPr id="1834" name="矩形 1833"/>
            <p:cNvSpPr/>
            <p:nvPr/>
          </p:nvSpPr>
          <p:spPr>
            <a:xfrm>
              <a:off x="1899510" y="4888910"/>
              <a:ext cx="2131724" cy="783082"/>
            </a:xfrm>
            <a:prstGeom prst="rect">
              <a:avLst/>
            </a:prstGeom>
          </p:spPr>
          <p:txBody>
            <a:bodyPr wrap="none">
              <a:spAutoFit/>
            </a:bodyPr>
            <a:lstStyle/>
            <a:p>
              <a:pPr algn="ctr"/>
              <a:r>
                <a:rPr lang="en-US" altLang="zh-CN" sz="900" dirty="0" smtClean="0">
                  <a:latin typeface="Times New Roman" panose="02020603050405020304" pitchFamily="18" charset="0"/>
                  <a:ea typeface="Tahoma" panose="020B0604030504040204" pitchFamily="34" charset="0"/>
                  <a:cs typeface="Times New Roman" panose="02020603050405020304" pitchFamily="18" charset="0"/>
                </a:rPr>
                <a:t># of IFM </a:t>
              </a:r>
            </a:p>
            <a:p>
              <a:pPr algn="ctr"/>
              <a:r>
                <a:rPr lang="en-US" altLang="zh-CN" sz="900" dirty="0" smtClean="0">
                  <a:latin typeface="Times New Roman" panose="02020603050405020304" pitchFamily="18" charset="0"/>
                  <a:ea typeface="Tahoma" panose="020B0604030504040204" pitchFamily="34" charset="0"/>
                  <a:cs typeface="Times New Roman" panose="02020603050405020304" pitchFamily="18" charset="0"/>
                </a:rPr>
                <a:t>Feature Maps (N)</a:t>
              </a:r>
              <a:endParaRPr lang="zh-CN" altLang="en-US" sz="900" dirty="0">
                <a:latin typeface="Times New Roman" panose="02020603050405020304" pitchFamily="18" charset="0"/>
                <a:cs typeface="Times New Roman" panose="02020603050405020304" pitchFamily="18" charset="0"/>
              </a:endParaRPr>
            </a:p>
          </p:txBody>
        </p:sp>
      </p:grpSp>
      <p:grpSp>
        <p:nvGrpSpPr>
          <p:cNvPr id="1820" name="组合 1819"/>
          <p:cNvGrpSpPr/>
          <p:nvPr/>
        </p:nvGrpSpPr>
        <p:grpSpPr>
          <a:xfrm>
            <a:off x="6140065" y="2357599"/>
            <a:ext cx="944489" cy="874276"/>
            <a:chOff x="2888937" y="4293554"/>
            <a:chExt cx="2002570" cy="1853699"/>
          </a:xfrm>
        </p:grpSpPr>
        <p:cxnSp>
          <p:nvCxnSpPr>
            <p:cNvPr id="1829" name="直接连接符 1828"/>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30" name="直接连接符 1829"/>
            <p:cNvCxnSpPr/>
            <p:nvPr/>
          </p:nvCxnSpPr>
          <p:spPr>
            <a:xfrm flipH="1">
              <a:off x="3692407" y="4299744"/>
              <a:ext cx="296985" cy="1343814"/>
            </a:xfrm>
            <a:prstGeom prst="line">
              <a:avLst/>
            </a:prstGeom>
            <a:ln/>
          </p:spPr>
          <p:style>
            <a:lnRef idx="1">
              <a:schemeClr val="dk1"/>
            </a:lnRef>
            <a:fillRef idx="0">
              <a:schemeClr val="dk1"/>
            </a:fillRef>
            <a:effectRef idx="0">
              <a:schemeClr val="dk1"/>
            </a:effectRef>
            <a:fontRef idx="minor">
              <a:schemeClr val="tx1"/>
            </a:fontRef>
          </p:style>
        </p:cxnSp>
        <p:sp>
          <p:nvSpPr>
            <p:cNvPr id="1831" name="矩形 1830"/>
            <p:cNvSpPr/>
            <p:nvPr/>
          </p:nvSpPr>
          <p:spPr>
            <a:xfrm>
              <a:off x="2888937" y="5657828"/>
              <a:ext cx="2002570" cy="489425"/>
            </a:xfrm>
            <a:prstGeom prst="rect">
              <a:avLst/>
            </a:prstGeom>
          </p:spPr>
          <p:txBody>
            <a:bodyPr wrap="none">
              <a:spAutoFit/>
            </a:bodyPr>
            <a:lstStyle/>
            <a:p>
              <a:r>
                <a:rPr lang="en-US" altLang="zh-CN" sz="900" dirty="0" smtClean="0">
                  <a:latin typeface="Times New Roman" panose="02020603050405020304" pitchFamily="18" charset="0"/>
                  <a:ea typeface="Tahoma" panose="020B0604030504040204" pitchFamily="34" charset="0"/>
                  <a:cs typeface="Times New Roman" panose="02020603050405020304" pitchFamily="18" charset="0"/>
                </a:rPr>
                <a:t>Row of IFM (R)</a:t>
              </a:r>
              <a:endParaRPr lang="zh-CN" altLang="en-US" sz="900" dirty="0">
                <a:latin typeface="Times New Roman" panose="02020603050405020304" pitchFamily="18" charset="0"/>
                <a:cs typeface="Times New Roman" panose="02020603050405020304" pitchFamily="18" charset="0"/>
              </a:endParaRPr>
            </a:p>
          </p:txBody>
        </p:sp>
      </p:grpSp>
      <p:grpSp>
        <p:nvGrpSpPr>
          <p:cNvPr id="1821" name="组合 1820"/>
          <p:cNvGrpSpPr/>
          <p:nvPr/>
        </p:nvGrpSpPr>
        <p:grpSpPr>
          <a:xfrm>
            <a:off x="6673999" y="2354976"/>
            <a:ext cx="1098378" cy="604756"/>
            <a:chOff x="3644620" y="4293554"/>
            <a:chExt cx="2328855" cy="1282243"/>
          </a:xfrm>
        </p:grpSpPr>
        <p:cxnSp>
          <p:nvCxnSpPr>
            <p:cNvPr id="1826" name="直接连接符 1825"/>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27" name="直接连接符 1826"/>
            <p:cNvCxnSpPr/>
            <p:nvPr/>
          </p:nvCxnSpPr>
          <p:spPr>
            <a:xfrm>
              <a:off x="3989392" y="4299744"/>
              <a:ext cx="585503" cy="771839"/>
            </a:xfrm>
            <a:prstGeom prst="line">
              <a:avLst/>
            </a:prstGeom>
            <a:ln/>
          </p:spPr>
          <p:style>
            <a:lnRef idx="1">
              <a:schemeClr val="dk1"/>
            </a:lnRef>
            <a:fillRef idx="0">
              <a:schemeClr val="dk1"/>
            </a:fillRef>
            <a:effectRef idx="0">
              <a:schemeClr val="dk1"/>
            </a:effectRef>
            <a:fontRef idx="minor">
              <a:schemeClr val="tx1"/>
            </a:fontRef>
          </p:style>
        </p:cxnSp>
        <p:sp>
          <p:nvSpPr>
            <p:cNvPr id="1828" name="矩形 1827"/>
            <p:cNvSpPr/>
            <p:nvPr/>
          </p:nvSpPr>
          <p:spPr>
            <a:xfrm>
              <a:off x="3644620" y="5086371"/>
              <a:ext cx="2328855" cy="489426"/>
            </a:xfrm>
            <a:prstGeom prst="rect">
              <a:avLst/>
            </a:prstGeom>
          </p:spPr>
          <p:txBody>
            <a:bodyPr wrap="none">
              <a:spAutoFit/>
            </a:bodyPr>
            <a:lstStyle/>
            <a:p>
              <a:r>
                <a:rPr lang="en-US" altLang="zh-CN" sz="900" dirty="0" smtClean="0">
                  <a:latin typeface="Times New Roman" panose="02020603050405020304" pitchFamily="18" charset="0"/>
                  <a:ea typeface="Tahoma" panose="020B0604030504040204" pitchFamily="34" charset="0"/>
                  <a:cs typeface="Times New Roman" panose="02020603050405020304" pitchFamily="18" charset="0"/>
                </a:rPr>
                <a:t>C</a:t>
              </a:r>
              <a:r>
                <a:rPr lang="en-US" altLang="zh-CN" sz="900" dirty="0">
                  <a:latin typeface="Times New Roman" panose="02020603050405020304" pitchFamily="18" charset="0"/>
                  <a:ea typeface="Tahoma" panose="020B0604030504040204" pitchFamily="34" charset="0"/>
                  <a:cs typeface="Times New Roman" panose="02020603050405020304" pitchFamily="18" charset="0"/>
                </a:rPr>
                <a:t>olumn</a:t>
              </a:r>
              <a:r>
                <a:rPr lang="en-US" altLang="zh-CN" sz="900" dirty="0" smtClean="0">
                  <a:latin typeface="Times New Roman" panose="02020603050405020304" pitchFamily="18" charset="0"/>
                  <a:ea typeface="Tahoma" panose="020B0604030504040204" pitchFamily="34" charset="0"/>
                  <a:cs typeface="Times New Roman" panose="02020603050405020304" pitchFamily="18" charset="0"/>
                </a:rPr>
                <a:t> of IFM (C)</a:t>
              </a:r>
              <a:endParaRPr lang="zh-CN" altLang="en-US" sz="900" dirty="0">
                <a:latin typeface="Times New Roman" panose="02020603050405020304" pitchFamily="18" charset="0"/>
                <a:cs typeface="Times New Roman" panose="02020603050405020304" pitchFamily="18" charset="0"/>
              </a:endParaRPr>
            </a:p>
          </p:txBody>
        </p:sp>
      </p:grpSp>
      <p:grpSp>
        <p:nvGrpSpPr>
          <p:cNvPr id="1822" name="组合 1821"/>
          <p:cNvGrpSpPr/>
          <p:nvPr/>
        </p:nvGrpSpPr>
        <p:grpSpPr>
          <a:xfrm>
            <a:off x="6952930" y="2360077"/>
            <a:ext cx="1628373" cy="860195"/>
            <a:chOff x="3846513" y="4293554"/>
            <a:chExt cx="3452588" cy="1823842"/>
          </a:xfrm>
        </p:grpSpPr>
        <p:cxnSp>
          <p:nvCxnSpPr>
            <p:cNvPr id="1823" name="直接连接符 1822"/>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24" name="直接连接符 1823"/>
            <p:cNvCxnSpPr/>
            <p:nvPr/>
          </p:nvCxnSpPr>
          <p:spPr>
            <a:xfrm>
              <a:off x="3989392" y="4299744"/>
              <a:ext cx="2191618" cy="1327448"/>
            </a:xfrm>
            <a:prstGeom prst="line">
              <a:avLst/>
            </a:prstGeom>
            <a:ln/>
          </p:spPr>
          <p:style>
            <a:lnRef idx="1">
              <a:schemeClr val="dk1"/>
            </a:lnRef>
            <a:fillRef idx="0">
              <a:schemeClr val="dk1"/>
            </a:fillRef>
            <a:effectRef idx="0">
              <a:schemeClr val="dk1"/>
            </a:effectRef>
            <a:fontRef idx="minor">
              <a:schemeClr val="tx1"/>
            </a:fontRef>
          </p:style>
        </p:cxnSp>
        <p:sp>
          <p:nvSpPr>
            <p:cNvPr id="1825" name="矩形 1824"/>
            <p:cNvSpPr/>
            <p:nvPr/>
          </p:nvSpPr>
          <p:spPr>
            <a:xfrm>
              <a:off x="5357709" y="5627971"/>
              <a:ext cx="1941392" cy="489425"/>
            </a:xfrm>
            <a:prstGeom prst="rect">
              <a:avLst/>
            </a:prstGeom>
          </p:spPr>
          <p:txBody>
            <a:bodyPr wrap="none">
              <a:spAutoFit/>
            </a:bodyPr>
            <a:lstStyle/>
            <a:p>
              <a:r>
                <a:rPr lang="en-US" altLang="zh-CN" sz="900" dirty="0" smtClean="0">
                  <a:latin typeface="Times New Roman" panose="02020603050405020304" pitchFamily="18" charset="0"/>
                  <a:ea typeface="Tahoma" panose="020B0604030504040204" pitchFamily="34" charset="0"/>
                  <a:cs typeface="Times New Roman" panose="02020603050405020304" pitchFamily="18" charset="0"/>
                </a:rPr>
                <a:t>Kernel Size (K)</a:t>
              </a:r>
              <a:endParaRPr lang="zh-CN" altLang="en-US" sz="900" dirty="0">
                <a:latin typeface="Times New Roman" panose="02020603050405020304" pitchFamily="18" charset="0"/>
                <a:cs typeface="Times New Roman" panose="02020603050405020304" pitchFamily="18" charset="0"/>
              </a:endParaRPr>
            </a:p>
          </p:txBody>
        </p:sp>
      </p:grpSp>
      <p:sp>
        <p:nvSpPr>
          <p:cNvPr id="2" name="矩形 1"/>
          <p:cNvSpPr/>
          <p:nvPr/>
        </p:nvSpPr>
        <p:spPr>
          <a:xfrm>
            <a:off x="4215558" y="773430"/>
            <a:ext cx="4406161" cy="263182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546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0" presetClass="entr" presetSubtype="0" fill="hold" grpId="1" nodeType="withEffect">
                                  <p:stCondLst>
                                    <p:cond delay="0"/>
                                  </p:stCondLst>
                                  <p:childTnLst>
                                    <p:set>
                                      <p:cBhvr>
                                        <p:cTn id="14" dur="1" fill="hold">
                                          <p:stCondLst>
                                            <p:cond delay="0"/>
                                          </p:stCondLst>
                                        </p:cTn>
                                        <p:tgtEl>
                                          <p:spTgt spid="415"/>
                                        </p:tgtEl>
                                        <p:attrNameLst>
                                          <p:attrName>style.visibility</p:attrName>
                                        </p:attrNameLst>
                                      </p:cBhvr>
                                      <p:to>
                                        <p:strVal val="visible"/>
                                      </p:to>
                                    </p:set>
                                    <p:animEffect transition="in" filter="fade">
                                      <p:cBhvr>
                                        <p:cTn id="15" dur="500"/>
                                        <p:tgtEl>
                                          <p:spTgt spid="415"/>
                                        </p:tgtEl>
                                      </p:cBhvr>
                                    </p:animEffect>
                                  </p:childTnLst>
                                </p:cTn>
                              </p:par>
                              <p:par>
                                <p:cTn id="16" presetID="1" presetClass="entr" presetSubtype="0" fill="hold" nodeType="withEffect">
                                  <p:stCondLst>
                                    <p:cond delay="0"/>
                                  </p:stCondLst>
                                  <p:childTnLst>
                                    <p:set>
                                      <p:cBhvr>
                                        <p:cTn id="17" dur="1" fill="hold">
                                          <p:stCondLst>
                                            <p:cond delay="0"/>
                                          </p:stCondLst>
                                        </p:cTn>
                                        <p:tgtEl>
                                          <p:spTgt spid="36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34"/>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4.72222E-6 2.59259E-6 L 4.72222E-6 0.00023 C 0.00086 -0.00093 0.00191 -0.00139 0.00277 -0.00232 C 0.00295 -0.00278 0.00277 -0.00371 0.00295 -0.00417 C 0.00312 -0.00486 0.00364 -0.0051 0.00399 -0.00556 C 0.00399 -0.00648 0.00399 -0.00718 0.00468 -0.00787 C 0.00503 -0.00996 0.00555 -0.01042 0.00659 -0.01158 C 0.00659 -0.01204 0.00659 -0.01273 0.00677 -0.01297 C 0.00868 -0.01644 0.0085 -0.01574 0.01128 -0.01667 C 0.0118 -0.01713 0.01215 -0.01783 0.01284 -0.01806 C 0.01475 -0.01968 0.01284 -0.01736 0.01493 -0.01945 C 0.01527 -0.01991 0.01545 -0.0206 0.01579 -0.02084 C 0.01631 -0.0213 0.01736 -0.0213 0.01805 -0.0213 C 0.01822 -0.02176 0.0184 -0.02246 0.01892 -0.02269 C 0.01961 -0.02338 0.02187 -0.02361 0.02204 -0.02361 C 0.02274 -0.02385 0.0243 -0.02477 0.02482 -0.025 C 0.02517 -0.02523 0.02569 -0.02547 0.02621 -0.02547 C 0.02638 -0.0257 0.02656 -0.02593 0.02725 -0.02593 C 0.03003 -0.02685 0.02951 -0.02616 0.03246 -0.02732 C 0.03697 -0.0294 0.0309 -0.02709 0.03472 -0.02963 C 0.03541 -0.0301 0.03593 -0.0301 0.03645 -0.0301 C 0.03697 -0.03195 0.03697 -0.03102 0.03697 -0.03241 C 0.03645 -0.05556 0.03628 -0.07871 0.03611 -0.10185 L -0.03785 -0.10556 L -0.03785 -0.2338 L 0.18211 -0.23102 C 0.18211 -0.19954 0.18211 -0.16783 0.18263 -0.13611 " pathEditMode="relative" rAng="0" ptsTypes="AAAAAAAAAAAAAAAAAAAAAAAAAAA">
                                      <p:cBhvr>
                                        <p:cTn id="26" dur="1500" fill="hold"/>
                                        <p:tgtEl>
                                          <p:spTgt spid="415"/>
                                        </p:tgtEl>
                                        <p:attrNameLst>
                                          <p:attrName>ppt_x</p:attrName>
                                          <p:attrName>ppt_y</p:attrName>
                                        </p:attrNameLst>
                                      </p:cBhvr>
                                      <p:rCtr x="7240" y="-11690"/>
                                    </p:animMotion>
                                  </p:childTnLst>
                                </p:cTn>
                              </p:par>
                              <p:par>
                                <p:cTn id="27" presetID="0" presetClass="path" presetSubtype="0" accel="50000" decel="50000" fill="hold" grpId="0" nodeType="withEffect">
                                  <p:stCondLst>
                                    <p:cond delay="0"/>
                                  </p:stCondLst>
                                  <p:childTnLst>
                                    <p:animMotion origin="layout" path="M -3.33333E-6 0.00092 L -3.33333E-6 0.00115 C 0.00018 -0.0044 0.00018 -0.00185 0.00018 -0.00648 L 0.00434 -0.02778 C 0.00452 -0.05278 0.00469 -0.07755 0.00504 -0.10232 L -0.07083 -0.10324 L -0.06927 -0.23195 L 0.11598 -0.23102 L 0.11702 -0.13334 " pathEditMode="relative" rAng="0" ptsTypes="AAAAAAAAA">
                                      <p:cBhvr>
                                        <p:cTn id="28" dur="1500" fill="hold"/>
                                        <p:tgtEl>
                                          <p:spTgt spid="416"/>
                                        </p:tgtEl>
                                        <p:attrNameLst>
                                          <p:attrName>ppt_x</p:attrName>
                                          <p:attrName>ppt_y</p:attrName>
                                        </p:attrNameLst>
                                      </p:cBhvr>
                                      <p:rCtr x="2309" y="-11644"/>
                                    </p:animMotion>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418"/>
                                        </p:tgtEl>
                                        <p:attrNameLst>
                                          <p:attrName>style.visibility</p:attrName>
                                        </p:attrNameLst>
                                      </p:cBhvr>
                                      <p:to>
                                        <p:strVal val="visible"/>
                                      </p:to>
                                    </p:set>
                                    <p:animEffect transition="in" filter="fade">
                                      <p:cBhvr>
                                        <p:cTn id="33" dur="1500"/>
                                        <p:tgtEl>
                                          <p:spTgt spid="418"/>
                                        </p:tgtEl>
                                      </p:cBhvr>
                                    </p:animEffect>
                                    <p:anim calcmode="lin" valueType="num">
                                      <p:cBhvr>
                                        <p:cTn id="34" dur="1500" fill="hold"/>
                                        <p:tgtEl>
                                          <p:spTgt spid="418"/>
                                        </p:tgtEl>
                                        <p:attrNameLst>
                                          <p:attrName>ppt_w</p:attrName>
                                        </p:attrNameLst>
                                      </p:cBhvr>
                                      <p:tavLst>
                                        <p:tav tm="0" fmla="#ppt_w*sin(2.5*pi*$)">
                                          <p:val>
                                            <p:fltVal val="0"/>
                                          </p:val>
                                        </p:tav>
                                        <p:tav tm="100000">
                                          <p:val>
                                            <p:fltVal val="1"/>
                                          </p:val>
                                        </p:tav>
                                      </p:tavLst>
                                    </p:anim>
                                    <p:anim calcmode="lin" valueType="num">
                                      <p:cBhvr>
                                        <p:cTn id="35" dur="1500" fill="hold"/>
                                        <p:tgtEl>
                                          <p:spTgt spid="418"/>
                                        </p:tgtEl>
                                        <p:attrNameLst>
                                          <p:attrName>ppt_h</p:attrName>
                                        </p:attrNameLst>
                                      </p:cBhvr>
                                      <p:tavLst>
                                        <p:tav tm="0">
                                          <p:val>
                                            <p:strVal val="#ppt_h"/>
                                          </p:val>
                                        </p:tav>
                                        <p:tav tm="100000">
                                          <p:val>
                                            <p:strVal val="#ppt_h"/>
                                          </p:val>
                                        </p:tav>
                                      </p:tavLst>
                                    </p:anim>
                                  </p:childTnLst>
                                </p:cTn>
                              </p:par>
                            </p:childTnLst>
                          </p:cTn>
                        </p:par>
                        <p:par>
                          <p:cTn id="36" fill="hold">
                            <p:stCondLst>
                              <p:cond delay="1500"/>
                            </p:stCondLst>
                            <p:childTnLst>
                              <p:par>
                                <p:cTn id="37" presetID="10" presetClass="entr" presetSubtype="0" fill="hold" grpId="1" nodeType="afterEffect">
                                  <p:stCondLst>
                                    <p:cond delay="0"/>
                                  </p:stCondLst>
                                  <p:childTnLst>
                                    <p:set>
                                      <p:cBhvr>
                                        <p:cTn id="38" dur="1" fill="hold">
                                          <p:stCondLst>
                                            <p:cond delay="0"/>
                                          </p:stCondLst>
                                        </p:cTn>
                                        <p:tgtEl>
                                          <p:spTgt spid="417"/>
                                        </p:tgtEl>
                                        <p:attrNameLst>
                                          <p:attrName>style.visibility</p:attrName>
                                        </p:attrNameLst>
                                      </p:cBhvr>
                                      <p:to>
                                        <p:strVal val="visible"/>
                                      </p:to>
                                    </p:set>
                                    <p:animEffect transition="in" filter="fade">
                                      <p:cBhvr>
                                        <p:cTn id="39" dur="500"/>
                                        <p:tgtEl>
                                          <p:spTgt spid="417"/>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0" nodeType="clickEffect">
                                  <p:stCondLst>
                                    <p:cond delay="0"/>
                                  </p:stCondLst>
                                  <p:childTnLst>
                                    <p:animMotion origin="layout" path="M -1.11111E-6 -1.11111E-6 L -1.11111E-6 0.00023 C -0.00035 -0.01111 -0.00052 -0.02245 -0.00087 -0.03333 C -0.00104 -0.03542 -0.00104 -0.03727 -0.00104 -0.03889 C -0.00156 -0.04143 -0.00173 -0.04398 -0.00173 -0.0463 C -0.00226 -0.04907 -0.00226 -0.04861 -0.00243 -0.05046 C -0.0033 -0.05694 -0.00295 -0.05393 -0.00295 -0.05926 L -0.00104 -0.09907 L -0.25521 -0.09907 C -0.25538 -0.05694 -0.25555 -0.01481 -0.25555 0.02732 L -0.17847 0.03148 C -0.17882 0.05695 -0.17882 0.08241 -0.17882 0.10787 L -0.14896 0.13426 " pathEditMode="relative" rAng="0" ptsTypes="AAAAAAAAAAAAA">
                                      <p:cBhvr>
                                        <p:cTn id="43" dur="1500" fill="hold"/>
                                        <p:tgtEl>
                                          <p:spTgt spid="417"/>
                                        </p:tgtEl>
                                        <p:attrNameLst>
                                          <p:attrName>ppt_x</p:attrName>
                                          <p:attrName>ppt_y</p:attrName>
                                        </p:attrNameLst>
                                      </p:cBhvr>
                                      <p:rCtr x="-12778" y="1759"/>
                                    </p:animMotion>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6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07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6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animBg="1"/>
      <p:bldP spid="415" grpId="1" animBg="1"/>
      <p:bldP spid="416" grpId="0" animBg="1"/>
      <p:bldP spid="416" grpId="1" animBg="1"/>
      <p:bldP spid="417" grpId="0" animBg="1"/>
      <p:bldP spid="417" grpId="1" animBg="1"/>
      <p:bldP spid="418" grpId="0" animBg="1"/>
      <p:bldP spid="1034"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8</a:t>
            </a:fld>
            <a:endParaRPr lang="en-US" dirty="0"/>
          </a:p>
        </p:txBody>
      </p:sp>
      <p:sp>
        <p:nvSpPr>
          <p:cNvPr id="5" name="标题 2"/>
          <p:cNvSpPr txBox="1">
            <a:spLocks/>
          </p:cNvSpPr>
          <p:nvPr/>
        </p:nvSpPr>
        <p:spPr>
          <a:xfrm>
            <a:off x="146609"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smtClean="0"/>
              <a:t>Design Parameters </a:t>
            </a:r>
            <a:r>
              <a:rPr lang="en-US" altLang="zh-CN" sz="2400" dirty="0"/>
              <a:t>W</a:t>
            </a:r>
            <a:r>
              <a:rPr lang="en-US" altLang="zh-CN" sz="2400" dirty="0" smtClean="0"/>
              <a:t>ill Significantly Affect the Performance</a:t>
            </a:r>
            <a:endParaRPr lang="en-US" altLang="zh-CN" sz="2400" dirty="0"/>
          </a:p>
        </p:txBody>
      </p:sp>
      <p:sp>
        <p:nvSpPr>
          <p:cNvPr id="6" name="矩形 5"/>
          <p:cNvSpPr/>
          <p:nvPr/>
        </p:nvSpPr>
        <p:spPr>
          <a:xfrm>
            <a:off x="4197329" y="23974"/>
            <a:ext cx="895950" cy="276999"/>
          </a:xfrm>
          <a:prstGeom prst="rect">
            <a:avLst/>
          </a:prstGeom>
        </p:spPr>
        <p:txBody>
          <a:bodyPr wrap="none">
            <a:spAutoFit/>
          </a:bodyPr>
          <a:lstStyle/>
          <a:p>
            <a:pPr algn="ctr"/>
            <a:r>
              <a:rPr lang="en-US" altLang="zh-CN" sz="1200" b="1" dirty="0" smtClean="0">
                <a:solidFill>
                  <a:srgbClr val="ABABAB"/>
                </a:solidFill>
              </a:rPr>
              <a:t>Motivation</a:t>
            </a:r>
            <a:endParaRPr lang="en-US" altLang="zh-CN" sz="1200" b="1" dirty="0">
              <a:solidFill>
                <a:srgbClr val="ABABAB"/>
              </a:solidFill>
            </a:endParaRPr>
          </a:p>
        </p:txBody>
      </p:sp>
      <p:grpSp>
        <p:nvGrpSpPr>
          <p:cNvPr id="153" name="组合 152"/>
          <p:cNvGrpSpPr/>
          <p:nvPr/>
        </p:nvGrpSpPr>
        <p:grpSpPr>
          <a:xfrm>
            <a:off x="746125" y="1027906"/>
            <a:ext cx="4432300" cy="2076431"/>
            <a:chOff x="746125" y="1027906"/>
            <a:chExt cx="4432300" cy="2076431"/>
          </a:xfrm>
        </p:grpSpPr>
        <p:grpSp>
          <p:nvGrpSpPr>
            <p:cNvPr id="10" name="Group 4"/>
            <p:cNvGrpSpPr>
              <a:grpSpLocks noChangeAspect="1"/>
            </p:cNvGrpSpPr>
            <p:nvPr/>
          </p:nvGrpSpPr>
          <p:grpSpPr bwMode="auto">
            <a:xfrm>
              <a:off x="746125" y="1027906"/>
              <a:ext cx="4432300" cy="1687513"/>
              <a:chOff x="134" y="680"/>
              <a:chExt cx="2792" cy="1063"/>
            </a:xfrm>
          </p:grpSpPr>
          <p:sp>
            <p:nvSpPr>
              <p:cNvPr id="11" name="AutoShape 3"/>
              <p:cNvSpPr>
                <a:spLocks noChangeAspect="1" noChangeArrowheads="1" noTextEdit="1"/>
              </p:cNvSpPr>
              <p:nvPr/>
            </p:nvSpPr>
            <p:spPr bwMode="auto">
              <a:xfrm>
                <a:off x="134" y="680"/>
                <a:ext cx="2792"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5"/>
              <p:cNvSpPr>
                <a:spLocks noChangeArrowheads="1"/>
              </p:cNvSpPr>
              <p:nvPr/>
            </p:nvSpPr>
            <p:spPr bwMode="auto">
              <a:xfrm>
                <a:off x="2559" y="794"/>
                <a:ext cx="362" cy="364"/>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2557" y="789"/>
                <a:ext cx="369" cy="371"/>
              </a:xfrm>
              <a:custGeom>
                <a:avLst/>
                <a:gdLst>
                  <a:gd name="T0" fmla="*/ 2 w 369"/>
                  <a:gd name="T1" fmla="*/ 369 h 371"/>
                  <a:gd name="T2" fmla="*/ 2 w 369"/>
                  <a:gd name="T3" fmla="*/ 371 h 371"/>
                  <a:gd name="T4" fmla="*/ 369 w 369"/>
                  <a:gd name="T5" fmla="*/ 371 h 371"/>
                  <a:gd name="T6" fmla="*/ 369 w 369"/>
                  <a:gd name="T7" fmla="*/ 0 h 371"/>
                  <a:gd name="T8" fmla="*/ 0 w 369"/>
                  <a:gd name="T9" fmla="*/ 0 h 371"/>
                  <a:gd name="T10" fmla="*/ 0 w 369"/>
                  <a:gd name="T11" fmla="*/ 371 h 371"/>
                  <a:gd name="T12" fmla="*/ 2 w 369"/>
                  <a:gd name="T13" fmla="*/ 371 h 371"/>
                  <a:gd name="T14" fmla="*/ 2 w 369"/>
                  <a:gd name="T15" fmla="*/ 369 h 371"/>
                  <a:gd name="T16" fmla="*/ 7 w 369"/>
                  <a:gd name="T17" fmla="*/ 369 h 371"/>
                  <a:gd name="T18" fmla="*/ 7 w 369"/>
                  <a:gd name="T19" fmla="*/ 8 h 371"/>
                  <a:gd name="T20" fmla="*/ 362 w 369"/>
                  <a:gd name="T21" fmla="*/ 8 h 371"/>
                  <a:gd name="T22" fmla="*/ 362 w 369"/>
                  <a:gd name="T23" fmla="*/ 364 h 371"/>
                  <a:gd name="T24" fmla="*/ 2 w 369"/>
                  <a:gd name="T25" fmla="*/ 364 h 371"/>
                  <a:gd name="T26" fmla="*/ 2 w 369"/>
                  <a:gd name="T27" fmla="*/ 369 h 371"/>
                  <a:gd name="T28" fmla="*/ 7 w 369"/>
                  <a:gd name="T29" fmla="*/ 369 h 371"/>
                  <a:gd name="T30" fmla="*/ 2 w 369"/>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2" y="369"/>
                    </a:moveTo>
                    <a:lnTo>
                      <a:pt x="2" y="371"/>
                    </a:lnTo>
                    <a:lnTo>
                      <a:pt x="369" y="371"/>
                    </a:lnTo>
                    <a:lnTo>
                      <a:pt x="369" y="0"/>
                    </a:lnTo>
                    <a:lnTo>
                      <a:pt x="0" y="0"/>
                    </a:lnTo>
                    <a:lnTo>
                      <a:pt x="0" y="371"/>
                    </a:lnTo>
                    <a:lnTo>
                      <a:pt x="2" y="371"/>
                    </a:lnTo>
                    <a:lnTo>
                      <a:pt x="2" y="369"/>
                    </a:lnTo>
                    <a:lnTo>
                      <a:pt x="7" y="369"/>
                    </a:lnTo>
                    <a:lnTo>
                      <a:pt x="7" y="8"/>
                    </a:lnTo>
                    <a:lnTo>
                      <a:pt x="362" y="8"/>
                    </a:lnTo>
                    <a:lnTo>
                      <a:pt x="362" y="364"/>
                    </a:lnTo>
                    <a:lnTo>
                      <a:pt x="2" y="364"/>
                    </a:lnTo>
                    <a:lnTo>
                      <a:pt x="2" y="369"/>
                    </a:lnTo>
                    <a:lnTo>
                      <a:pt x="7" y="369"/>
                    </a:lnTo>
                    <a:lnTo>
                      <a:pt x="2"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7"/>
              <p:cNvSpPr>
                <a:spLocks noChangeArrowheads="1"/>
              </p:cNvSpPr>
              <p:nvPr/>
            </p:nvSpPr>
            <p:spPr bwMode="auto">
              <a:xfrm>
                <a:off x="2403" y="1037"/>
                <a:ext cx="362" cy="366"/>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2400" y="1034"/>
                <a:ext cx="370" cy="371"/>
              </a:xfrm>
              <a:custGeom>
                <a:avLst/>
                <a:gdLst>
                  <a:gd name="T0" fmla="*/ 3 w 370"/>
                  <a:gd name="T1" fmla="*/ 369 h 371"/>
                  <a:gd name="T2" fmla="*/ 3 w 370"/>
                  <a:gd name="T3" fmla="*/ 371 h 371"/>
                  <a:gd name="T4" fmla="*/ 370 w 370"/>
                  <a:gd name="T5" fmla="*/ 371 h 371"/>
                  <a:gd name="T6" fmla="*/ 370 w 370"/>
                  <a:gd name="T7" fmla="*/ 0 h 371"/>
                  <a:gd name="T8" fmla="*/ 0 w 370"/>
                  <a:gd name="T9" fmla="*/ 0 h 371"/>
                  <a:gd name="T10" fmla="*/ 0 w 370"/>
                  <a:gd name="T11" fmla="*/ 371 h 371"/>
                  <a:gd name="T12" fmla="*/ 3 w 370"/>
                  <a:gd name="T13" fmla="*/ 371 h 371"/>
                  <a:gd name="T14" fmla="*/ 3 w 370"/>
                  <a:gd name="T15" fmla="*/ 369 h 371"/>
                  <a:gd name="T16" fmla="*/ 8 w 370"/>
                  <a:gd name="T17" fmla="*/ 369 h 371"/>
                  <a:gd name="T18" fmla="*/ 8 w 370"/>
                  <a:gd name="T19" fmla="*/ 7 h 371"/>
                  <a:gd name="T20" fmla="*/ 363 w 370"/>
                  <a:gd name="T21" fmla="*/ 7 h 371"/>
                  <a:gd name="T22" fmla="*/ 363 w 370"/>
                  <a:gd name="T23" fmla="*/ 364 h 371"/>
                  <a:gd name="T24" fmla="*/ 3 w 370"/>
                  <a:gd name="T25" fmla="*/ 364 h 371"/>
                  <a:gd name="T26" fmla="*/ 3 w 370"/>
                  <a:gd name="T27" fmla="*/ 369 h 371"/>
                  <a:gd name="T28" fmla="*/ 8 w 370"/>
                  <a:gd name="T29" fmla="*/ 369 h 371"/>
                  <a:gd name="T30" fmla="*/ 3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3" y="369"/>
                    </a:moveTo>
                    <a:lnTo>
                      <a:pt x="3" y="371"/>
                    </a:lnTo>
                    <a:lnTo>
                      <a:pt x="370" y="371"/>
                    </a:lnTo>
                    <a:lnTo>
                      <a:pt x="370" y="0"/>
                    </a:lnTo>
                    <a:lnTo>
                      <a:pt x="0" y="0"/>
                    </a:lnTo>
                    <a:lnTo>
                      <a:pt x="0" y="371"/>
                    </a:lnTo>
                    <a:lnTo>
                      <a:pt x="3" y="371"/>
                    </a:lnTo>
                    <a:lnTo>
                      <a:pt x="3" y="369"/>
                    </a:lnTo>
                    <a:lnTo>
                      <a:pt x="8" y="369"/>
                    </a:lnTo>
                    <a:lnTo>
                      <a:pt x="8" y="7"/>
                    </a:lnTo>
                    <a:lnTo>
                      <a:pt x="363" y="7"/>
                    </a:lnTo>
                    <a:lnTo>
                      <a:pt x="363" y="364"/>
                    </a:lnTo>
                    <a:lnTo>
                      <a:pt x="3" y="364"/>
                    </a:lnTo>
                    <a:lnTo>
                      <a:pt x="3" y="369"/>
                    </a:lnTo>
                    <a:lnTo>
                      <a:pt x="8" y="369"/>
                    </a:lnTo>
                    <a:lnTo>
                      <a:pt x="3"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2325" y="1113"/>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2320" y="1110"/>
                <a:ext cx="369" cy="371"/>
              </a:xfrm>
              <a:custGeom>
                <a:avLst/>
                <a:gdLst>
                  <a:gd name="T0" fmla="*/ 5 w 369"/>
                  <a:gd name="T1" fmla="*/ 367 h 371"/>
                  <a:gd name="T2" fmla="*/ 5 w 369"/>
                  <a:gd name="T3" fmla="*/ 371 h 371"/>
                  <a:gd name="T4" fmla="*/ 369 w 369"/>
                  <a:gd name="T5" fmla="*/ 371 h 371"/>
                  <a:gd name="T6" fmla="*/ 369 w 369"/>
                  <a:gd name="T7" fmla="*/ 0 h 371"/>
                  <a:gd name="T8" fmla="*/ 0 w 369"/>
                  <a:gd name="T9" fmla="*/ 0 h 371"/>
                  <a:gd name="T10" fmla="*/ 0 w 369"/>
                  <a:gd name="T11" fmla="*/ 371 h 371"/>
                  <a:gd name="T12" fmla="*/ 5 w 369"/>
                  <a:gd name="T13" fmla="*/ 371 h 371"/>
                  <a:gd name="T14" fmla="*/ 5 w 369"/>
                  <a:gd name="T15" fmla="*/ 367 h 371"/>
                  <a:gd name="T16" fmla="*/ 7 w 369"/>
                  <a:gd name="T17" fmla="*/ 367 h 371"/>
                  <a:gd name="T18" fmla="*/ 7 w 369"/>
                  <a:gd name="T19" fmla="*/ 8 h 371"/>
                  <a:gd name="T20" fmla="*/ 362 w 369"/>
                  <a:gd name="T21" fmla="*/ 8 h 371"/>
                  <a:gd name="T22" fmla="*/ 362 w 369"/>
                  <a:gd name="T23" fmla="*/ 364 h 371"/>
                  <a:gd name="T24" fmla="*/ 5 w 369"/>
                  <a:gd name="T25" fmla="*/ 364 h 371"/>
                  <a:gd name="T26" fmla="*/ 5 w 369"/>
                  <a:gd name="T27" fmla="*/ 367 h 371"/>
                  <a:gd name="T28" fmla="*/ 7 w 369"/>
                  <a:gd name="T29" fmla="*/ 367 h 371"/>
                  <a:gd name="T30" fmla="*/ 5 w 369"/>
                  <a:gd name="T31" fmla="*/ 36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5" y="367"/>
                    </a:moveTo>
                    <a:lnTo>
                      <a:pt x="5" y="371"/>
                    </a:lnTo>
                    <a:lnTo>
                      <a:pt x="369" y="371"/>
                    </a:lnTo>
                    <a:lnTo>
                      <a:pt x="369" y="0"/>
                    </a:lnTo>
                    <a:lnTo>
                      <a:pt x="0" y="0"/>
                    </a:lnTo>
                    <a:lnTo>
                      <a:pt x="0" y="371"/>
                    </a:lnTo>
                    <a:lnTo>
                      <a:pt x="5" y="371"/>
                    </a:lnTo>
                    <a:lnTo>
                      <a:pt x="5" y="367"/>
                    </a:lnTo>
                    <a:lnTo>
                      <a:pt x="7" y="367"/>
                    </a:lnTo>
                    <a:lnTo>
                      <a:pt x="7" y="8"/>
                    </a:lnTo>
                    <a:lnTo>
                      <a:pt x="362" y="8"/>
                    </a:lnTo>
                    <a:lnTo>
                      <a:pt x="362" y="364"/>
                    </a:lnTo>
                    <a:lnTo>
                      <a:pt x="5" y="364"/>
                    </a:lnTo>
                    <a:lnTo>
                      <a:pt x="5" y="367"/>
                    </a:lnTo>
                    <a:lnTo>
                      <a:pt x="7" y="367"/>
                    </a:lnTo>
                    <a:lnTo>
                      <a:pt x="5" y="3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5"/>
              <p:cNvSpPr>
                <a:spLocks noChangeArrowheads="1"/>
              </p:cNvSpPr>
              <p:nvPr/>
            </p:nvSpPr>
            <p:spPr bwMode="auto">
              <a:xfrm>
                <a:off x="804" y="725"/>
                <a:ext cx="121" cy="122"/>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800" y="723"/>
                <a:ext cx="127" cy="128"/>
              </a:xfrm>
              <a:custGeom>
                <a:avLst/>
                <a:gdLst>
                  <a:gd name="T0" fmla="*/ 4 w 127"/>
                  <a:gd name="T1" fmla="*/ 124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4 h 128"/>
                  <a:gd name="T16" fmla="*/ 7 w 127"/>
                  <a:gd name="T17" fmla="*/ 124 h 128"/>
                  <a:gd name="T18" fmla="*/ 7 w 127"/>
                  <a:gd name="T19" fmla="*/ 7 h 128"/>
                  <a:gd name="T20" fmla="*/ 120 w 127"/>
                  <a:gd name="T21" fmla="*/ 7 h 128"/>
                  <a:gd name="T22" fmla="*/ 120 w 127"/>
                  <a:gd name="T23" fmla="*/ 121 h 128"/>
                  <a:gd name="T24" fmla="*/ 4 w 127"/>
                  <a:gd name="T25" fmla="*/ 121 h 128"/>
                  <a:gd name="T26" fmla="*/ 4 w 127"/>
                  <a:gd name="T27" fmla="*/ 124 h 128"/>
                  <a:gd name="T28" fmla="*/ 7 w 127"/>
                  <a:gd name="T29" fmla="*/ 124 h 128"/>
                  <a:gd name="T30" fmla="*/ 4 w 127"/>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4"/>
                    </a:moveTo>
                    <a:lnTo>
                      <a:pt x="4" y="128"/>
                    </a:lnTo>
                    <a:lnTo>
                      <a:pt x="127" y="128"/>
                    </a:lnTo>
                    <a:lnTo>
                      <a:pt x="127" y="0"/>
                    </a:lnTo>
                    <a:lnTo>
                      <a:pt x="0" y="0"/>
                    </a:lnTo>
                    <a:lnTo>
                      <a:pt x="0" y="128"/>
                    </a:lnTo>
                    <a:lnTo>
                      <a:pt x="4" y="128"/>
                    </a:lnTo>
                    <a:lnTo>
                      <a:pt x="4" y="124"/>
                    </a:lnTo>
                    <a:lnTo>
                      <a:pt x="7" y="124"/>
                    </a:lnTo>
                    <a:lnTo>
                      <a:pt x="7" y="7"/>
                    </a:lnTo>
                    <a:lnTo>
                      <a:pt x="120" y="7"/>
                    </a:lnTo>
                    <a:lnTo>
                      <a:pt x="120" y="121"/>
                    </a:lnTo>
                    <a:lnTo>
                      <a:pt x="4" y="121"/>
                    </a:lnTo>
                    <a:lnTo>
                      <a:pt x="4" y="124"/>
                    </a:lnTo>
                    <a:lnTo>
                      <a:pt x="7" y="124"/>
                    </a:lnTo>
                    <a:lnTo>
                      <a:pt x="4"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close/>
                    <a:moveTo>
                      <a:pt x="199" y="0"/>
                    </a:moveTo>
                    <a:lnTo>
                      <a:pt x="0" y="0"/>
                    </a:lnTo>
                    <a:lnTo>
                      <a:pt x="0" y="100"/>
                    </a:lnTo>
                    <a:lnTo>
                      <a:pt x="7" y="100"/>
                    </a:lnTo>
                    <a:lnTo>
                      <a:pt x="7" y="7"/>
                    </a:lnTo>
                    <a:lnTo>
                      <a:pt x="199" y="7"/>
                    </a:lnTo>
                    <a:lnTo>
                      <a:pt x="19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moveTo>
                      <a:pt x="199" y="0"/>
                    </a:moveTo>
                    <a:lnTo>
                      <a:pt x="0" y="0"/>
                    </a:lnTo>
                    <a:lnTo>
                      <a:pt x="0" y="100"/>
                    </a:lnTo>
                    <a:lnTo>
                      <a:pt x="7" y="100"/>
                    </a:lnTo>
                    <a:lnTo>
                      <a:pt x="7" y="7"/>
                    </a:lnTo>
                    <a:lnTo>
                      <a:pt x="199" y="7"/>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close/>
                    <a:moveTo>
                      <a:pt x="7" y="3"/>
                    </a:moveTo>
                    <a:lnTo>
                      <a:pt x="7" y="3"/>
                    </a:lnTo>
                    <a:close/>
                    <a:moveTo>
                      <a:pt x="171" y="0"/>
                    </a:moveTo>
                    <a:lnTo>
                      <a:pt x="7" y="0"/>
                    </a:lnTo>
                    <a:lnTo>
                      <a:pt x="0" y="0"/>
                    </a:lnTo>
                    <a:lnTo>
                      <a:pt x="0" y="7"/>
                    </a:lnTo>
                    <a:lnTo>
                      <a:pt x="163" y="7"/>
                    </a:lnTo>
                    <a:lnTo>
                      <a:pt x="171" y="7"/>
                    </a:lnTo>
                    <a:lnTo>
                      <a:pt x="171"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moveTo>
                      <a:pt x="7" y="3"/>
                    </a:moveTo>
                    <a:lnTo>
                      <a:pt x="7" y="3"/>
                    </a:lnTo>
                    <a:moveTo>
                      <a:pt x="171" y="0"/>
                    </a:moveTo>
                    <a:lnTo>
                      <a:pt x="7" y="0"/>
                    </a:lnTo>
                    <a:lnTo>
                      <a:pt x="0" y="0"/>
                    </a:lnTo>
                    <a:lnTo>
                      <a:pt x="0" y="7"/>
                    </a:lnTo>
                    <a:lnTo>
                      <a:pt x="163" y="7"/>
                    </a:lnTo>
                    <a:lnTo>
                      <a:pt x="171" y="7"/>
                    </a:lnTo>
                    <a:lnTo>
                      <a:pt x="1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3"/>
              <p:cNvSpPr>
                <a:spLocks noChangeArrowheads="1"/>
              </p:cNvSpPr>
              <p:nvPr/>
            </p:nvSpPr>
            <p:spPr bwMode="auto">
              <a:xfrm>
                <a:off x="2256" y="1196"/>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p:nvSpPr>
            <p:spPr bwMode="auto">
              <a:xfrm>
                <a:off x="2251" y="1191"/>
                <a:ext cx="370" cy="371"/>
              </a:xfrm>
              <a:custGeom>
                <a:avLst/>
                <a:gdLst>
                  <a:gd name="T0" fmla="*/ 5 w 370"/>
                  <a:gd name="T1" fmla="*/ 369 h 371"/>
                  <a:gd name="T2" fmla="*/ 5 w 370"/>
                  <a:gd name="T3" fmla="*/ 371 h 371"/>
                  <a:gd name="T4" fmla="*/ 370 w 370"/>
                  <a:gd name="T5" fmla="*/ 371 h 371"/>
                  <a:gd name="T6" fmla="*/ 370 w 370"/>
                  <a:gd name="T7" fmla="*/ 0 h 371"/>
                  <a:gd name="T8" fmla="*/ 0 w 370"/>
                  <a:gd name="T9" fmla="*/ 0 h 371"/>
                  <a:gd name="T10" fmla="*/ 0 w 370"/>
                  <a:gd name="T11" fmla="*/ 371 h 371"/>
                  <a:gd name="T12" fmla="*/ 5 w 370"/>
                  <a:gd name="T13" fmla="*/ 371 h 371"/>
                  <a:gd name="T14" fmla="*/ 5 w 370"/>
                  <a:gd name="T15" fmla="*/ 369 h 371"/>
                  <a:gd name="T16" fmla="*/ 7 w 370"/>
                  <a:gd name="T17" fmla="*/ 369 h 371"/>
                  <a:gd name="T18" fmla="*/ 7 w 370"/>
                  <a:gd name="T19" fmla="*/ 7 h 371"/>
                  <a:gd name="T20" fmla="*/ 363 w 370"/>
                  <a:gd name="T21" fmla="*/ 7 h 371"/>
                  <a:gd name="T22" fmla="*/ 363 w 370"/>
                  <a:gd name="T23" fmla="*/ 364 h 371"/>
                  <a:gd name="T24" fmla="*/ 5 w 370"/>
                  <a:gd name="T25" fmla="*/ 364 h 371"/>
                  <a:gd name="T26" fmla="*/ 5 w 370"/>
                  <a:gd name="T27" fmla="*/ 369 h 371"/>
                  <a:gd name="T28" fmla="*/ 7 w 370"/>
                  <a:gd name="T29" fmla="*/ 369 h 371"/>
                  <a:gd name="T30" fmla="*/ 5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5" y="369"/>
                    </a:moveTo>
                    <a:lnTo>
                      <a:pt x="5" y="371"/>
                    </a:lnTo>
                    <a:lnTo>
                      <a:pt x="370" y="371"/>
                    </a:lnTo>
                    <a:lnTo>
                      <a:pt x="370" y="0"/>
                    </a:lnTo>
                    <a:lnTo>
                      <a:pt x="0" y="0"/>
                    </a:lnTo>
                    <a:lnTo>
                      <a:pt x="0" y="371"/>
                    </a:lnTo>
                    <a:lnTo>
                      <a:pt x="5" y="371"/>
                    </a:lnTo>
                    <a:lnTo>
                      <a:pt x="5" y="369"/>
                    </a:lnTo>
                    <a:lnTo>
                      <a:pt x="7" y="369"/>
                    </a:lnTo>
                    <a:lnTo>
                      <a:pt x="7" y="7"/>
                    </a:lnTo>
                    <a:lnTo>
                      <a:pt x="363" y="7"/>
                    </a:lnTo>
                    <a:lnTo>
                      <a:pt x="363" y="364"/>
                    </a:lnTo>
                    <a:lnTo>
                      <a:pt x="5" y="364"/>
                    </a:lnTo>
                    <a:lnTo>
                      <a:pt x="5" y="369"/>
                    </a:lnTo>
                    <a:lnTo>
                      <a:pt x="7" y="369"/>
                    </a:lnTo>
                    <a:lnTo>
                      <a:pt x="5"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5"/>
              <p:cNvSpPr>
                <a:spLocks noChangeArrowheads="1"/>
              </p:cNvSpPr>
              <p:nvPr/>
            </p:nvSpPr>
            <p:spPr bwMode="auto">
              <a:xfrm>
                <a:off x="1223" y="1206"/>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6"/>
              <p:cNvSpPr>
                <a:spLocks/>
              </p:cNvSpPr>
              <p:nvPr/>
            </p:nvSpPr>
            <p:spPr bwMode="auto">
              <a:xfrm>
                <a:off x="1221"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27"/>
              <p:cNvSpPr>
                <a:spLocks noChangeArrowheads="1"/>
              </p:cNvSpPr>
              <p:nvPr/>
            </p:nvSpPr>
            <p:spPr bwMode="auto">
              <a:xfrm>
                <a:off x="1188" y="123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8"/>
              <p:cNvSpPr>
                <a:spLocks/>
              </p:cNvSpPr>
              <p:nvPr/>
            </p:nvSpPr>
            <p:spPr bwMode="auto">
              <a:xfrm>
                <a:off x="1186" y="1229"/>
                <a:ext cx="127" cy="129"/>
              </a:xfrm>
              <a:custGeom>
                <a:avLst/>
                <a:gdLst>
                  <a:gd name="T0" fmla="*/ 2 w 127"/>
                  <a:gd name="T1" fmla="*/ 126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6 h 129"/>
                  <a:gd name="T16" fmla="*/ 7 w 127"/>
                  <a:gd name="T17" fmla="*/ 126 h 129"/>
                  <a:gd name="T18" fmla="*/ 7 w 127"/>
                  <a:gd name="T19" fmla="*/ 7 h 129"/>
                  <a:gd name="T20" fmla="*/ 120 w 127"/>
                  <a:gd name="T21" fmla="*/ 7 h 129"/>
                  <a:gd name="T22" fmla="*/ 120 w 127"/>
                  <a:gd name="T23" fmla="*/ 122 h 129"/>
                  <a:gd name="T24" fmla="*/ 2 w 127"/>
                  <a:gd name="T25" fmla="*/ 122 h 129"/>
                  <a:gd name="T26" fmla="*/ 2 w 127"/>
                  <a:gd name="T27" fmla="*/ 126 h 129"/>
                  <a:gd name="T28" fmla="*/ 7 w 127"/>
                  <a:gd name="T29" fmla="*/ 126 h 129"/>
                  <a:gd name="T30" fmla="*/ 2 w 127"/>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6"/>
                    </a:moveTo>
                    <a:lnTo>
                      <a:pt x="2" y="129"/>
                    </a:lnTo>
                    <a:lnTo>
                      <a:pt x="127" y="129"/>
                    </a:lnTo>
                    <a:lnTo>
                      <a:pt x="127" y="0"/>
                    </a:lnTo>
                    <a:lnTo>
                      <a:pt x="0" y="0"/>
                    </a:lnTo>
                    <a:lnTo>
                      <a:pt x="0" y="129"/>
                    </a:lnTo>
                    <a:lnTo>
                      <a:pt x="2" y="129"/>
                    </a:lnTo>
                    <a:lnTo>
                      <a:pt x="2" y="126"/>
                    </a:lnTo>
                    <a:lnTo>
                      <a:pt x="7" y="126"/>
                    </a:lnTo>
                    <a:lnTo>
                      <a:pt x="7" y="7"/>
                    </a:lnTo>
                    <a:lnTo>
                      <a:pt x="120" y="7"/>
                    </a:lnTo>
                    <a:lnTo>
                      <a:pt x="120" y="122"/>
                    </a:lnTo>
                    <a:lnTo>
                      <a:pt x="2" y="122"/>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29"/>
              <p:cNvSpPr>
                <a:spLocks noChangeArrowheads="1"/>
              </p:cNvSpPr>
              <p:nvPr/>
            </p:nvSpPr>
            <p:spPr bwMode="auto">
              <a:xfrm>
                <a:off x="1164" y="1265"/>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0"/>
              <p:cNvSpPr>
                <a:spLocks/>
              </p:cNvSpPr>
              <p:nvPr/>
            </p:nvSpPr>
            <p:spPr bwMode="auto">
              <a:xfrm>
                <a:off x="1160" y="1263"/>
                <a:ext cx="127" cy="128"/>
              </a:xfrm>
              <a:custGeom>
                <a:avLst/>
                <a:gdLst>
                  <a:gd name="T0" fmla="*/ 4 w 127"/>
                  <a:gd name="T1" fmla="*/ 123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3 h 128"/>
                  <a:gd name="T16" fmla="*/ 7 w 127"/>
                  <a:gd name="T17" fmla="*/ 123 h 128"/>
                  <a:gd name="T18" fmla="*/ 7 w 127"/>
                  <a:gd name="T19" fmla="*/ 7 h 128"/>
                  <a:gd name="T20" fmla="*/ 120 w 127"/>
                  <a:gd name="T21" fmla="*/ 7 h 128"/>
                  <a:gd name="T22" fmla="*/ 120 w 127"/>
                  <a:gd name="T23" fmla="*/ 121 h 128"/>
                  <a:gd name="T24" fmla="*/ 4 w 127"/>
                  <a:gd name="T25" fmla="*/ 121 h 128"/>
                  <a:gd name="T26" fmla="*/ 4 w 127"/>
                  <a:gd name="T27" fmla="*/ 123 h 128"/>
                  <a:gd name="T28" fmla="*/ 7 w 127"/>
                  <a:gd name="T29" fmla="*/ 123 h 128"/>
                  <a:gd name="T30" fmla="*/ 4 w 127"/>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3"/>
                    </a:moveTo>
                    <a:lnTo>
                      <a:pt x="4" y="128"/>
                    </a:lnTo>
                    <a:lnTo>
                      <a:pt x="127" y="128"/>
                    </a:lnTo>
                    <a:lnTo>
                      <a:pt x="127" y="0"/>
                    </a:lnTo>
                    <a:lnTo>
                      <a:pt x="0" y="0"/>
                    </a:lnTo>
                    <a:lnTo>
                      <a:pt x="0" y="128"/>
                    </a:lnTo>
                    <a:lnTo>
                      <a:pt x="4" y="128"/>
                    </a:lnTo>
                    <a:lnTo>
                      <a:pt x="4" y="123"/>
                    </a:lnTo>
                    <a:lnTo>
                      <a:pt x="7" y="123"/>
                    </a:lnTo>
                    <a:lnTo>
                      <a:pt x="7" y="7"/>
                    </a:lnTo>
                    <a:lnTo>
                      <a:pt x="120" y="7"/>
                    </a:lnTo>
                    <a:lnTo>
                      <a:pt x="120" y="121"/>
                    </a:lnTo>
                    <a:lnTo>
                      <a:pt x="4" y="121"/>
                    </a:lnTo>
                    <a:lnTo>
                      <a:pt x="4" y="123"/>
                    </a:lnTo>
                    <a:lnTo>
                      <a:pt x="7" y="123"/>
                    </a:lnTo>
                    <a:lnTo>
                      <a:pt x="4"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1"/>
              <p:cNvSpPr>
                <a:spLocks noChangeArrowheads="1"/>
              </p:cNvSpPr>
              <p:nvPr/>
            </p:nvSpPr>
            <p:spPr bwMode="auto">
              <a:xfrm>
                <a:off x="1399" y="1208"/>
                <a:ext cx="120"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
              <p:cNvSpPr>
                <a:spLocks/>
              </p:cNvSpPr>
              <p:nvPr/>
            </p:nvSpPr>
            <p:spPr bwMode="auto">
              <a:xfrm>
                <a:off x="1394" y="1206"/>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3"/>
              <p:cNvSpPr>
                <a:spLocks noChangeArrowheads="1"/>
              </p:cNvSpPr>
              <p:nvPr/>
            </p:nvSpPr>
            <p:spPr bwMode="auto">
              <a:xfrm>
                <a:off x="1363"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4"/>
              <p:cNvSpPr>
                <a:spLocks/>
              </p:cNvSpPr>
              <p:nvPr/>
            </p:nvSpPr>
            <p:spPr bwMode="auto">
              <a:xfrm>
                <a:off x="1361" y="1234"/>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5"/>
              <p:cNvSpPr>
                <a:spLocks noChangeArrowheads="1"/>
              </p:cNvSpPr>
              <p:nvPr/>
            </p:nvSpPr>
            <p:spPr bwMode="auto">
              <a:xfrm>
                <a:off x="1337" y="1270"/>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6"/>
              <p:cNvSpPr>
                <a:spLocks/>
              </p:cNvSpPr>
              <p:nvPr/>
            </p:nvSpPr>
            <p:spPr bwMode="auto">
              <a:xfrm>
                <a:off x="1335" y="1265"/>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37"/>
              <p:cNvSpPr>
                <a:spLocks noChangeArrowheads="1"/>
              </p:cNvSpPr>
              <p:nvPr/>
            </p:nvSpPr>
            <p:spPr bwMode="auto">
              <a:xfrm>
                <a:off x="1569" y="1206"/>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1567"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39"/>
              <p:cNvSpPr>
                <a:spLocks noChangeArrowheads="1"/>
              </p:cNvSpPr>
              <p:nvPr/>
            </p:nvSpPr>
            <p:spPr bwMode="auto">
              <a:xfrm>
                <a:off x="1536" y="1234"/>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0"/>
              <p:cNvSpPr>
                <a:spLocks/>
              </p:cNvSpPr>
              <p:nvPr/>
            </p:nvSpPr>
            <p:spPr bwMode="auto">
              <a:xfrm>
                <a:off x="1531" y="1232"/>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41"/>
              <p:cNvSpPr>
                <a:spLocks noChangeArrowheads="1"/>
              </p:cNvSpPr>
              <p:nvPr/>
            </p:nvSpPr>
            <p:spPr bwMode="auto">
              <a:xfrm>
                <a:off x="1510" y="1265"/>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2"/>
              <p:cNvSpPr>
                <a:spLocks/>
              </p:cNvSpPr>
              <p:nvPr/>
            </p:nvSpPr>
            <p:spPr bwMode="auto">
              <a:xfrm>
                <a:off x="1505" y="1263"/>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43"/>
              <p:cNvSpPr>
                <a:spLocks noChangeArrowheads="1"/>
              </p:cNvSpPr>
              <p:nvPr/>
            </p:nvSpPr>
            <p:spPr bwMode="auto">
              <a:xfrm>
                <a:off x="1920" y="1206"/>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4"/>
              <p:cNvSpPr>
                <a:spLocks/>
              </p:cNvSpPr>
              <p:nvPr/>
            </p:nvSpPr>
            <p:spPr bwMode="auto">
              <a:xfrm>
                <a:off x="1915" y="1203"/>
                <a:ext cx="128" cy="129"/>
              </a:xfrm>
              <a:custGeom>
                <a:avLst/>
                <a:gdLst>
                  <a:gd name="T0" fmla="*/ 5 w 128"/>
                  <a:gd name="T1" fmla="*/ 126 h 129"/>
                  <a:gd name="T2" fmla="*/ 5 w 128"/>
                  <a:gd name="T3" fmla="*/ 129 h 129"/>
                  <a:gd name="T4" fmla="*/ 128 w 128"/>
                  <a:gd name="T5" fmla="*/ 129 h 129"/>
                  <a:gd name="T6" fmla="*/ 128 w 128"/>
                  <a:gd name="T7" fmla="*/ 0 h 129"/>
                  <a:gd name="T8" fmla="*/ 0 w 128"/>
                  <a:gd name="T9" fmla="*/ 0 h 129"/>
                  <a:gd name="T10" fmla="*/ 0 w 128"/>
                  <a:gd name="T11" fmla="*/ 129 h 129"/>
                  <a:gd name="T12" fmla="*/ 5 w 128"/>
                  <a:gd name="T13" fmla="*/ 129 h 129"/>
                  <a:gd name="T14" fmla="*/ 5 w 128"/>
                  <a:gd name="T15" fmla="*/ 126 h 129"/>
                  <a:gd name="T16" fmla="*/ 7 w 128"/>
                  <a:gd name="T17" fmla="*/ 126 h 129"/>
                  <a:gd name="T18" fmla="*/ 7 w 128"/>
                  <a:gd name="T19" fmla="*/ 7 h 129"/>
                  <a:gd name="T20" fmla="*/ 121 w 128"/>
                  <a:gd name="T21" fmla="*/ 7 h 129"/>
                  <a:gd name="T22" fmla="*/ 121 w 128"/>
                  <a:gd name="T23" fmla="*/ 121 h 129"/>
                  <a:gd name="T24" fmla="*/ 5 w 128"/>
                  <a:gd name="T25" fmla="*/ 121 h 129"/>
                  <a:gd name="T26" fmla="*/ 5 w 128"/>
                  <a:gd name="T27" fmla="*/ 126 h 129"/>
                  <a:gd name="T28" fmla="*/ 7 w 128"/>
                  <a:gd name="T29" fmla="*/ 126 h 129"/>
                  <a:gd name="T30" fmla="*/ 5 w 128"/>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9">
                    <a:moveTo>
                      <a:pt x="5" y="126"/>
                    </a:moveTo>
                    <a:lnTo>
                      <a:pt x="5" y="129"/>
                    </a:lnTo>
                    <a:lnTo>
                      <a:pt x="128" y="129"/>
                    </a:lnTo>
                    <a:lnTo>
                      <a:pt x="128" y="0"/>
                    </a:lnTo>
                    <a:lnTo>
                      <a:pt x="0" y="0"/>
                    </a:lnTo>
                    <a:lnTo>
                      <a:pt x="0" y="129"/>
                    </a:lnTo>
                    <a:lnTo>
                      <a:pt x="5" y="129"/>
                    </a:lnTo>
                    <a:lnTo>
                      <a:pt x="5" y="126"/>
                    </a:lnTo>
                    <a:lnTo>
                      <a:pt x="7" y="126"/>
                    </a:lnTo>
                    <a:lnTo>
                      <a:pt x="7" y="7"/>
                    </a:lnTo>
                    <a:lnTo>
                      <a:pt x="121" y="7"/>
                    </a:lnTo>
                    <a:lnTo>
                      <a:pt x="121" y="121"/>
                    </a:lnTo>
                    <a:lnTo>
                      <a:pt x="5" y="121"/>
                    </a:lnTo>
                    <a:lnTo>
                      <a:pt x="5" y="126"/>
                    </a:lnTo>
                    <a:lnTo>
                      <a:pt x="7" y="126"/>
                    </a:lnTo>
                    <a:lnTo>
                      <a:pt x="5"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45"/>
              <p:cNvSpPr>
                <a:spLocks noChangeArrowheads="1"/>
              </p:cNvSpPr>
              <p:nvPr/>
            </p:nvSpPr>
            <p:spPr bwMode="auto">
              <a:xfrm>
                <a:off x="1884"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6"/>
              <p:cNvSpPr>
                <a:spLocks/>
              </p:cNvSpPr>
              <p:nvPr/>
            </p:nvSpPr>
            <p:spPr bwMode="auto">
              <a:xfrm>
                <a:off x="1882" y="1232"/>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47"/>
              <p:cNvSpPr>
                <a:spLocks noChangeArrowheads="1"/>
              </p:cNvSpPr>
              <p:nvPr/>
            </p:nvSpPr>
            <p:spPr bwMode="auto">
              <a:xfrm>
                <a:off x="1858" y="1267"/>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8"/>
              <p:cNvSpPr>
                <a:spLocks/>
              </p:cNvSpPr>
              <p:nvPr/>
            </p:nvSpPr>
            <p:spPr bwMode="auto">
              <a:xfrm>
                <a:off x="1856" y="1265"/>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49"/>
              <p:cNvSpPr>
                <a:spLocks noChangeArrowheads="1"/>
              </p:cNvSpPr>
              <p:nvPr/>
            </p:nvSpPr>
            <p:spPr bwMode="auto">
              <a:xfrm>
                <a:off x="2282" y="1303"/>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0"/>
              <p:cNvSpPr>
                <a:spLocks/>
              </p:cNvSpPr>
              <p:nvPr/>
            </p:nvSpPr>
            <p:spPr bwMode="auto">
              <a:xfrm>
                <a:off x="2280" y="1301"/>
                <a:ext cx="128" cy="128"/>
              </a:xfrm>
              <a:custGeom>
                <a:avLst/>
                <a:gdLst>
                  <a:gd name="T0" fmla="*/ 2 w 128"/>
                  <a:gd name="T1" fmla="*/ 123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3 h 128"/>
                  <a:gd name="T16" fmla="*/ 7 w 128"/>
                  <a:gd name="T17" fmla="*/ 123 h 128"/>
                  <a:gd name="T18" fmla="*/ 7 w 128"/>
                  <a:gd name="T19" fmla="*/ 7 h 128"/>
                  <a:gd name="T20" fmla="*/ 120 w 128"/>
                  <a:gd name="T21" fmla="*/ 7 h 128"/>
                  <a:gd name="T22" fmla="*/ 120 w 128"/>
                  <a:gd name="T23" fmla="*/ 121 h 128"/>
                  <a:gd name="T24" fmla="*/ 2 w 128"/>
                  <a:gd name="T25" fmla="*/ 121 h 128"/>
                  <a:gd name="T26" fmla="*/ 2 w 128"/>
                  <a:gd name="T27" fmla="*/ 123 h 128"/>
                  <a:gd name="T28" fmla="*/ 7 w 128"/>
                  <a:gd name="T29" fmla="*/ 123 h 128"/>
                  <a:gd name="T30" fmla="*/ 2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3"/>
                    </a:moveTo>
                    <a:lnTo>
                      <a:pt x="2" y="128"/>
                    </a:lnTo>
                    <a:lnTo>
                      <a:pt x="128" y="128"/>
                    </a:lnTo>
                    <a:lnTo>
                      <a:pt x="128" y="0"/>
                    </a:lnTo>
                    <a:lnTo>
                      <a:pt x="0" y="0"/>
                    </a:lnTo>
                    <a:lnTo>
                      <a:pt x="0" y="128"/>
                    </a:lnTo>
                    <a:lnTo>
                      <a:pt x="2" y="128"/>
                    </a:lnTo>
                    <a:lnTo>
                      <a:pt x="2" y="123"/>
                    </a:lnTo>
                    <a:lnTo>
                      <a:pt x="7" y="123"/>
                    </a:lnTo>
                    <a:lnTo>
                      <a:pt x="7" y="7"/>
                    </a:lnTo>
                    <a:lnTo>
                      <a:pt x="120" y="7"/>
                    </a:lnTo>
                    <a:lnTo>
                      <a:pt x="120" y="121"/>
                    </a:lnTo>
                    <a:lnTo>
                      <a:pt x="2" y="121"/>
                    </a:lnTo>
                    <a:lnTo>
                      <a:pt x="2" y="123"/>
                    </a:lnTo>
                    <a:lnTo>
                      <a:pt x="7" y="123"/>
                    </a:lnTo>
                    <a:lnTo>
                      <a:pt x="2"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51"/>
              <p:cNvSpPr>
                <a:spLocks noChangeArrowheads="1"/>
              </p:cNvSpPr>
              <p:nvPr/>
            </p:nvSpPr>
            <p:spPr bwMode="auto">
              <a:xfrm>
                <a:off x="1344" y="12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2"/>
              <p:cNvSpPr>
                <a:spLocks/>
              </p:cNvSpPr>
              <p:nvPr/>
            </p:nvSpPr>
            <p:spPr bwMode="auto">
              <a:xfrm>
                <a:off x="1344" y="12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3"/>
              <p:cNvSpPr>
                <a:spLocks noEditPoints="1"/>
              </p:cNvSpPr>
              <p:nvPr/>
            </p:nvSpPr>
            <p:spPr bwMode="auto">
              <a:xfrm>
                <a:off x="1351" y="1201"/>
                <a:ext cx="1045" cy="107"/>
              </a:xfrm>
              <a:custGeom>
                <a:avLst/>
                <a:gdLst>
                  <a:gd name="T0" fmla="*/ 1030 w 1045"/>
                  <a:gd name="T1" fmla="*/ 97 h 107"/>
                  <a:gd name="T2" fmla="*/ 1019 w 1045"/>
                  <a:gd name="T3" fmla="*/ 95 h 107"/>
                  <a:gd name="T4" fmla="*/ 997 w 1045"/>
                  <a:gd name="T5" fmla="*/ 102 h 107"/>
                  <a:gd name="T6" fmla="*/ 974 w 1045"/>
                  <a:gd name="T7" fmla="*/ 100 h 107"/>
                  <a:gd name="T8" fmla="*/ 964 w 1045"/>
                  <a:gd name="T9" fmla="*/ 97 h 107"/>
                  <a:gd name="T10" fmla="*/ 948 w 1045"/>
                  <a:gd name="T11" fmla="*/ 90 h 107"/>
                  <a:gd name="T12" fmla="*/ 933 w 1045"/>
                  <a:gd name="T13" fmla="*/ 88 h 107"/>
                  <a:gd name="T14" fmla="*/ 912 w 1045"/>
                  <a:gd name="T15" fmla="*/ 93 h 107"/>
                  <a:gd name="T16" fmla="*/ 888 w 1045"/>
                  <a:gd name="T17" fmla="*/ 90 h 107"/>
                  <a:gd name="T18" fmla="*/ 879 w 1045"/>
                  <a:gd name="T19" fmla="*/ 90 h 107"/>
                  <a:gd name="T20" fmla="*/ 862 w 1045"/>
                  <a:gd name="T21" fmla="*/ 81 h 107"/>
                  <a:gd name="T22" fmla="*/ 848 w 1045"/>
                  <a:gd name="T23" fmla="*/ 81 h 107"/>
                  <a:gd name="T24" fmla="*/ 827 w 1045"/>
                  <a:gd name="T25" fmla="*/ 85 h 107"/>
                  <a:gd name="T26" fmla="*/ 803 w 1045"/>
                  <a:gd name="T27" fmla="*/ 83 h 107"/>
                  <a:gd name="T28" fmla="*/ 794 w 1045"/>
                  <a:gd name="T29" fmla="*/ 83 h 107"/>
                  <a:gd name="T30" fmla="*/ 777 w 1045"/>
                  <a:gd name="T31" fmla="*/ 73 h 107"/>
                  <a:gd name="T32" fmla="*/ 763 w 1045"/>
                  <a:gd name="T33" fmla="*/ 71 h 107"/>
                  <a:gd name="T34" fmla="*/ 742 w 1045"/>
                  <a:gd name="T35" fmla="*/ 78 h 107"/>
                  <a:gd name="T36" fmla="*/ 718 w 1045"/>
                  <a:gd name="T37" fmla="*/ 76 h 107"/>
                  <a:gd name="T38" fmla="*/ 708 w 1045"/>
                  <a:gd name="T39" fmla="*/ 73 h 107"/>
                  <a:gd name="T40" fmla="*/ 692 w 1045"/>
                  <a:gd name="T41" fmla="*/ 66 h 107"/>
                  <a:gd name="T42" fmla="*/ 678 w 1045"/>
                  <a:gd name="T43" fmla="*/ 64 h 107"/>
                  <a:gd name="T44" fmla="*/ 656 w 1045"/>
                  <a:gd name="T45" fmla="*/ 69 h 107"/>
                  <a:gd name="T46" fmla="*/ 633 w 1045"/>
                  <a:gd name="T47" fmla="*/ 66 h 107"/>
                  <a:gd name="T48" fmla="*/ 623 w 1045"/>
                  <a:gd name="T49" fmla="*/ 66 h 107"/>
                  <a:gd name="T50" fmla="*/ 607 w 1045"/>
                  <a:gd name="T51" fmla="*/ 57 h 107"/>
                  <a:gd name="T52" fmla="*/ 592 w 1045"/>
                  <a:gd name="T53" fmla="*/ 57 h 107"/>
                  <a:gd name="T54" fmla="*/ 573 w 1045"/>
                  <a:gd name="T55" fmla="*/ 62 h 107"/>
                  <a:gd name="T56" fmla="*/ 550 w 1045"/>
                  <a:gd name="T57" fmla="*/ 59 h 107"/>
                  <a:gd name="T58" fmla="*/ 540 w 1045"/>
                  <a:gd name="T59" fmla="*/ 59 h 107"/>
                  <a:gd name="T60" fmla="*/ 521 w 1045"/>
                  <a:gd name="T61" fmla="*/ 50 h 107"/>
                  <a:gd name="T62" fmla="*/ 507 w 1045"/>
                  <a:gd name="T63" fmla="*/ 47 h 107"/>
                  <a:gd name="T64" fmla="*/ 488 w 1045"/>
                  <a:gd name="T65" fmla="*/ 54 h 107"/>
                  <a:gd name="T66" fmla="*/ 464 w 1045"/>
                  <a:gd name="T67" fmla="*/ 52 h 107"/>
                  <a:gd name="T68" fmla="*/ 455 w 1045"/>
                  <a:gd name="T69" fmla="*/ 50 h 107"/>
                  <a:gd name="T70" fmla="*/ 436 w 1045"/>
                  <a:gd name="T71" fmla="*/ 43 h 107"/>
                  <a:gd name="T72" fmla="*/ 422 w 1045"/>
                  <a:gd name="T73" fmla="*/ 40 h 107"/>
                  <a:gd name="T74" fmla="*/ 403 w 1045"/>
                  <a:gd name="T75" fmla="*/ 45 h 107"/>
                  <a:gd name="T76" fmla="*/ 379 w 1045"/>
                  <a:gd name="T77" fmla="*/ 43 h 107"/>
                  <a:gd name="T78" fmla="*/ 370 w 1045"/>
                  <a:gd name="T79" fmla="*/ 43 h 107"/>
                  <a:gd name="T80" fmla="*/ 351 w 1045"/>
                  <a:gd name="T81" fmla="*/ 33 h 107"/>
                  <a:gd name="T82" fmla="*/ 337 w 1045"/>
                  <a:gd name="T83" fmla="*/ 33 h 107"/>
                  <a:gd name="T84" fmla="*/ 318 w 1045"/>
                  <a:gd name="T85" fmla="*/ 38 h 107"/>
                  <a:gd name="T86" fmla="*/ 294 w 1045"/>
                  <a:gd name="T87" fmla="*/ 35 h 107"/>
                  <a:gd name="T88" fmla="*/ 285 w 1045"/>
                  <a:gd name="T89" fmla="*/ 35 h 107"/>
                  <a:gd name="T90" fmla="*/ 266 w 1045"/>
                  <a:gd name="T91" fmla="*/ 26 h 107"/>
                  <a:gd name="T92" fmla="*/ 251 w 1045"/>
                  <a:gd name="T93" fmla="*/ 24 h 107"/>
                  <a:gd name="T94" fmla="*/ 232 w 1045"/>
                  <a:gd name="T95" fmla="*/ 31 h 107"/>
                  <a:gd name="T96" fmla="*/ 209 w 1045"/>
                  <a:gd name="T97" fmla="*/ 28 h 107"/>
                  <a:gd name="T98" fmla="*/ 199 w 1045"/>
                  <a:gd name="T99" fmla="*/ 26 h 107"/>
                  <a:gd name="T100" fmla="*/ 180 w 1045"/>
                  <a:gd name="T101" fmla="*/ 16 h 107"/>
                  <a:gd name="T102" fmla="*/ 166 w 1045"/>
                  <a:gd name="T103" fmla="*/ 16 h 107"/>
                  <a:gd name="T104" fmla="*/ 147 w 1045"/>
                  <a:gd name="T105" fmla="*/ 21 h 107"/>
                  <a:gd name="T106" fmla="*/ 123 w 1045"/>
                  <a:gd name="T107" fmla="*/ 19 h 107"/>
                  <a:gd name="T108" fmla="*/ 114 w 1045"/>
                  <a:gd name="T109" fmla="*/ 19 h 107"/>
                  <a:gd name="T110" fmla="*/ 95 w 1045"/>
                  <a:gd name="T111" fmla="*/ 9 h 107"/>
                  <a:gd name="T112" fmla="*/ 81 w 1045"/>
                  <a:gd name="T113" fmla="*/ 9 h 107"/>
                  <a:gd name="T114" fmla="*/ 62 w 1045"/>
                  <a:gd name="T115" fmla="*/ 14 h 107"/>
                  <a:gd name="T116" fmla="*/ 38 w 1045"/>
                  <a:gd name="T117" fmla="*/ 12 h 107"/>
                  <a:gd name="T118" fmla="*/ 29 w 1045"/>
                  <a:gd name="T119" fmla="*/ 9 h 107"/>
                  <a:gd name="T120" fmla="*/ 10 w 1045"/>
                  <a:gd name="T121"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5" h="107">
                    <a:moveTo>
                      <a:pt x="1040" y="104"/>
                    </a:moveTo>
                    <a:lnTo>
                      <a:pt x="1045" y="107"/>
                    </a:lnTo>
                    <a:lnTo>
                      <a:pt x="1045" y="100"/>
                    </a:lnTo>
                    <a:lnTo>
                      <a:pt x="1040" y="97"/>
                    </a:lnTo>
                    <a:lnTo>
                      <a:pt x="1040" y="104"/>
                    </a:lnTo>
                    <a:close/>
                    <a:moveTo>
                      <a:pt x="1030" y="104"/>
                    </a:moveTo>
                    <a:lnTo>
                      <a:pt x="1035" y="104"/>
                    </a:lnTo>
                    <a:lnTo>
                      <a:pt x="1035" y="97"/>
                    </a:lnTo>
                    <a:lnTo>
                      <a:pt x="1030" y="97"/>
                    </a:lnTo>
                    <a:lnTo>
                      <a:pt x="1030" y="104"/>
                    </a:lnTo>
                    <a:close/>
                    <a:moveTo>
                      <a:pt x="1021" y="104"/>
                    </a:moveTo>
                    <a:lnTo>
                      <a:pt x="1026" y="104"/>
                    </a:lnTo>
                    <a:lnTo>
                      <a:pt x="1026" y="97"/>
                    </a:lnTo>
                    <a:lnTo>
                      <a:pt x="1021" y="97"/>
                    </a:lnTo>
                    <a:lnTo>
                      <a:pt x="1021" y="104"/>
                    </a:lnTo>
                    <a:close/>
                    <a:moveTo>
                      <a:pt x="1012" y="102"/>
                    </a:moveTo>
                    <a:lnTo>
                      <a:pt x="1016" y="102"/>
                    </a:lnTo>
                    <a:lnTo>
                      <a:pt x="1019" y="95"/>
                    </a:lnTo>
                    <a:lnTo>
                      <a:pt x="1014" y="95"/>
                    </a:lnTo>
                    <a:lnTo>
                      <a:pt x="1012" y="102"/>
                    </a:lnTo>
                    <a:close/>
                    <a:moveTo>
                      <a:pt x="1002" y="102"/>
                    </a:moveTo>
                    <a:lnTo>
                      <a:pt x="1007" y="102"/>
                    </a:lnTo>
                    <a:lnTo>
                      <a:pt x="1009" y="95"/>
                    </a:lnTo>
                    <a:lnTo>
                      <a:pt x="1004" y="95"/>
                    </a:lnTo>
                    <a:lnTo>
                      <a:pt x="1002" y="102"/>
                    </a:lnTo>
                    <a:close/>
                    <a:moveTo>
                      <a:pt x="993" y="100"/>
                    </a:moveTo>
                    <a:lnTo>
                      <a:pt x="997" y="102"/>
                    </a:lnTo>
                    <a:lnTo>
                      <a:pt x="1000" y="95"/>
                    </a:lnTo>
                    <a:lnTo>
                      <a:pt x="995" y="93"/>
                    </a:lnTo>
                    <a:lnTo>
                      <a:pt x="993" y="100"/>
                    </a:lnTo>
                    <a:close/>
                    <a:moveTo>
                      <a:pt x="983" y="100"/>
                    </a:moveTo>
                    <a:lnTo>
                      <a:pt x="988" y="100"/>
                    </a:lnTo>
                    <a:lnTo>
                      <a:pt x="990" y="93"/>
                    </a:lnTo>
                    <a:lnTo>
                      <a:pt x="985" y="93"/>
                    </a:lnTo>
                    <a:lnTo>
                      <a:pt x="983" y="100"/>
                    </a:lnTo>
                    <a:close/>
                    <a:moveTo>
                      <a:pt x="974" y="100"/>
                    </a:moveTo>
                    <a:lnTo>
                      <a:pt x="978" y="100"/>
                    </a:lnTo>
                    <a:lnTo>
                      <a:pt x="981" y="93"/>
                    </a:lnTo>
                    <a:lnTo>
                      <a:pt x="976" y="93"/>
                    </a:lnTo>
                    <a:lnTo>
                      <a:pt x="974" y="100"/>
                    </a:lnTo>
                    <a:close/>
                    <a:moveTo>
                      <a:pt x="964" y="97"/>
                    </a:moveTo>
                    <a:lnTo>
                      <a:pt x="969" y="100"/>
                    </a:lnTo>
                    <a:lnTo>
                      <a:pt x="971" y="93"/>
                    </a:lnTo>
                    <a:lnTo>
                      <a:pt x="967" y="90"/>
                    </a:lnTo>
                    <a:lnTo>
                      <a:pt x="964" y="97"/>
                    </a:lnTo>
                    <a:close/>
                    <a:moveTo>
                      <a:pt x="955" y="97"/>
                    </a:moveTo>
                    <a:lnTo>
                      <a:pt x="959" y="97"/>
                    </a:lnTo>
                    <a:lnTo>
                      <a:pt x="962" y="90"/>
                    </a:lnTo>
                    <a:lnTo>
                      <a:pt x="957" y="90"/>
                    </a:lnTo>
                    <a:lnTo>
                      <a:pt x="955" y="97"/>
                    </a:lnTo>
                    <a:close/>
                    <a:moveTo>
                      <a:pt x="945" y="97"/>
                    </a:moveTo>
                    <a:lnTo>
                      <a:pt x="950" y="97"/>
                    </a:lnTo>
                    <a:lnTo>
                      <a:pt x="952" y="90"/>
                    </a:lnTo>
                    <a:lnTo>
                      <a:pt x="948" y="90"/>
                    </a:lnTo>
                    <a:lnTo>
                      <a:pt x="945" y="97"/>
                    </a:lnTo>
                    <a:close/>
                    <a:moveTo>
                      <a:pt x="936" y="95"/>
                    </a:moveTo>
                    <a:lnTo>
                      <a:pt x="940" y="95"/>
                    </a:lnTo>
                    <a:lnTo>
                      <a:pt x="943" y="88"/>
                    </a:lnTo>
                    <a:lnTo>
                      <a:pt x="938" y="88"/>
                    </a:lnTo>
                    <a:lnTo>
                      <a:pt x="936" y="95"/>
                    </a:lnTo>
                    <a:close/>
                    <a:moveTo>
                      <a:pt x="926" y="95"/>
                    </a:moveTo>
                    <a:lnTo>
                      <a:pt x="931" y="95"/>
                    </a:lnTo>
                    <a:lnTo>
                      <a:pt x="933" y="88"/>
                    </a:lnTo>
                    <a:lnTo>
                      <a:pt x="929" y="88"/>
                    </a:lnTo>
                    <a:lnTo>
                      <a:pt x="926" y="95"/>
                    </a:lnTo>
                    <a:close/>
                    <a:moveTo>
                      <a:pt x="917" y="93"/>
                    </a:moveTo>
                    <a:lnTo>
                      <a:pt x="922" y="95"/>
                    </a:lnTo>
                    <a:lnTo>
                      <a:pt x="924" y="88"/>
                    </a:lnTo>
                    <a:lnTo>
                      <a:pt x="919" y="85"/>
                    </a:lnTo>
                    <a:lnTo>
                      <a:pt x="917" y="93"/>
                    </a:lnTo>
                    <a:close/>
                    <a:moveTo>
                      <a:pt x="907" y="93"/>
                    </a:moveTo>
                    <a:lnTo>
                      <a:pt x="912" y="93"/>
                    </a:lnTo>
                    <a:lnTo>
                      <a:pt x="914" y="85"/>
                    </a:lnTo>
                    <a:lnTo>
                      <a:pt x="910" y="85"/>
                    </a:lnTo>
                    <a:lnTo>
                      <a:pt x="907" y="93"/>
                    </a:lnTo>
                    <a:close/>
                    <a:moveTo>
                      <a:pt x="898" y="93"/>
                    </a:moveTo>
                    <a:lnTo>
                      <a:pt x="903" y="93"/>
                    </a:lnTo>
                    <a:lnTo>
                      <a:pt x="905" y="85"/>
                    </a:lnTo>
                    <a:lnTo>
                      <a:pt x="900" y="85"/>
                    </a:lnTo>
                    <a:lnTo>
                      <a:pt x="898" y="93"/>
                    </a:lnTo>
                    <a:close/>
                    <a:moveTo>
                      <a:pt x="888" y="90"/>
                    </a:moveTo>
                    <a:lnTo>
                      <a:pt x="893" y="93"/>
                    </a:lnTo>
                    <a:lnTo>
                      <a:pt x="895" y="85"/>
                    </a:lnTo>
                    <a:lnTo>
                      <a:pt x="891" y="83"/>
                    </a:lnTo>
                    <a:lnTo>
                      <a:pt x="888" y="90"/>
                    </a:lnTo>
                    <a:close/>
                    <a:moveTo>
                      <a:pt x="879" y="90"/>
                    </a:moveTo>
                    <a:lnTo>
                      <a:pt x="884" y="90"/>
                    </a:lnTo>
                    <a:lnTo>
                      <a:pt x="886" y="83"/>
                    </a:lnTo>
                    <a:lnTo>
                      <a:pt x="881" y="83"/>
                    </a:lnTo>
                    <a:lnTo>
                      <a:pt x="879" y="90"/>
                    </a:lnTo>
                    <a:close/>
                    <a:moveTo>
                      <a:pt x="869" y="90"/>
                    </a:moveTo>
                    <a:lnTo>
                      <a:pt x="874" y="90"/>
                    </a:lnTo>
                    <a:lnTo>
                      <a:pt x="877" y="83"/>
                    </a:lnTo>
                    <a:lnTo>
                      <a:pt x="872" y="83"/>
                    </a:lnTo>
                    <a:lnTo>
                      <a:pt x="869" y="90"/>
                    </a:lnTo>
                    <a:close/>
                    <a:moveTo>
                      <a:pt x="860" y="88"/>
                    </a:moveTo>
                    <a:lnTo>
                      <a:pt x="865" y="88"/>
                    </a:lnTo>
                    <a:lnTo>
                      <a:pt x="867" y="81"/>
                    </a:lnTo>
                    <a:lnTo>
                      <a:pt x="862" y="81"/>
                    </a:lnTo>
                    <a:lnTo>
                      <a:pt x="860" y="88"/>
                    </a:lnTo>
                    <a:close/>
                    <a:moveTo>
                      <a:pt x="850" y="88"/>
                    </a:moveTo>
                    <a:lnTo>
                      <a:pt x="855" y="88"/>
                    </a:lnTo>
                    <a:lnTo>
                      <a:pt x="858" y="81"/>
                    </a:lnTo>
                    <a:lnTo>
                      <a:pt x="853" y="81"/>
                    </a:lnTo>
                    <a:lnTo>
                      <a:pt x="850" y="88"/>
                    </a:lnTo>
                    <a:close/>
                    <a:moveTo>
                      <a:pt x="841" y="88"/>
                    </a:moveTo>
                    <a:lnTo>
                      <a:pt x="846" y="88"/>
                    </a:lnTo>
                    <a:lnTo>
                      <a:pt x="848" y="81"/>
                    </a:lnTo>
                    <a:lnTo>
                      <a:pt x="843" y="81"/>
                    </a:lnTo>
                    <a:lnTo>
                      <a:pt x="841" y="88"/>
                    </a:lnTo>
                    <a:close/>
                    <a:moveTo>
                      <a:pt x="832" y="85"/>
                    </a:moveTo>
                    <a:lnTo>
                      <a:pt x="836" y="85"/>
                    </a:lnTo>
                    <a:lnTo>
                      <a:pt x="839" y="78"/>
                    </a:lnTo>
                    <a:lnTo>
                      <a:pt x="834" y="78"/>
                    </a:lnTo>
                    <a:lnTo>
                      <a:pt x="832" y="85"/>
                    </a:lnTo>
                    <a:close/>
                    <a:moveTo>
                      <a:pt x="822" y="85"/>
                    </a:moveTo>
                    <a:lnTo>
                      <a:pt x="827" y="85"/>
                    </a:lnTo>
                    <a:lnTo>
                      <a:pt x="829" y="78"/>
                    </a:lnTo>
                    <a:lnTo>
                      <a:pt x="824" y="78"/>
                    </a:lnTo>
                    <a:lnTo>
                      <a:pt x="822" y="85"/>
                    </a:lnTo>
                    <a:close/>
                    <a:moveTo>
                      <a:pt x="813" y="83"/>
                    </a:moveTo>
                    <a:lnTo>
                      <a:pt x="817" y="85"/>
                    </a:lnTo>
                    <a:lnTo>
                      <a:pt x="820" y="78"/>
                    </a:lnTo>
                    <a:lnTo>
                      <a:pt x="815" y="76"/>
                    </a:lnTo>
                    <a:lnTo>
                      <a:pt x="813" y="83"/>
                    </a:lnTo>
                    <a:close/>
                    <a:moveTo>
                      <a:pt x="803" y="83"/>
                    </a:moveTo>
                    <a:lnTo>
                      <a:pt x="808" y="83"/>
                    </a:lnTo>
                    <a:lnTo>
                      <a:pt x="810" y="76"/>
                    </a:lnTo>
                    <a:lnTo>
                      <a:pt x="806" y="76"/>
                    </a:lnTo>
                    <a:lnTo>
                      <a:pt x="803" y="83"/>
                    </a:lnTo>
                    <a:close/>
                    <a:moveTo>
                      <a:pt x="794" y="83"/>
                    </a:moveTo>
                    <a:lnTo>
                      <a:pt x="798" y="83"/>
                    </a:lnTo>
                    <a:lnTo>
                      <a:pt x="801" y="76"/>
                    </a:lnTo>
                    <a:lnTo>
                      <a:pt x="796" y="76"/>
                    </a:lnTo>
                    <a:lnTo>
                      <a:pt x="794" y="83"/>
                    </a:lnTo>
                    <a:close/>
                    <a:moveTo>
                      <a:pt x="784" y="81"/>
                    </a:moveTo>
                    <a:lnTo>
                      <a:pt x="789" y="81"/>
                    </a:lnTo>
                    <a:lnTo>
                      <a:pt x="791" y="73"/>
                    </a:lnTo>
                    <a:lnTo>
                      <a:pt x="787" y="73"/>
                    </a:lnTo>
                    <a:lnTo>
                      <a:pt x="784" y="81"/>
                    </a:lnTo>
                    <a:close/>
                    <a:moveTo>
                      <a:pt x="775" y="81"/>
                    </a:moveTo>
                    <a:lnTo>
                      <a:pt x="779" y="81"/>
                    </a:lnTo>
                    <a:lnTo>
                      <a:pt x="782" y="73"/>
                    </a:lnTo>
                    <a:lnTo>
                      <a:pt x="777" y="73"/>
                    </a:lnTo>
                    <a:lnTo>
                      <a:pt x="775" y="81"/>
                    </a:lnTo>
                    <a:close/>
                    <a:moveTo>
                      <a:pt x="765" y="81"/>
                    </a:moveTo>
                    <a:lnTo>
                      <a:pt x="770" y="81"/>
                    </a:lnTo>
                    <a:lnTo>
                      <a:pt x="772" y="73"/>
                    </a:lnTo>
                    <a:lnTo>
                      <a:pt x="768" y="73"/>
                    </a:lnTo>
                    <a:lnTo>
                      <a:pt x="765" y="81"/>
                    </a:lnTo>
                    <a:close/>
                    <a:moveTo>
                      <a:pt x="756" y="78"/>
                    </a:moveTo>
                    <a:lnTo>
                      <a:pt x="761" y="78"/>
                    </a:lnTo>
                    <a:lnTo>
                      <a:pt x="763" y="71"/>
                    </a:lnTo>
                    <a:lnTo>
                      <a:pt x="758" y="71"/>
                    </a:lnTo>
                    <a:lnTo>
                      <a:pt x="756" y="78"/>
                    </a:lnTo>
                    <a:close/>
                    <a:moveTo>
                      <a:pt x="746" y="78"/>
                    </a:moveTo>
                    <a:lnTo>
                      <a:pt x="751" y="78"/>
                    </a:lnTo>
                    <a:lnTo>
                      <a:pt x="753" y="71"/>
                    </a:lnTo>
                    <a:lnTo>
                      <a:pt x="749" y="71"/>
                    </a:lnTo>
                    <a:lnTo>
                      <a:pt x="746" y="78"/>
                    </a:lnTo>
                    <a:close/>
                    <a:moveTo>
                      <a:pt x="737" y="76"/>
                    </a:moveTo>
                    <a:lnTo>
                      <a:pt x="742" y="78"/>
                    </a:lnTo>
                    <a:lnTo>
                      <a:pt x="744" y="71"/>
                    </a:lnTo>
                    <a:lnTo>
                      <a:pt x="739" y="69"/>
                    </a:lnTo>
                    <a:lnTo>
                      <a:pt x="737" y="76"/>
                    </a:lnTo>
                    <a:close/>
                    <a:moveTo>
                      <a:pt x="727" y="76"/>
                    </a:moveTo>
                    <a:lnTo>
                      <a:pt x="732" y="76"/>
                    </a:lnTo>
                    <a:lnTo>
                      <a:pt x="734" y="69"/>
                    </a:lnTo>
                    <a:lnTo>
                      <a:pt x="730" y="69"/>
                    </a:lnTo>
                    <a:lnTo>
                      <a:pt x="727" y="76"/>
                    </a:lnTo>
                    <a:close/>
                    <a:moveTo>
                      <a:pt x="718" y="76"/>
                    </a:moveTo>
                    <a:lnTo>
                      <a:pt x="723" y="76"/>
                    </a:lnTo>
                    <a:lnTo>
                      <a:pt x="725" y="69"/>
                    </a:lnTo>
                    <a:lnTo>
                      <a:pt x="720" y="69"/>
                    </a:lnTo>
                    <a:lnTo>
                      <a:pt x="718" y="76"/>
                    </a:lnTo>
                    <a:close/>
                    <a:moveTo>
                      <a:pt x="708" y="73"/>
                    </a:moveTo>
                    <a:lnTo>
                      <a:pt x="713" y="73"/>
                    </a:lnTo>
                    <a:lnTo>
                      <a:pt x="716" y="66"/>
                    </a:lnTo>
                    <a:lnTo>
                      <a:pt x="711" y="66"/>
                    </a:lnTo>
                    <a:lnTo>
                      <a:pt x="708" y="73"/>
                    </a:lnTo>
                    <a:close/>
                    <a:moveTo>
                      <a:pt x="699" y="73"/>
                    </a:moveTo>
                    <a:lnTo>
                      <a:pt x="704" y="73"/>
                    </a:lnTo>
                    <a:lnTo>
                      <a:pt x="706" y="66"/>
                    </a:lnTo>
                    <a:lnTo>
                      <a:pt x="701" y="66"/>
                    </a:lnTo>
                    <a:lnTo>
                      <a:pt x="699" y="73"/>
                    </a:lnTo>
                    <a:close/>
                    <a:moveTo>
                      <a:pt x="689" y="73"/>
                    </a:moveTo>
                    <a:lnTo>
                      <a:pt x="694" y="73"/>
                    </a:lnTo>
                    <a:lnTo>
                      <a:pt x="697" y="66"/>
                    </a:lnTo>
                    <a:lnTo>
                      <a:pt x="692" y="66"/>
                    </a:lnTo>
                    <a:lnTo>
                      <a:pt x="689" y="73"/>
                    </a:lnTo>
                    <a:close/>
                    <a:moveTo>
                      <a:pt x="680" y="71"/>
                    </a:moveTo>
                    <a:lnTo>
                      <a:pt x="685" y="71"/>
                    </a:lnTo>
                    <a:lnTo>
                      <a:pt x="687" y="64"/>
                    </a:lnTo>
                    <a:lnTo>
                      <a:pt x="682" y="64"/>
                    </a:lnTo>
                    <a:lnTo>
                      <a:pt x="680" y="71"/>
                    </a:lnTo>
                    <a:close/>
                    <a:moveTo>
                      <a:pt x="671" y="71"/>
                    </a:moveTo>
                    <a:lnTo>
                      <a:pt x="675" y="71"/>
                    </a:lnTo>
                    <a:lnTo>
                      <a:pt x="678" y="64"/>
                    </a:lnTo>
                    <a:lnTo>
                      <a:pt x="673" y="64"/>
                    </a:lnTo>
                    <a:lnTo>
                      <a:pt x="671" y="71"/>
                    </a:lnTo>
                    <a:close/>
                    <a:moveTo>
                      <a:pt x="661" y="69"/>
                    </a:moveTo>
                    <a:lnTo>
                      <a:pt x="666" y="71"/>
                    </a:lnTo>
                    <a:lnTo>
                      <a:pt x="668" y="64"/>
                    </a:lnTo>
                    <a:lnTo>
                      <a:pt x="663" y="62"/>
                    </a:lnTo>
                    <a:lnTo>
                      <a:pt x="661" y="69"/>
                    </a:lnTo>
                    <a:close/>
                    <a:moveTo>
                      <a:pt x="652" y="69"/>
                    </a:moveTo>
                    <a:lnTo>
                      <a:pt x="656" y="69"/>
                    </a:lnTo>
                    <a:lnTo>
                      <a:pt x="659" y="62"/>
                    </a:lnTo>
                    <a:lnTo>
                      <a:pt x="654" y="62"/>
                    </a:lnTo>
                    <a:lnTo>
                      <a:pt x="652" y="69"/>
                    </a:lnTo>
                    <a:close/>
                    <a:moveTo>
                      <a:pt x="642" y="69"/>
                    </a:moveTo>
                    <a:lnTo>
                      <a:pt x="647" y="69"/>
                    </a:lnTo>
                    <a:lnTo>
                      <a:pt x="649" y="62"/>
                    </a:lnTo>
                    <a:lnTo>
                      <a:pt x="644" y="62"/>
                    </a:lnTo>
                    <a:lnTo>
                      <a:pt x="642" y="69"/>
                    </a:lnTo>
                    <a:close/>
                    <a:moveTo>
                      <a:pt x="633" y="66"/>
                    </a:moveTo>
                    <a:lnTo>
                      <a:pt x="637" y="69"/>
                    </a:lnTo>
                    <a:lnTo>
                      <a:pt x="640" y="62"/>
                    </a:lnTo>
                    <a:lnTo>
                      <a:pt x="635" y="59"/>
                    </a:lnTo>
                    <a:lnTo>
                      <a:pt x="633" y="66"/>
                    </a:lnTo>
                    <a:close/>
                    <a:moveTo>
                      <a:pt x="623" y="66"/>
                    </a:moveTo>
                    <a:lnTo>
                      <a:pt x="628" y="66"/>
                    </a:lnTo>
                    <a:lnTo>
                      <a:pt x="630" y="59"/>
                    </a:lnTo>
                    <a:lnTo>
                      <a:pt x="626" y="59"/>
                    </a:lnTo>
                    <a:lnTo>
                      <a:pt x="623" y="66"/>
                    </a:lnTo>
                    <a:close/>
                    <a:moveTo>
                      <a:pt x="616" y="66"/>
                    </a:moveTo>
                    <a:lnTo>
                      <a:pt x="621" y="66"/>
                    </a:lnTo>
                    <a:lnTo>
                      <a:pt x="621" y="59"/>
                    </a:lnTo>
                    <a:lnTo>
                      <a:pt x="616" y="59"/>
                    </a:lnTo>
                    <a:lnTo>
                      <a:pt x="616" y="66"/>
                    </a:lnTo>
                    <a:close/>
                    <a:moveTo>
                      <a:pt x="607" y="64"/>
                    </a:moveTo>
                    <a:lnTo>
                      <a:pt x="611" y="64"/>
                    </a:lnTo>
                    <a:lnTo>
                      <a:pt x="611" y="57"/>
                    </a:lnTo>
                    <a:lnTo>
                      <a:pt x="607" y="57"/>
                    </a:lnTo>
                    <a:lnTo>
                      <a:pt x="607" y="64"/>
                    </a:lnTo>
                    <a:close/>
                    <a:moveTo>
                      <a:pt x="597" y="64"/>
                    </a:moveTo>
                    <a:lnTo>
                      <a:pt x="602" y="64"/>
                    </a:lnTo>
                    <a:lnTo>
                      <a:pt x="602" y="57"/>
                    </a:lnTo>
                    <a:lnTo>
                      <a:pt x="597" y="57"/>
                    </a:lnTo>
                    <a:lnTo>
                      <a:pt x="597" y="64"/>
                    </a:lnTo>
                    <a:close/>
                    <a:moveTo>
                      <a:pt x="588" y="62"/>
                    </a:moveTo>
                    <a:lnTo>
                      <a:pt x="592" y="64"/>
                    </a:lnTo>
                    <a:lnTo>
                      <a:pt x="592" y="57"/>
                    </a:lnTo>
                    <a:lnTo>
                      <a:pt x="588" y="54"/>
                    </a:lnTo>
                    <a:lnTo>
                      <a:pt x="588" y="62"/>
                    </a:lnTo>
                    <a:close/>
                    <a:moveTo>
                      <a:pt x="578" y="62"/>
                    </a:moveTo>
                    <a:lnTo>
                      <a:pt x="583" y="62"/>
                    </a:lnTo>
                    <a:lnTo>
                      <a:pt x="583" y="54"/>
                    </a:lnTo>
                    <a:lnTo>
                      <a:pt x="578" y="54"/>
                    </a:lnTo>
                    <a:lnTo>
                      <a:pt x="578" y="62"/>
                    </a:lnTo>
                    <a:close/>
                    <a:moveTo>
                      <a:pt x="569" y="62"/>
                    </a:moveTo>
                    <a:lnTo>
                      <a:pt x="573" y="62"/>
                    </a:lnTo>
                    <a:lnTo>
                      <a:pt x="573" y="54"/>
                    </a:lnTo>
                    <a:lnTo>
                      <a:pt x="569" y="54"/>
                    </a:lnTo>
                    <a:lnTo>
                      <a:pt x="569" y="62"/>
                    </a:lnTo>
                    <a:close/>
                    <a:moveTo>
                      <a:pt x="559" y="59"/>
                    </a:moveTo>
                    <a:lnTo>
                      <a:pt x="564" y="62"/>
                    </a:lnTo>
                    <a:lnTo>
                      <a:pt x="564" y="54"/>
                    </a:lnTo>
                    <a:lnTo>
                      <a:pt x="559" y="52"/>
                    </a:lnTo>
                    <a:lnTo>
                      <a:pt x="559" y="59"/>
                    </a:lnTo>
                    <a:close/>
                    <a:moveTo>
                      <a:pt x="550" y="59"/>
                    </a:moveTo>
                    <a:lnTo>
                      <a:pt x="554" y="59"/>
                    </a:lnTo>
                    <a:lnTo>
                      <a:pt x="554" y="52"/>
                    </a:lnTo>
                    <a:lnTo>
                      <a:pt x="550" y="52"/>
                    </a:lnTo>
                    <a:lnTo>
                      <a:pt x="550" y="59"/>
                    </a:lnTo>
                    <a:close/>
                    <a:moveTo>
                      <a:pt x="540" y="59"/>
                    </a:moveTo>
                    <a:lnTo>
                      <a:pt x="545" y="59"/>
                    </a:lnTo>
                    <a:lnTo>
                      <a:pt x="545" y="52"/>
                    </a:lnTo>
                    <a:lnTo>
                      <a:pt x="540" y="52"/>
                    </a:lnTo>
                    <a:lnTo>
                      <a:pt x="540" y="59"/>
                    </a:lnTo>
                    <a:close/>
                    <a:moveTo>
                      <a:pt x="531" y="57"/>
                    </a:moveTo>
                    <a:lnTo>
                      <a:pt x="536" y="57"/>
                    </a:lnTo>
                    <a:lnTo>
                      <a:pt x="536" y="50"/>
                    </a:lnTo>
                    <a:lnTo>
                      <a:pt x="531" y="50"/>
                    </a:lnTo>
                    <a:lnTo>
                      <a:pt x="531" y="57"/>
                    </a:lnTo>
                    <a:close/>
                    <a:moveTo>
                      <a:pt x="521" y="57"/>
                    </a:moveTo>
                    <a:lnTo>
                      <a:pt x="526" y="57"/>
                    </a:lnTo>
                    <a:lnTo>
                      <a:pt x="526" y="50"/>
                    </a:lnTo>
                    <a:lnTo>
                      <a:pt x="521" y="50"/>
                    </a:lnTo>
                    <a:lnTo>
                      <a:pt x="521" y="57"/>
                    </a:lnTo>
                    <a:close/>
                    <a:moveTo>
                      <a:pt x="512" y="54"/>
                    </a:moveTo>
                    <a:lnTo>
                      <a:pt x="517" y="57"/>
                    </a:lnTo>
                    <a:lnTo>
                      <a:pt x="517" y="50"/>
                    </a:lnTo>
                    <a:lnTo>
                      <a:pt x="512" y="47"/>
                    </a:lnTo>
                    <a:lnTo>
                      <a:pt x="512" y="54"/>
                    </a:lnTo>
                    <a:close/>
                    <a:moveTo>
                      <a:pt x="502" y="54"/>
                    </a:moveTo>
                    <a:lnTo>
                      <a:pt x="507" y="54"/>
                    </a:lnTo>
                    <a:lnTo>
                      <a:pt x="507" y="47"/>
                    </a:lnTo>
                    <a:lnTo>
                      <a:pt x="502" y="47"/>
                    </a:lnTo>
                    <a:lnTo>
                      <a:pt x="502" y="54"/>
                    </a:lnTo>
                    <a:close/>
                    <a:moveTo>
                      <a:pt x="493" y="54"/>
                    </a:moveTo>
                    <a:lnTo>
                      <a:pt x="498" y="54"/>
                    </a:lnTo>
                    <a:lnTo>
                      <a:pt x="498" y="47"/>
                    </a:lnTo>
                    <a:lnTo>
                      <a:pt x="493" y="47"/>
                    </a:lnTo>
                    <a:lnTo>
                      <a:pt x="493" y="54"/>
                    </a:lnTo>
                    <a:close/>
                    <a:moveTo>
                      <a:pt x="483" y="52"/>
                    </a:moveTo>
                    <a:lnTo>
                      <a:pt x="488" y="54"/>
                    </a:lnTo>
                    <a:lnTo>
                      <a:pt x="488" y="47"/>
                    </a:lnTo>
                    <a:lnTo>
                      <a:pt x="483" y="45"/>
                    </a:lnTo>
                    <a:lnTo>
                      <a:pt x="483" y="52"/>
                    </a:lnTo>
                    <a:close/>
                    <a:moveTo>
                      <a:pt x="474" y="52"/>
                    </a:moveTo>
                    <a:lnTo>
                      <a:pt x="479" y="52"/>
                    </a:lnTo>
                    <a:lnTo>
                      <a:pt x="479" y="45"/>
                    </a:lnTo>
                    <a:lnTo>
                      <a:pt x="474" y="45"/>
                    </a:lnTo>
                    <a:lnTo>
                      <a:pt x="474" y="52"/>
                    </a:lnTo>
                    <a:close/>
                    <a:moveTo>
                      <a:pt x="464" y="52"/>
                    </a:moveTo>
                    <a:lnTo>
                      <a:pt x="469" y="52"/>
                    </a:lnTo>
                    <a:lnTo>
                      <a:pt x="469" y="45"/>
                    </a:lnTo>
                    <a:lnTo>
                      <a:pt x="464" y="45"/>
                    </a:lnTo>
                    <a:lnTo>
                      <a:pt x="464" y="52"/>
                    </a:lnTo>
                    <a:close/>
                    <a:moveTo>
                      <a:pt x="455" y="50"/>
                    </a:moveTo>
                    <a:lnTo>
                      <a:pt x="460" y="50"/>
                    </a:lnTo>
                    <a:lnTo>
                      <a:pt x="460" y="43"/>
                    </a:lnTo>
                    <a:lnTo>
                      <a:pt x="455" y="43"/>
                    </a:lnTo>
                    <a:lnTo>
                      <a:pt x="455" y="50"/>
                    </a:lnTo>
                    <a:close/>
                    <a:moveTo>
                      <a:pt x="446" y="50"/>
                    </a:moveTo>
                    <a:lnTo>
                      <a:pt x="450" y="50"/>
                    </a:lnTo>
                    <a:lnTo>
                      <a:pt x="450" y="43"/>
                    </a:lnTo>
                    <a:lnTo>
                      <a:pt x="446" y="43"/>
                    </a:lnTo>
                    <a:lnTo>
                      <a:pt x="446" y="50"/>
                    </a:lnTo>
                    <a:close/>
                    <a:moveTo>
                      <a:pt x="436" y="50"/>
                    </a:moveTo>
                    <a:lnTo>
                      <a:pt x="441" y="50"/>
                    </a:lnTo>
                    <a:lnTo>
                      <a:pt x="441" y="43"/>
                    </a:lnTo>
                    <a:lnTo>
                      <a:pt x="436" y="43"/>
                    </a:lnTo>
                    <a:lnTo>
                      <a:pt x="436" y="50"/>
                    </a:lnTo>
                    <a:close/>
                    <a:moveTo>
                      <a:pt x="427" y="47"/>
                    </a:moveTo>
                    <a:lnTo>
                      <a:pt x="431" y="47"/>
                    </a:lnTo>
                    <a:lnTo>
                      <a:pt x="431" y="40"/>
                    </a:lnTo>
                    <a:lnTo>
                      <a:pt x="427" y="40"/>
                    </a:lnTo>
                    <a:lnTo>
                      <a:pt x="427" y="47"/>
                    </a:lnTo>
                    <a:close/>
                    <a:moveTo>
                      <a:pt x="417" y="47"/>
                    </a:moveTo>
                    <a:lnTo>
                      <a:pt x="422" y="47"/>
                    </a:lnTo>
                    <a:lnTo>
                      <a:pt x="422" y="40"/>
                    </a:lnTo>
                    <a:lnTo>
                      <a:pt x="417" y="40"/>
                    </a:lnTo>
                    <a:lnTo>
                      <a:pt x="417" y="47"/>
                    </a:lnTo>
                    <a:close/>
                    <a:moveTo>
                      <a:pt x="408" y="45"/>
                    </a:moveTo>
                    <a:lnTo>
                      <a:pt x="412" y="47"/>
                    </a:lnTo>
                    <a:lnTo>
                      <a:pt x="412" y="40"/>
                    </a:lnTo>
                    <a:lnTo>
                      <a:pt x="408" y="38"/>
                    </a:lnTo>
                    <a:lnTo>
                      <a:pt x="408" y="45"/>
                    </a:lnTo>
                    <a:close/>
                    <a:moveTo>
                      <a:pt x="398" y="45"/>
                    </a:moveTo>
                    <a:lnTo>
                      <a:pt x="403" y="45"/>
                    </a:lnTo>
                    <a:lnTo>
                      <a:pt x="403" y="38"/>
                    </a:lnTo>
                    <a:lnTo>
                      <a:pt x="398" y="38"/>
                    </a:lnTo>
                    <a:lnTo>
                      <a:pt x="398" y="45"/>
                    </a:lnTo>
                    <a:close/>
                    <a:moveTo>
                      <a:pt x="389" y="45"/>
                    </a:moveTo>
                    <a:lnTo>
                      <a:pt x="393" y="45"/>
                    </a:lnTo>
                    <a:lnTo>
                      <a:pt x="393" y="38"/>
                    </a:lnTo>
                    <a:lnTo>
                      <a:pt x="389" y="38"/>
                    </a:lnTo>
                    <a:lnTo>
                      <a:pt x="389" y="45"/>
                    </a:lnTo>
                    <a:close/>
                    <a:moveTo>
                      <a:pt x="379" y="43"/>
                    </a:moveTo>
                    <a:lnTo>
                      <a:pt x="384" y="43"/>
                    </a:lnTo>
                    <a:lnTo>
                      <a:pt x="384" y="35"/>
                    </a:lnTo>
                    <a:lnTo>
                      <a:pt x="379" y="35"/>
                    </a:lnTo>
                    <a:lnTo>
                      <a:pt x="379" y="43"/>
                    </a:lnTo>
                    <a:close/>
                    <a:moveTo>
                      <a:pt x="370" y="43"/>
                    </a:moveTo>
                    <a:lnTo>
                      <a:pt x="374" y="43"/>
                    </a:lnTo>
                    <a:lnTo>
                      <a:pt x="374" y="35"/>
                    </a:lnTo>
                    <a:lnTo>
                      <a:pt x="370" y="35"/>
                    </a:lnTo>
                    <a:lnTo>
                      <a:pt x="370" y="43"/>
                    </a:lnTo>
                    <a:close/>
                    <a:moveTo>
                      <a:pt x="360" y="43"/>
                    </a:moveTo>
                    <a:lnTo>
                      <a:pt x="365" y="43"/>
                    </a:lnTo>
                    <a:lnTo>
                      <a:pt x="365" y="35"/>
                    </a:lnTo>
                    <a:lnTo>
                      <a:pt x="360" y="35"/>
                    </a:lnTo>
                    <a:lnTo>
                      <a:pt x="360" y="43"/>
                    </a:lnTo>
                    <a:close/>
                    <a:moveTo>
                      <a:pt x="351" y="40"/>
                    </a:moveTo>
                    <a:lnTo>
                      <a:pt x="356" y="40"/>
                    </a:lnTo>
                    <a:lnTo>
                      <a:pt x="356" y="33"/>
                    </a:lnTo>
                    <a:lnTo>
                      <a:pt x="351" y="33"/>
                    </a:lnTo>
                    <a:lnTo>
                      <a:pt x="351" y="40"/>
                    </a:lnTo>
                    <a:close/>
                    <a:moveTo>
                      <a:pt x="341" y="40"/>
                    </a:moveTo>
                    <a:lnTo>
                      <a:pt x="346" y="40"/>
                    </a:lnTo>
                    <a:lnTo>
                      <a:pt x="346" y="33"/>
                    </a:lnTo>
                    <a:lnTo>
                      <a:pt x="341" y="33"/>
                    </a:lnTo>
                    <a:lnTo>
                      <a:pt x="341" y="40"/>
                    </a:lnTo>
                    <a:close/>
                    <a:moveTo>
                      <a:pt x="332" y="38"/>
                    </a:moveTo>
                    <a:lnTo>
                      <a:pt x="337" y="40"/>
                    </a:lnTo>
                    <a:lnTo>
                      <a:pt x="337" y="33"/>
                    </a:lnTo>
                    <a:lnTo>
                      <a:pt x="332" y="31"/>
                    </a:lnTo>
                    <a:lnTo>
                      <a:pt x="332" y="38"/>
                    </a:lnTo>
                    <a:close/>
                    <a:moveTo>
                      <a:pt x="322" y="38"/>
                    </a:moveTo>
                    <a:lnTo>
                      <a:pt x="327" y="38"/>
                    </a:lnTo>
                    <a:lnTo>
                      <a:pt x="327" y="31"/>
                    </a:lnTo>
                    <a:lnTo>
                      <a:pt x="322" y="31"/>
                    </a:lnTo>
                    <a:lnTo>
                      <a:pt x="322" y="38"/>
                    </a:lnTo>
                    <a:close/>
                    <a:moveTo>
                      <a:pt x="313" y="38"/>
                    </a:moveTo>
                    <a:lnTo>
                      <a:pt x="318" y="38"/>
                    </a:lnTo>
                    <a:lnTo>
                      <a:pt x="318" y="31"/>
                    </a:lnTo>
                    <a:lnTo>
                      <a:pt x="313" y="31"/>
                    </a:lnTo>
                    <a:lnTo>
                      <a:pt x="313" y="38"/>
                    </a:lnTo>
                    <a:close/>
                    <a:moveTo>
                      <a:pt x="303" y="35"/>
                    </a:moveTo>
                    <a:lnTo>
                      <a:pt x="308" y="35"/>
                    </a:lnTo>
                    <a:lnTo>
                      <a:pt x="308" y="28"/>
                    </a:lnTo>
                    <a:lnTo>
                      <a:pt x="303" y="28"/>
                    </a:lnTo>
                    <a:lnTo>
                      <a:pt x="303" y="35"/>
                    </a:lnTo>
                    <a:close/>
                    <a:moveTo>
                      <a:pt x="294" y="35"/>
                    </a:moveTo>
                    <a:lnTo>
                      <a:pt x="299" y="35"/>
                    </a:lnTo>
                    <a:lnTo>
                      <a:pt x="299" y="28"/>
                    </a:lnTo>
                    <a:lnTo>
                      <a:pt x="294" y="28"/>
                    </a:lnTo>
                    <a:lnTo>
                      <a:pt x="294" y="35"/>
                    </a:lnTo>
                    <a:close/>
                    <a:moveTo>
                      <a:pt x="285" y="35"/>
                    </a:moveTo>
                    <a:lnTo>
                      <a:pt x="289" y="35"/>
                    </a:lnTo>
                    <a:lnTo>
                      <a:pt x="289" y="28"/>
                    </a:lnTo>
                    <a:lnTo>
                      <a:pt x="285" y="28"/>
                    </a:lnTo>
                    <a:lnTo>
                      <a:pt x="285" y="35"/>
                    </a:lnTo>
                    <a:close/>
                    <a:moveTo>
                      <a:pt x="275" y="33"/>
                    </a:moveTo>
                    <a:lnTo>
                      <a:pt x="280" y="33"/>
                    </a:lnTo>
                    <a:lnTo>
                      <a:pt x="280" y="26"/>
                    </a:lnTo>
                    <a:lnTo>
                      <a:pt x="275" y="26"/>
                    </a:lnTo>
                    <a:lnTo>
                      <a:pt x="275" y="33"/>
                    </a:lnTo>
                    <a:close/>
                    <a:moveTo>
                      <a:pt x="266" y="33"/>
                    </a:moveTo>
                    <a:lnTo>
                      <a:pt x="270" y="33"/>
                    </a:lnTo>
                    <a:lnTo>
                      <a:pt x="270" y="26"/>
                    </a:lnTo>
                    <a:lnTo>
                      <a:pt x="266" y="26"/>
                    </a:lnTo>
                    <a:lnTo>
                      <a:pt x="266" y="33"/>
                    </a:lnTo>
                    <a:close/>
                    <a:moveTo>
                      <a:pt x="256" y="31"/>
                    </a:moveTo>
                    <a:lnTo>
                      <a:pt x="261" y="33"/>
                    </a:lnTo>
                    <a:lnTo>
                      <a:pt x="261" y="26"/>
                    </a:lnTo>
                    <a:lnTo>
                      <a:pt x="256" y="24"/>
                    </a:lnTo>
                    <a:lnTo>
                      <a:pt x="256" y="31"/>
                    </a:lnTo>
                    <a:close/>
                    <a:moveTo>
                      <a:pt x="247" y="31"/>
                    </a:moveTo>
                    <a:lnTo>
                      <a:pt x="251" y="31"/>
                    </a:lnTo>
                    <a:lnTo>
                      <a:pt x="251" y="24"/>
                    </a:lnTo>
                    <a:lnTo>
                      <a:pt x="247" y="24"/>
                    </a:lnTo>
                    <a:lnTo>
                      <a:pt x="247" y="31"/>
                    </a:lnTo>
                    <a:close/>
                    <a:moveTo>
                      <a:pt x="237" y="31"/>
                    </a:moveTo>
                    <a:lnTo>
                      <a:pt x="242" y="31"/>
                    </a:lnTo>
                    <a:lnTo>
                      <a:pt x="242" y="24"/>
                    </a:lnTo>
                    <a:lnTo>
                      <a:pt x="237" y="24"/>
                    </a:lnTo>
                    <a:lnTo>
                      <a:pt x="237" y="31"/>
                    </a:lnTo>
                    <a:close/>
                    <a:moveTo>
                      <a:pt x="228" y="28"/>
                    </a:moveTo>
                    <a:lnTo>
                      <a:pt x="232" y="31"/>
                    </a:lnTo>
                    <a:lnTo>
                      <a:pt x="232" y="24"/>
                    </a:lnTo>
                    <a:lnTo>
                      <a:pt x="228" y="21"/>
                    </a:lnTo>
                    <a:lnTo>
                      <a:pt x="228" y="28"/>
                    </a:lnTo>
                    <a:close/>
                    <a:moveTo>
                      <a:pt x="218" y="28"/>
                    </a:moveTo>
                    <a:lnTo>
                      <a:pt x="223" y="28"/>
                    </a:lnTo>
                    <a:lnTo>
                      <a:pt x="223" y="21"/>
                    </a:lnTo>
                    <a:lnTo>
                      <a:pt x="218" y="21"/>
                    </a:lnTo>
                    <a:lnTo>
                      <a:pt x="218" y="28"/>
                    </a:lnTo>
                    <a:close/>
                    <a:moveTo>
                      <a:pt x="209" y="28"/>
                    </a:moveTo>
                    <a:lnTo>
                      <a:pt x="213" y="28"/>
                    </a:lnTo>
                    <a:lnTo>
                      <a:pt x="213" y="21"/>
                    </a:lnTo>
                    <a:lnTo>
                      <a:pt x="209" y="21"/>
                    </a:lnTo>
                    <a:lnTo>
                      <a:pt x="209" y="28"/>
                    </a:lnTo>
                    <a:close/>
                    <a:moveTo>
                      <a:pt x="199" y="26"/>
                    </a:moveTo>
                    <a:lnTo>
                      <a:pt x="204" y="26"/>
                    </a:lnTo>
                    <a:lnTo>
                      <a:pt x="204" y="19"/>
                    </a:lnTo>
                    <a:lnTo>
                      <a:pt x="199" y="19"/>
                    </a:lnTo>
                    <a:lnTo>
                      <a:pt x="199" y="26"/>
                    </a:lnTo>
                    <a:close/>
                    <a:moveTo>
                      <a:pt x="190" y="26"/>
                    </a:moveTo>
                    <a:lnTo>
                      <a:pt x="195" y="26"/>
                    </a:lnTo>
                    <a:lnTo>
                      <a:pt x="195" y="19"/>
                    </a:lnTo>
                    <a:lnTo>
                      <a:pt x="190" y="19"/>
                    </a:lnTo>
                    <a:lnTo>
                      <a:pt x="190" y="26"/>
                    </a:lnTo>
                    <a:close/>
                    <a:moveTo>
                      <a:pt x="180" y="24"/>
                    </a:moveTo>
                    <a:lnTo>
                      <a:pt x="185" y="26"/>
                    </a:lnTo>
                    <a:lnTo>
                      <a:pt x="185" y="19"/>
                    </a:lnTo>
                    <a:lnTo>
                      <a:pt x="180" y="16"/>
                    </a:lnTo>
                    <a:lnTo>
                      <a:pt x="180" y="24"/>
                    </a:lnTo>
                    <a:close/>
                    <a:moveTo>
                      <a:pt x="171" y="24"/>
                    </a:moveTo>
                    <a:lnTo>
                      <a:pt x="176" y="24"/>
                    </a:lnTo>
                    <a:lnTo>
                      <a:pt x="176" y="16"/>
                    </a:lnTo>
                    <a:lnTo>
                      <a:pt x="171" y="16"/>
                    </a:lnTo>
                    <a:lnTo>
                      <a:pt x="171" y="24"/>
                    </a:lnTo>
                    <a:close/>
                    <a:moveTo>
                      <a:pt x="161" y="24"/>
                    </a:moveTo>
                    <a:lnTo>
                      <a:pt x="166" y="24"/>
                    </a:lnTo>
                    <a:lnTo>
                      <a:pt x="166" y="16"/>
                    </a:lnTo>
                    <a:lnTo>
                      <a:pt x="161" y="16"/>
                    </a:lnTo>
                    <a:lnTo>
                      <a:pt x="161" y="24"/>
                    </a:lnTo>
                    <a:close/>
                    <a:moveTo>
                      <a:pt x="152" y="21"/>
                    </a:moveTo>
                    <a:lnTo>
                      <a:pt x="157" y="24"/>
                    </a:lnTo>
                    <a:lnTo>
                      <a:pt x="157" y="16"/>
                    </a:lnTo>
                    <a:lnTo>
                      <a:pt x="152" y="14"/>
                    </a:lnTo>
                    <a:lnTo>
                      <a:pt x="152" y="21"/>
                    </a:lnTo>
                    <a:close/>
                    <a:moveTo>
                      <a:pt x="142" y="21"/>
                    </a:moveTo>
                    <a:lnTo>
                      <a:pt x="147" y="21"/>
                    </a:lnTo>
                    <a:lnTo>
                      <a:pt x="147" y="14"/>
                    </a:lnTo>
                    <a:lnTo>
                      <a:pt x="142" y="14"/>
                    </a:lnTo>
                    <a:lnTo>
                      <a:pt x="142" y="21"/>
                    </a:lnTo>
                    <a:close/>
                    <a:moveTo>
                      <a:pt x="133" y="21"/>
                    </a:moveTo>
                    <a:lnTo>
                      <a:pt x="138" y="21"/>
                    </a:lnTo>
                    <a:lnTo>
                      <a:pt x="138" y="14"/>
                    </a:lnTo>
                    <a:lnTo>
                      <a:pt x="133" y="14"/>
                    </a:lnTo>
                    <a:lnTo>
                      <a:pt x="133" y="21"/>
                    </a:lnTo>
                    <a:close/>
                    <a:moveTo>
                      <a:pt x="123" y="19"/>
                    </a:moveTo>
                    <a:lnTo>
                      <a:pt x="128" y="19"/>
                    </a:lnTo>
                    <a:lnTo>
                      <a:pt x="128" y="12"/>
                    </a:lnTo>
                    <a:lnTo>
                      <a:pt x="123" y="12"/>
                    </a:lnTo>
                    <a:lnTo>
                      <a:pt x="123" y="19"/>
                    </a:lnTo>
                    <a:close/>
                    <a:moveTo>
                      <a:pt x="114" y="19"/>
                    </a:moveTo>
                    <a:lnTo>
                      <a:pt x="119" y="19"/>
                    </a:lnTo>
                    <a:lnTo>
                      <a:pt x="119" y="12"/>
                    </a:lnTo>
                    <a:lnTo>
                      <a:pt x="114" y="12"/>
                    </a:lnTo>
                    <a:lnTo>
                      <a:pt x="114" y="19"/>
                    </a:lnTo>
                    <a:close/>
                    <a:moveTo>
                      <a:pt x="105" y="16"/>
                    </a:moveTo>
                    <a:lnTo>
                      <a:pt x="109" y="19"/>
                    </a:lnTo>
                    <a:lnTo>
                      <a:pt x="109" y="12"/>
                    </a:lnTo>
                    <a:lnTo>
                      <a:pt x="105" y="9"/>
                    </a:lnTo>
                    <a:lnTo>
                      <a:pt x="105" y="16"/>
                    </a:lnTo>
                    <a:close/>
                    <a:moveTo>
                      <a:pt x="95" y="16"/>
                    </a:moveTo>
                    <a:lnTo>
                      <a:pt x="100" y="16"/>
                    </a:lnTo>
                    <a:lnTo>
                      <a:pt x="100" y="9"/>
                    </a:lnTo>
                    <a:lnTo>
                      <a:pt x="95" y="9"/>
                    </a:lnTo>
                    <a:lnTo>
                      <a:pt x="95" y="16"/>
                    </a:lnTo>
                    <a:close/>
                    <a:moveTo>
                      <a:pt x="86" y="16"/>
                    </a:moveTo>
                    <a:lnTo>
                      <a:pt x="90" y="16"/>
                    </a:lnTo>
                    <a:lnTo>
                      <a:pt x="90" y="9"/>
                    </a:lnTo>
                    <a:lnTo>
                      <a:pt x="86" y="9"/>
                    </a:lnTo>
                    <a:lnTo>
                      <a:pt x="86" y="16"/>
                    </a:lnTo>
                    <a:close/>
                    <a:moveTo>
                      <a:pt x="76" y="14"/>
                    </a:moveTo>
                    <a:lnTo>
                      <a:pt x="81" y="16"/>
                    </a:lnTo>
                    <a:lnTo>
                      <a:pt x="81" y="9"/>
                    </a:lnTo>
                    <a:lnTo>
                      <a:pt x="76" y="7"/>
                    </a:lnTo>
                    <a:lnTo>
                      <a:pt x="76" y="14"/>
                    </a:lnTo>
                    <a:close/>
                    <a:moveTo>
                      <a:pt x="67" y="14"/>
                    </a:moveTo>
                    <a:lnTo>
                      <a:pt x="71" y="14"/>
                    </a:lnTo>
                    <a:lnTo>
                      <a:pt x="71" y="7"/>
                    </a:lnTo>
                    <a:lnTo>
                      <a:pt x="67" y="7"/>
                    </a:lnTo>
                    <a:lnTo>
                      <a:pt x="67" y="14"/>
                    </a:lnTo>
                    <a:close/>
                    <a:moveTo>
                      <a:pt x="57" y="14"/>
                    </a:moveTo>
                    <a:lnTo>
                      <a:pt x="62" y="14"/>
                    </a:lnTo>
                    <a:lnTo>
                      <a:pt x="62" y="7"/>
                    </a:lnTo>
                    <a:lnTo>
                      <a:pt x="57" y="7"/>
                    </a:lnTo>
                    <a:lnTo>
                      <a:pt x="57" y="14"/>
                    </a:lnTo>
                    <a:close/>
                    <a:moveTo>
                      <a:pt x="48" y="12"/>
                    </a:moveTo>
                    <a:lnTo>
                      <a:pt x="52" y="12"/>
                    </a:lnTo>
                    <a:lnTo>
                      <a:pt x="52" y="5"/>
                    </a:lnTo>
                    <a:lnTo>
                      <a:pt x="48" y="5"/>
                    </a:lnTo>
                    <a:lnTo>
                      <a:pt x="48" y="12"/>
                    </a:lnTo>
                    <a:close/>
                    <a:moveTo>
                      <a:pt x="38" y="12"/>
                    </a:moveTo>
                    <a:lnTo>
                      <a:pt x="43" y="12"/>
                    </a:lnTo>
                    <a:lnTo>
                      <a:pt x="43" y="5"/>
                    </a:lnTo>
                    <a:lnTo>
                      <a:pt x="38" y="5"/>
                    </a:lnTo>
                    <a:lnTo>
                      <a:pt x="38" y="12"/>
                    </a:lnTo>
                    <a:close/>
                    <a:moveTo>
                      <a:pt x="29" y="9"/>
                    </a:moveTo>
                    <a:lnTo>
                      <a:pt x="33" y="12"/>
                    </a:lnTo>
                    <a:lnTo>
                      <a:pt x="33" y="5"/>
                    </a:lnTo>
                    <a:lnTo>
                      <a:pt x="29" y="5"/>
                    </a:lnTo>
                    <a:lnTo>
                      <a:pt x="29" y="9"/>
                    </a:lnTo>
                    <a:close/>
                    <a:moveTo>
                      <a:pt x="19" y="9"/>
                    </a:moveTo>
                    <a:lnTo>
                      <a:pt x="24" y="9"/>
                    </a:lnTo>
                    <a:lnTo>
                      <a:pt x="24" y="2"/>
                    </a:lnTo>
                    <a:lnTo>
                      <a:pt x="19" y="2"/>
                    </a:lnTo>
                    <a:lnTo>
                      <a:pt x="19" y="9"/>
                    </a:lnTo>
                    <a:close/>
                    <a:moveTo>
                      <a:pt x="10" y="9"/>
                    </a:moveTo>
                    <a:lnTo>
                      <a:pt x="15" y="9"/>
                    </a:lnTo>
                    <a:lnTo>
                      <a:pt x="15" y="2"/>
                    </a:lnTo>
                    <a:lnTo>
                      <a:pt x="10" y="2"/>
                    </a:lnTo>
                    <a:lnTo>
                      <a:pt x="10" y="9"/>
                    </a:lnTo>
                    <a:close/>
                    <a:moveTo>
                      <a:pt x="0" y="7"/>
                    </a:moveTo>
                    <a:lnTo>
                      <a:pt x="5" y="9"/>
                    </a:lnTo>
                    <a:lnTo>
                      <a:pt x="5" y="2"/>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54"/>
              <p:cNvSpPr>
                <a:spLocks noChangeArrowheads="1"/>
              </p:cNvSpPr>
              <p:nvPr/>
            </p:nvSpPr>
            <p:spPr bwMode="auto">
              <a:xfrm>
                <a:off x="2400" y="13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5"/>
              <p:cNvSpPr>
                <a:spLocks/>
              </p:cNvSpPr>
              <p:nvPr/>
            </p:nvSpPr>
            <p:spPr bwMode="auto">
              <a:xfrm>
                <a:off x="2400" y="13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6"/>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7"/>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8"/>
              <p:cNvSpPr>
                <a:spLocks noEditPoints="1"/>
              </p:cNvSpPr>
              <p:nvPr/>
            </p:nvSpPr>
            <p:spPr bwMode="auto">
              <a:xfrm>
                <a:off x="1290" y="1267"/>
                <a:ext cx="1108" cy="160"/>
              </a:xfrm>
              <a:custGeom>
                <a:avLst/>
                <a:gdLst>
                  <a:gd name="T0" fmla="*/ 1091 w 1108"/>
                  <a:gd name="T1" fmla="*/ 160 h 160"/>
                  <a:gd name="T2" fmla="*/ 1073 w 1108"/>
                  <a:gd name="T3" fmla="*/ 155 h 160"/>
                  <a:gd name="T4" fmla="*/ 1054 w 1108"/>
                  <a:gd name="T5" fmla="*/ 153 h 160"/>
                  <a:gd name="T6" fmla="*/ 1035 w 1108"/>
                  <a:gd name="T7" fmla="*/ 150 h 160"/>
                  <a:gd name="T8" fmla="*/ 1016 w 1108"/>
                  <a:gd name="T9" fmla="*/ 148 h 160"/>
                  <a:gd name="T10" fmla="*/ 997 w 1108"/>
                  <a:gd name="T11" fmla="*/ 145 h 160"/>
                  <a:gd name="T12" fmla="*/ 980 w 1108"/>
                  <a:gd name="T13" fmla="*/ 143 h 160"/>
                  <a:gd name="T14" fmla="*/ 961 w 1108"/>
                  <a:gd name="T15" fmla="*/ 141 h 160"/>
                  <a:gd name="T16" fmla="*/ 942 w 1108"/>
                  <a:gd name="T17" fmla="*/ 138 h 160"/>
                  <a:gd name="T18" fmla="*/ 923 w 1108"/>
                  <a:gd name="T19" fmla="*/ 136 h 160"/>
                  <a:gd name="T20" fmla="*/ 904 w 1108"/>
                  <a:gd name="T21" fmla="*/ 134 h 160"/>
                  <a:gd name="T22" fmla="*/ 885 w 1108"/>
                  <a:gd name="T23" fmla="*/ 131 h 160"/>
                  <a:gd name="T24" fmla="*/ 867 w 1108"/>
                  <a:gd name="T25" fmla="*/ 129 h 160"/>
                  <a:gd name="T26" fmla="*/ 848 w 1108"/>
                  <a:gd name="T27" fmla="*/ 124 h 160"/>
                  <a:gd name="T28" fmla="*/ 829 w 1108"/>
                  <a:gd name="T29" fmla="*/ 122 h 160"/>
                  <a:gd name="T30" fmla="*/ 810 w 1108"/>
                  <a:gd name="T31" fmla="*/ 119 h 160"/>
                  <a:gd name="T32" fmla="*/ 791 w 1108"/>
                  <a:gd name="T33" fmla="*/ 117 h 160"/>
                  <a:gd name="T34" fmla="*/ 772 w 1108"/>
                  <a:gd name="T35" fmla="*/ 114 h 160"/>
                  <a:gd name="T36" fmla="*/ 753 w 1108"/>
                  <a:gd name="T37" fmla="*/ 112 h 160"/>
                  <a:gd name="T38" fmla="*/ 734 w 1108"/>
                  <a:gd name="T39" fmla="*/ 110 h 160"/>
                  <a:gd name="T40" fmla="*/ 715 w 1108"/>
                  <a:gd name="T41" fmla="*/ 107 h 160"/>
                  <a:gd name="T42" fmla="*/ 696 w 1108"/>
                  <a:gd name="T43" fmla="*/ 105 h 160"/>
                  <a:gd name="T44" fmla="*/ 677 w 1108"/>
                  <a:gd name="T45" fmla="*/ 103 h 160"/>
                  <a:gd name="T46" fmla="*/ 658 w 1108"/>
                  <a:gd name="T47" fmla="*/ 100 h 160"/>
                  <a:gd name="T48" fmla="*/ 639 w 1108"/>
                  <a:gd name="T49" fmla="*/ 95 h 160"/>
                  <a:gd name="T50" fmla="*/ 623 w 1108"/>
                  <a:gd name="T51" fmla="*/ 93 h 160"/>
                  <a:gd name="T52" fmla="*/ 604 w 1108"/>
                  <a:gd name="T53" fmla="*/ 91 h 160"/>
                  <a:gd name="T54" fmla="*/ 585 w 1108"/>
                  <a:gd name="T55" fmla="*/ 88 h 160"/>
                  <a:gd name="T56" fmla="*/ 566 w 1108"/>
                  <a:gd name="T57" fmla="*/ 86 h 160"/>
                  <a:gd name="T58" fmla="*/ 547 w 1108"/>
                  <a:gd name="T59" fmla="*/ 84 h 160"/>
                  <a:gd name="T60" fmla="*/ 528 w 1108"/>
                  <a:gd name="T61" fmla="*/ 81 h 160"/>
                  <a:gd name="T62" fmla="*/ 509 w 1108"/>
                  <a:gd name="T63" fmla="*/ 79 h 160"/>
                  <a:gd name="T64" fmla="*/ 490 w 1108"/>
                  <a:gd name="T65" fmla="*/ 76 h 160"/>
                  <a:gd name="T66" fmla="*/ 471 w 1108"/>
                  <a:gd name="T67" fmla="*/ 74 h 160"/>
                  <a:gd name="T68" fmla="*/ 452 w 1108"/>
                  <a:gd name="T69" fmla="*/ 72 h 160"/>
                  <a:gd name="T70" fmla="*/ 433 w 1108"/>
                  <a:gd name="T71" fmla="*/ 67 h 160"/>
                  <a:gd name="T72" fmla="*/ 414 w 1108"/>
                  <a:gd name="T73" fmla="*/ 65 h 160"/>
                  <a:gd name="T74" fmla="*/ 395 w 1108"/>
                  <a:gd name="T75" fmla="*/ 62 h 160"/>
                  <a:gd name="T76" fmla="*/ 376 w 1108"/>
                  <a:gd name="T77" fmla="*/ 60 h 160"/>
                  <a:gd name="T78" fmla="*/ 357 w 1108"/>
                  <a:gd name="T79" fmla="*/ 57 h 160"/>
                  <a:gd name="T80" fmla="*/ 338 w 1108"/>
                  <a:gd name="T81" fmla="*/ 55 h 160"/>
                  <a:gd name="T82" fmla="*/ 319 w 1108"/>
                  <a:gd name="T83" fmla="*/ 53 h 160"/>
                  <a:gd name="T84" fmla="*/ 301 w 1108"/>
                  <a:gd name="T85" fmla="*/ 50 h 160"/>
                  <a:gd name="T86" fmla="*/ 284 w 1108"/>
                  <a:gd name="T87" fmla="*/ 48 h 160"/>
                  <a:gd name="T88" fmla="*/ 265 w 1108"/>
                  <a:gd name="T89" fmla="*/ 46 h 160"/>
                  <a:gd name="T90" fmla="*/ 246 w 1108"/>
                  <a:gd name="T91" fmla="*/ 43 h 160"/>
                  <a:gd name="T92" fmla="*/ 227 w 1108"/>
                  <a:gd name="T93" fmla="*/ 41 h 160"/>
                  <a:gd name="T94" fmla="*/ 208 w 1108"/>
                  <a:gd name="T95" fmla="*/ 36 h 160"/>
                  <a:gd name="T96" fmla="*/ 189 w 1108"/>
                  <a:gd name="T97" fmla="*/ 34 h 160"/>
                  <a:gd name="T98" fmla="*/ 170 w 1108"/>
                  <a:gd name="T99" fmla="*/ 31 h 160"/>
                  <a:gd name="T100" fmla="*/ 151 w 1108"/>
                  <a:gd name="T101" fmla="*/ 29 h 160"/>
                  <a:gd name="T102" fmla="*/ 132 w 1108"/>
                  <a:gd name="T103" fmla="*/ 27 h 160"/>
                  <a:gd name="T104" fmla="*/ 113 w 1108"/>
                  <a:gd name="T105" fmla="*/ 24 h 160"/>
                  <a:gd name="T106" fmla="*/ 94 w 1108"/>
                  <a:gd name="T107" fmla="*/ 22 h 160"/>
                  <a:gd name="T108" fmla="*/ 76 w 1108"/>
                  <a:gd name="T109" fmla="*/ 19 h 160"/>
                  <a:gd name="T110" fmla="*/ 57 w 1108"/>
                  <a:gd name="T111" fmla="*/ 17 h 160"/>
                  <a:gd name="T112" fmla="*/ 38 w 1108"/>
                  <a:gd name="T113" fmla="*/ 15 h 160"/>
                  <a:gd name="T114" fmla="*/ 19 w 1108"/>
                  <a:gd name="T115" fmla="*/ 12 h 160"/>
                  <a:gd name="T116" fmla="*/ 0 w 1108"/>
                  <a:gd name="T117" fmla="*/ 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8" h="160">
                    <a:moveTo>
                      <a:pt x="1101" y="160"/>
                    </a:moveTo>
                    <a:lnTo>
                      <a:pt x="1106" y="160"/>
                    </a:lnTo>
                    <a:lnTo>
                      <a:pt x="1108" y="153"/>
                    </a:lnTo>
                    <a:lnTo>
                      <a:pt x="1103" y="153"/>
                    </a:lnTo>
                    <a:lnTo>
                      <a:pt x="1101" y="160"/>
                    </a:lnTo>
                    <a:close/>
                    <a:moveTo>
                      <a:pt x="1091" y="160"/>
                    </a:moveTo>
                    <a:lnTo>
                      <a:pt x="1096" y="160"/>
                    </a:lnTo>
                    <a:lnTo>
                      <a:pt x="1099" y="153"/>
                    </a:lnTo>
                    <a:lnTo>
                      <a:pt x="1094" y="153"/>
                    </a:lnTo>
                    <a:lnTo>
                      <a:pt x="1091" y="160"/>
                    </a:lnTo>
                    <a:close/>
                    <a:moveTo>
                      <a:pt x="1082" y="157"/>
                    </a:moveTo>
                    <a:lnTo>
                      <a:pt x="1087" y="157"/>
                    </a:lnTo>
                    <a:lnTo>
                      <a:pt x="1089" y="150"/>
                    </a:lnTo>
                    <a:lnTo>
                      <a:pt x="1084" y="150"/>
                    </a:lnTo>
                    <a:lnTo>
                      <a:pt x="1082" y="157"/>
                    </a:lnTo>
                    <a:close/>
                    <a:moveTo>
                      <a:pt x="1073" y="155"/>
                    </a:moveTo>
                    <a:lnTo>
                      <a:pt x="1077" y="157"/>
                    </a:lnTo>
                    <a:lnTo>
                      <a:pt x="1080" y="150"/>
                    </a:lnTo>
                    <a:lnTo>
                      <a:pt x="1075" y="150"/>
                    </a:lnTo>
                    <a:lnTo>
                      <a:pt x="1073" y="155"/>
                    </a:lnTo>
                    <a:close/>
                    <a:moveTo>
                      <a:pt x="1063" y="155"/>
                    </a:moveTo>
                    <a:lnTo>
                      <a:pt x="1068" y="155"/>
                    </a:lnTo>
                    <a:lnTo>
                      <a:pt x="1070" y="148"/>
                    </a:lnTo>
                    <a:lnTo>
                      <a:pt x="1065" y="148"/>
                    </a:lnTo>
                    <a:lnTo>
                      <a:pt x="1063" y="155"/>
                    </a:lnTo>
                    <a:close/>
                    <a:moveTo>
                      <a:pt x="1054" y="153"/>
                    </a:moveTo>
                    <a:lnTo>
                      <a:pt x="1058" y="155"/>
                    </a:lnTo>
                    <a:lnTo>
                      <a:pt x="1061" y="148"/>
                    </a:lnTo>
                    <a:lnTo>
                      <a:pt x="1056" y="145"/>
                    </a:lnTo>
                    <a:lnTo>
                      <a:pt x="1054" y="153"/>
                    </a:lnTo>
                    <a:close/>
                    <a:moveTo>
                      <a:pt x="1044" y="153"/>
                    </a:moveTo>
                    <a:lnTo>
                      <a:pt x="1049" y="153"/>
                    </a:lnTo>
                    <a:lnTo>
                      <a:pt x="1051" y="145"/>
                    </a:lnTo>
                    <a:lnTo>
                      <a:pt x="1046" y="145"/>
                    </a:lnTo>
                    <a:lnTo>
                      <a:pt x="1044" y="153"/>
                    </a:lnTo>
                    <a:close/>
                    <a:moveTo>
                      <a:pt x="1035" y="150"/>
                    </a:moveTo>
                    <a:lnTo>
                      <a:pt x="1039" y="153"/>
                    </a:lnTo>
                    <a:lnTo>
                      <a:pt x="1042" y="145"/>
                    </a:lnTo>
                    <a:lnTo>
                      <a:pt x="1037" y="143"/>
                    </a:lnTo>
                    <a:lnTo>
                      <a:pt x="1035" y="150"/>
                    </a:lnTo>
                    <a:close/>
                    <a:moveTo>
                      <a:pt x="1025" y="150"/>
                    </a:moveTo>
                    <a:lnTo>
                      <a:pt x="1030" y="150"/>
                    </a:lnTo>
                    <a:lnTo>
                      <a:pt x="1032" y="143"/>
                    </a:lnTo>
                    <a:lnTo>
                      <a:pt x="1028" y="143"/>
                    </a:lnTo>
                    <a:lnTo>
                      <a:pt x="1025" y="150"/>
                    </a:lnTo>
                    <a:close/>
                    <a:moveTo>
                      <a:pt x="1016" y="148"/>
                    </a:moveTo>
                    <a:lnTo>
                      <a:pt x="1020" y="150"/>
                    </a:lnTo>
                    <a:lnTo>
                      <a:pt x="1023" y="143"/>
                    </a:lnTo>
                    <a:lnTo>
                      <a:pt x="1018" y="141"/>
                    </a:lnTo>
                    <a:lnTo>
                      <a:pt x="1016" y="148"/>
                    </a:lnTo>
                    <a:close/>
                    <a:moveTo>
                      <a:pt x="1006" y="148"/>
                    </a:moveTo>
                    <a:lnTo>
                      <a:pt x="1011" y="148"/>
                    </a:lnTo>
                    <a:lnTo>
                      <a:pt x="1013" y="141"/>
                    </a:lnTo>
                    <a:lnTo>
                      <a:pt x="1009" y="141"/>
                    </a:lnTo>
                    <a:lnTo>
                      <a:pt x="1006" y="148"/>
                    </a:lnTo>
                    <a:close/>
                    <a:moveTo>
                      <a:pt x="997" y="145"/>
                    </a:moveTo>
                    <a:lnTo>
                      <a:pt x="1001" y="145"/>
                    </a:lnTo>
                    <a:lnTo>
                      <a:pt x="1004" y="138"/>
                    </a:lnTo>
                    <a:lnTo>
                      <a:pt x="999" y="138"/>
                    </a:lnTo>
                    <a:lnTo>
                      <a:pt x="997" y="145"/>
                    </a:lnTo>
                    <a:close/>
                    <a:moveTo>
                      <a:pt x="987" y="145"/>
                    </a:moveTo>
                    <a:lnTo>
                      <a:pt x="992" y="145"/>
                    </a:lnTo>
                    <a:lnTo>
                      <a:pt x="994" y="138"/>
                    </a:lnTo>
                    <a:lnTo>
                      <a:pt x="990" y="138"/>
                    </a:lnTo>
                    <a:lnTo>
                      <a:pt x="987" y="145"/>
                    </a:lnTo>
                    <a:close/>
                    <a:moveTo>
                      <a:pt x="980" y="143"/>
                    </a:moveTo>
                    <a:lnTo>
                      <a:pt x="985" y="143"/>
                    </a:lnTo>
                    <a:lnTo>
                      <a:pt x="985" y="136"/>
                    </a:lnTo>
                    <a:lnTo>
                      <a:pt x="980" y="136"/>
                    </a:lnTo>
                    <a:lnTo>
                      <a:pt x="980" y="143"/>
                    </a:lnTo>
                    <a:close/>
                    <a:moveTo>
                      <a:pt x="971" y="143"/>
                    </a:moveTo>
                    <a:lnTo>
                      <a:pt x="975" y="143"/>
                    </a:lnTo>
                    <a:lnTo>
                      <a:pt x="975" y="136"/>
                    </a:lnTo>
                    <a:lnTo>
                      <a:pt x="971" y="136"/>
                    </a:lnTo>
                    <a:lnTo>
                      <a:pt x="971" y="143"/>
                    </a:lnTo>
                    <a:close/>
                    <a:moveTo>
                      <a:pt x="961" y="141"/>
                    </a:moveTo>
                    <a:lnTo>
                      <a:pt x="966" y="141"/>
                    </a:lnTo>
                    <a:lnTo>
                      <a:pt x="966" y="134"/>
                    </a:lnTo>
                    <a:lnTo>
                      <a:pt x="961" y="134"/>
                    </a:lnTo>
                    <a:lnTo>
                      <a:pt x="961" y="141"/>
                    </a:lnTo>
                    <a:close/>
                    <a:moveTo>
                      <a:pt x="952" y="138"/>
                    </a:moveTo>
                    <a:lnTo>
                      <a:pt x="956" y="141"/>
                    </a:lnTo>
                    <a:lnTo>
                      <a:pt x="956" y="134"/>
                    </a:lnTo>
                    <a:lnTo>
                      <a:pt x="952" y="131"/>
                    </a:lnTo>
                    <a:lnTo>
                      <a:pt x="952" y="138"/>
                    </a:lnTo>
                    <a:close/>
                    <a:moveTo>
                      <a:pt x="942" y="138"/>
                    </a:moveTo>
                    <a:lnTo>
                      <a:pt x="947" y="138"/>
                    </a:lnTo>
                    <a:lnTo>
                      <a:pt x="947" y="131"/>
                    </a:lnTo>
                    <a:lnTo>
                      <a:pt x="942" y="131"/>
                    </a:lnTo>
                    <a:lnTo>
                      <a:pt x="942" y="138"/>
                    </a:lnTo>
                    <a:close/>
                    <a:moveTo>
                      <a:pt x="933" y="136"/>
                    </a:moveTo>
                    <a:lnTo>
                      <a:pt x="938" y="138"/>
                    </a:lnTo>
                    <a:lnTo>
                      <a:pt x="938" y="131"/>
                    </a:lnTo>
                    <a:lnTo>
                      <a:pt x="933" y="129"/>
                    </a:lnTo>
                    <a:lnTo>
                      <a:pt x="933" y="136"/>
                    </a:lnTo>
                    <a:close/>
                    <a:moveTo>
                      <a:pt x="923" y="136"/>
                    </a:moveTo>
                    <a:lnTo>
                      <a:pt x="928" y="136"/>
                    </a:lnTo>
                    <a:lnTo>
                      <a:pt x="928" y="129"/>
                    </a:lnTo>
                    <a:lnTo>
                      <a:pt x="923" y="129"/>
                    </a:lnTo>
                    <a:lnTo>
                      <a:pt x="923" y="136"/>
                    </a:lnTo>
                    <a:close/>
                    <a:moveTo>
                      <a:pt x="914" y="134"/>
                    </a:moveTo>
                    <a:lnTo>
                      <a:pt x="919" y="136"/>
                    </a:lnTo>
                    <a:lnTo>
                      <a:pt x="919" y="129"/>
                    </a:lnTo>
                    <a:lnTo>
                      <a:pt x="914" y="126"/>
                    </a:lnTo>
                    <a:lnTo>
                      <a:pt x="914" y="134"/>
                    </a:lnTo>
                    <a:close/>
                    <a:moveTo>
                      <a:pt x="904" y="134"/>
                    </a:moveTo>
                    <a:lnTo>
                      <a:pt x="909" y="134"/>
                    </a:lnTo>
                    <a:lnTo>
                      <a:pt x="909" y="126"/>
                    </a:lnTo>
                    <a:lnTo>
                      <a:pt x="904" y="126"/>
                    </a:lnTo>
                    <a:lnTo>
                      <a:pt x="904" y="134"/>
                    </a:lnTo>
                    <a:close/>
                    <a:moveTo>
                      <a:pt x="895" y="131"/>
                    </a:moveTo>
                    <a:lnTo>
                      <a:pt x="900" y="131"/>
                    </a:lnTo>
                    <a:lnTo>
                      <a:pt x="900" y="124"/>
                    </a:lnTo>
                    <a:lnTo>
                      <a:pt x="895" y="124"/>
                    </a:lnTo>
                    <a:lnTo>
                      <a:pt x="895" y="131"/>
                    </a:lnTo>
                    <a:close/>
                    <a:moveTo>
                      <a:pt x="885" y="131"/>
                    </a:moveTo>
                    <a:lnTo>
                      <a:pt x="890" y="131"/>
                    </a:lnTo>
                    <a:lnTo>
                      <a:pt x="890" y="124"/>
                    </a:lnTo>
                    <a:lnTo>
                      <a:pt x="885" y="124"/>
                    </a:lnTo>
                    <a:lnTo>
                      <a:pt x="885" y="131"/>
                    </a:lnTo>
                    <a:close/>
                    <a:moveTo>
                      <a:pt x="876" y="129"/>
                    </a:moveTo>
                    <a:lnTo>
                      <a:pt x="881" y="129"/>
                    </a:lnTo>
                    <a:lnTo>
                      <a:pt x="881" y="122"/>
                    </a:lnTo>
                    <a:lnTo>
                      <a:pt x="876" y="122"/>
                    </a:lnTo>
                    <a:lnTo>
                      <a:pt x="876" y="129"/>
                    </a:lnTo>
                    <a:close/>
                    <a:moveTo>
                      <a:pt x="867" y="129"/>
                    </a:moveTo>
                    <a:lnTo>
                      <a:pt x="871" y="129"/>
                    </a:lnTo>
                    <a:lnTo>
                      <a:pt x="871" y="122"/>
                    </a:lnTo>
                    <a:lnTo>
                      <a:pt x="867" y="122"/>
                    </a:lnTo>
                    <a:lnTo>
                      <a:pt x="867" y="129"/>
                    </a:lnTo>
                    <a:close/>
                    <a:moveTo>
                      <a:pt x="857" y="126"/>
                    </a:moveTo>
                    <a:lnTo>
                      <a:pt x="862" y="126"/>
                    </a:lnTo>
                    <a:lnTo>
                      <a:pt x="862" y="119"/>
                    </a:lnTo>
                    <a:lnTo>
                      <a:pt x="857" y="119"/>
                    </a:lnTo>
                    <a:lnTo>
                      <a:pt x="857" y="126"/>
                    </a:lnTo>
                    <a:close/>
                    <a:moveTo>
                      <a:pt x="848" y="124"/>
                    </a:moveTo>
                    <a:lnTo>
                      <a:pt x="852" y="126"/>
                    </a:lnTo>
                    <a:lnTo>
                      <a:pt x="852" y="119"/>
                    </a:lnTo>
                    <a:lnTo>
                      <a:pt x="848" y="117"/>
                    </a:lnTo>
                    <a:lnTo>
                      <a:pt x="848" y="124"/>
                    </a:lnTo>
                    <a:close/>
                    <a:moveTo>
                      <a:pt x="838" y="124"/>
                    </a:moveTo>
                    <a:lnTo>
                      <a:pt x="843" y="124"/>
                    </a:lnTo>
                    <a:lnTo>
                      <a:pt x="843" y="117"/>
                    </a:lnTo>
                    <a:lnTo>
                      <a:pt x="838" y="117"/>
                    </a:lnTo>
                    <a:lnTo>
                      <a:pt x="838" y="124"/>
                    </a:lnTo>
                    <a:close/>
                    <a:moveTo>
                      <a:pt x="829" y="122"/>
                    </a:moveTo>
                    <a:lnTo>
                      <a:pt x="833" y="124"/>
                    </a:lnTo>
                    <a:lnTo>
                      <a:pt x="833" y="117"/>
                    </a:lnTo>
                    <a:lnTo>
                      <a:pt x="829" y="114"/>
                    </a:lnTo>
                    <a:lnTo>
                      <a:pt x="829" y="122"/>
                    </a:lnTo>
                    <a:close/>
                    <a:moveTo>
                      <a:pt x="819" y="122"/>
                    </a:moveTo>
                    <a:lnTo>
                      <a:pt x="824" y="122"/>
                    </a:lnTo>
                    <a:lnTo>
                      <a:pt x="824" y="114"/>
                    </a:lnTo>
                    <a:lnTo>
                      <a:pt x="819" y="114"/>
                    </a:lnTo>
                    <a:lnTo>
                      <a:pt x="819" y="122"/>
                    </a:lnTo>
                    <a:close/>
                    <a:moveTo>
                      <a:pt x="810" y="119"/>
                    </a:moveTo>
                    <a:lnTo>
                      <a:pt x="814" y="122"/>
                    </a:lnTo>
                    <a:lnTo>
                      <a:pt x="814" y="114"/>
                    </a:lnTo>
                    <a:lnTo>
                      <a:pt x="810" y="112"/>
                    </a:lnTo>
                    <a:lnTo>
                      <a:pt x="810" y="119"/>
                    </a:lnTo>
                    <a:close/>
                    <a:moveTo>
                      <a:pt x="800" y="119"/>
                    </a:moveTo>
                    <a:lnTo>
                      <a:pt x="805" y="119"/>
                    </a:lnTo>
                    <a:lnTo>
                      <a:pt x="805" y="112"/>
                    </a:lnTo>
                    <a:lnTo>
                      <a:pt x="800" y="112"/>
                    </a:lnTo>
                    <a:lnTo>
                      <a:pt x="800" y="119"/>
                    </a:lnTo>
                    <a:close/>
                    <a:moveTo>
                      <a:pt x="791" y="117"/>
                    </a:moveTo>
                    <a:lnTo>
                      <a:pt x="795" y="117"/>
                    </a:lnTo>
                    <a:lnTo>
                      <a:pt x="795" y="110"/>
                    </a:lnTo>
                    <a:lnTo>
                      <a:pt x="791" y="110"/>
                    </a:lnTo>
                    <a:lnTo>
                      <a:pt x="791" y="117"/>
                    </a:lnTo>
                    <a:close/>
                    <a:moveTo>
                      <a:pt x="781" y="117"/>
                    </a:moveTo>
                    <a:lnTo>
                      <a:pt x="786" y="117"/>
                    </a:lnTo>
                    <a:lnTo>
                      <a:pt x="786" y="110"/>
                    </a:lnTo>
                    <a:lnTo>
                      <a:pt x="781" y="110"/>
                    </a:lnTo>
                    <a:lnTo>
                      <a:pt x="781" y="117"/>
                    </a:lnTo>
                    <a:close/>
                    <a:moveTo>
                      <a:pt x="772" y="114"/>
                    </a:moveTo>
                    <a:lnTo>
                      <a:pt x="777" y="114"/>
                    </a:lnTo>
                    <a:lnTo>
                      <a:pt x="779" y="107"/>
                    </a:lnTo>
                    <a:lnTo>
                      <a:pt x="774" y="107"/>
                    </a:lnTo>
                    <a:lnTo>
                      <a:pt x="772" y="114"/>
                    </a:lnTo>
                    <a:close/>
                    <a:moveTo>
                      <a:pt x="762" y="114"/>
                    </a:moveTo>
                    <a:lnTo>
                      <a:pt x="767" y="114"/>
                    </a:lnTo>
                    <a:lnTo>
                      <a:pt x="769" y="107"/>
                    </a:lnTo>
                    <a:lnTo>
                      <a:pt x="765" y="107"/>
                    </a:lnTo>
                    <a:lnTo>
                      <a:pt x="762" y="114"/>
                    </a:lnTo>
                    <a:close/>
                    <a:moveTo>
                      <a:pt x="753" y="112"/>
                    </a:moveTo>
                    <a:lnTo>
                      <a:pt x="758" y="112"/>
                    </a:lnTo>
                    <a:lnTo>
                      <a:pt x="760" y="105"/>
                    </a:lnTo>
                    <a:lnTo>
                      <a:pt x="755" y="105"/>
                    </a:lnTo>
                    <a:lnTo>
                      <a:pt x="753" y="112"/>
                    </a:lnTo>
                    <a:close/>
                    <a:moveTo>
                      <a:pt x="743" y="110"/>
                    </a:moveTo>
                    <a:lnTo>
                      <a:pt x="748" y="112"/>
                    </a:lnTo>
                    <a:lnTo>
                      <a:pt x="750" y="105"/>
                    </a:lnTo>
                    <a:lnTo>
                      <a:pt x="746" y="103"/>
                    </a:lnTo>
                    <a:lnTo>
                      <a:pt x="743" y="110"/>
                    </a:lnTo>
                    <a:close/>
                    <a:moveTo>
                      <a:pt x="734" y="110"/>
                    </a:moveTo>
                    <a:lnTo>
                      <a:pt x="739" y="110"/>
                    </a:lnTo>
                    <a:lnTo>
                      <a:pt x="741" y="103"/>
                    </a:lnTo>
                    <a:lnTo>
                      <a:pt x="736" y="103"/>
                    </a:lnTo>
                    <a:lnTo>
                      <a:pt x="734" y="110"/>
                    </a:lnTo>
                    <a:close/>
                    <a:moveTo>
                      <a:pt x="724" y="107"/>
                    </a:moveTo>
                    <a:lnTo>
                      <a:pt x="729" y="110"/>
                    </a:lnTo>
                    <a:lnTo>
                      <a:pt x="732" y="103"/>
                    </a:lnTo>
                    <a:lnTo>
                      <a:pt x="727" y="100"/>
                    </a:lnTo>
                    <a:lnTo>
                      <a:pt x="724" y="107"/>
                    </a:lnTo>
                    <a:close/>
                    <a:moveTo>
                      <a:pt x="715" y="107"/>
                    </a:moveTo>
                    <a:lnTo>
                      <a:pt x="720" y="107"/>
                    </a:lnTo>
                    <a:lnTo>
                      <a:pt x="722" y="100"/>
                    </a:lnTo>
                    <a:lnTo>
                      <a:pt x="717" y="100"/>
                    </a:lnTo>
                    <a:lnTo>
                      <a:pt x="715" y="107"/>
                    </a:lnTo>
                    <a:close/>
                    <a:moveTo>
                      <a:pt x="705" y="105"/>
                    </a:moveTo>
                    <a:lnTo>
                      <a:pt x="710" y="107"/>
                    </a:lnTo>
                    <a:lnTo>
                      <a:pt x="713" y="100"/>
                    </a:lnTo>
                    <a:lnTo>
                      <a:pt x="708" y="98"/>
                    </a:lnTo>
                    <a:lnTo>
                      <a:pt x="705" y="105"/>
                    </a:lnTo>
                    <a:close/>
                    <a:moveTo>
                      <a:pt x="696" y="105"/>
                    </a:moveTo>
                    <a:lnTo>
                      <a:pt x="701" y="105"/>
                    </a:lnTo>
                    <a:lnTo>
                      <a:pt x="703" y="98"/>
                    </a:lnTo>
                    <a:lnTo>
                      <a:pt x="698" y="98"/>
                    </a:lnTo>
                    <a:lnTo>
                      <a:pt x="696" y="105"/>
                    </a:lnTo>
                    <a:close/>
                    <a:moveTo>
                      <a:pt x="687" y="103"/>
                    </a:moveTo>
                    <a:lnTo>
                      <a:pt x="691" y="103"/>
                    </a:lnTo>
                    <a:lnTo>
                      <a:pt x="694" y="95"/>
                    </a:lnTo>
                    <a:lnTo>
                      <a:pt x="689" y="95"/>
                    </a:lnTo>
                    <a:lnTo>
                      <a:pt x="687" y="103"/>
                    </a:lnTo>
                    <a:close/>
                    <a:moveTo>
                      <a:pt x="677" y="103"/>
                    </a:moveTo>
                    <a:lnTo>
                      <a:pt x="682" y="103"/>
                    </a:lnTo>
                    <a:lnTo>
                      <a:pt x="684" y="95"/>
                    </a:lnTo>
                    <a:lnTo>
                      <a:pt x="679" y="95"/>
                    </a:lnTo>
                    <a:lnTo>
                      <a:pt x="677" y="103"/>
                    </a:lnTo>
                    <a:close/>
                    <a:moveTo>
                      <a:pt x="668" y="100"/>
                    </a:moveTo>
                    <a:lnTo>
                      <a:pt x="672" y="100"/>
                    </a:lnTo>
                    <a:lnTo>
                      <a:pt x="675" y="93"/>
                    </a:lnTo>
                    <a:lnTo>
                      <a:pt x="670" y="93"/>
                    </a:lnTo>
                    <a:lnTo>
                      <a:pt x="668" y="100"/>
                    </a:lnTo>
                    <a:close/>
                    <a:moveTo>
                      <a:pt x="658" y="100"/>
                    </a:moveTo>
                    <a:lnTo>
                      <a:pt x="663" y="100"/>
                    </a:lnTo>
                    <a:lnTo>
                      <a:pt x="665" y="93"/>
                    </a:lnTo>
                    <a:lnTo>
                      <a:pt x="660" y="93"/>
                    </a:lnTo>
                    <a:lnTo>
                      <a:pt x="658" y="100"/>
                    </a:lnTo>
                    <a:close/>
                    <a:moveTo>
                      <a:pt x="649" y="98"/>
                    </a:moveTo>
                    <a:lnTo>
                      <a:pt x="653" y="98"/>
                    </a:lnTo>
                    <a:lnTo>
                      <a:pt x="656" y="91"/>
                    </a:lnTo>
                    <a:lnTo>
                      <a:pt x="651" y="91"/>
                    </a:lnTo>
                    <a:lnTo>
                      <a:pt x="649" y="98"/>
                    </a:lnTo>
                    <a:close/>
                    <a:moveTo>
                      <a:pt x="639" y="95"/>
                    </a:moveTo>
                    <a:lnTo>
                      <a:pt x="644" y="98"/>
                    </a:lnTo>
                    <a:lnTo>
                      <a:pt x="646" y="91"/>
                    </a:lnTo>
                    <a:lnTo>
                      <a:pt x="642" y="88"/>
                    </a:lnTo>
                    <a:lnTo>
                      <a:pt x="639" y="95"/>
                    </a:lnTo>
                    <a:close/>
                    <a:moveTo>
                      <a:pt x="632" y="95"/>
                    </a:moveTo>
                    <a:lnTo>
                      <a:pt x="637" y="95"/>
                    </a:lnTo>
                    <a:lnTo>
                      <a:pt x="637" y="88"/>
                    </a:lnTo>
                    <a:lnTo>
                      <a:pt x="632" y="88"/>
                    </a:lnTo>
                    <a:lnTo>
                      <a:pt x="632" y="95"/>
                    </a:lnTo>
                    <a:close/>
                    <a:moveTo>
                      <a:pt x="623" y="93"/>
                    </a:moveTo>
                    <a:lnTo>
                      <a:pt x="627" y="95"/>
                    </a:lnTo>
                    <a:lnTo>
                      <a:pt x="627" y="88"/>
                    </a:lnTo>
                    <a:lnTo>
                      <a:pt x="623" y="86"/>
                    </a:lnTo>
                    <a:lnTo>
                      <a:pt x="623" y="93"/>
                    </a:lnTo>
                    <a:close/>
                    <a:moveTo>
                      <a:pt x="613" y="93"/>
                    </a:moveTo>
                    <a:lnTo>
                      <a:pt x="618" y="93"/>
                    </a:lnTo>
                    <a:lnTo>
                      <a:pt x="618" y="86"/>
                    </a:lnTo>
                    <a:lnTo>
                      <a:pt x="613" y="86"/>
                    </a:lnTo>
                    <a:lnTo>
                      <a:pt x="613" y="93"/>
                    </a:lnTo>
                    <a:close/>
                    <a:moveTo>
                      <a:pt x="604" y="91"/>
                    </a:moveTo>
                    <a:lnTo>
                      <a:pt x="608" y="93"/>
                    </a:lnTo>
                    <a:lnTo>
                      <a:pt x="608" y="86"/>
                    </a:lnTo>
                    <a:lnTo>
                      <a:pt x="604" y="84"/>
                    </a:lnTo>
                    <a:lnTo>
                      <a:pt x="604" y="91"/>
                    </a:lnTo>
                    <a:close/>
                    <a:moveTo>
                      <a:pt x="594" y="91"/>
                    </a:moveTo>
                    <a:lnTo>
                      <a:pt x="599" y="91"/>
                    </a:lnTo>
                    <a:lnTo>
                      <a:pt x="599" y="84"/>
                    </a:lnTo>
                    <a:lnTo>
                      <a:pt x="594" y="84"/>
                    </a:lnTo>
                    <a:lnTo>
                      <a:pt x="594" y="91"/>
                    </a:lnTo>
                    <a:close/>
                    <a:moveTo>
                      <a:pt x="585" y="88"/>
                    </a:moveTo>
                    <a:lnTo>
                      <a:pt x="589" y="88"/>
                    </a:lnTo>
                    <a:lnTo>
                      <a:pt x="589" y="81"/>
                    </a:lnTo>
                    <a:lnTo>
                      <a:pt x="585" y="81"/>
                    </a:lnTo>
                    <a:lnTo>
                      <a:pt x="585" y="88"/>
                    </a:lnTo>
                    <a:close/>
                    <a:moveTo>
                      <a:pt x="575" y="88"/>
                    </a:moveTo>
                    <a:lnTo>
                      <a:pt x="580" y="88"/>
                    </a:lnTo>
                    <a:lnTo>
                      <a:pt x="580" y="81"/>
                    </a:lnTo>
                    <a:lnTo>
                      <a:pt x="575" y="81"/>
                    </a:lnTo>
                    <a:lnTo>
                      <a:pt x="575" y="88"/>
                    </a:lnTo>
                    <a:close/>
                    <a:moveTo>
                      <a:pt x="566" y="86"/>
                    </a:moveTo>
                    <a:lnTo>
                      <a:pt x="570" y="86"/>
                    </a:lnTo>
                    <a:lnTo>
                      <a:pt x="570" y="79"/>
                    </a:lnTo>
                    <a:lnTo>
                      <a:pt x="566" y="79"/>
                    </a:lnTo>
                    <a:lnTo>
                      <a:pt x="566" y="86"/>
                    </a:lnTo>
                    <a:close/>
                    <a:moveTo>
                      <a:pt x="556" y="86"/>
                    </a:moveTo>
                    <a:lnTo>
                      <a:pt x="561" y="86"/>
                    </a:lnTo>
                    <a:lnTo>
                      <a:pt x="561" y="79"/>
                    </a:lnTo>
                    <a:lnTo>
                      <a:pt x="556" y="79"/>
                    </a:lnTo>
                    <a:lnTo>
                      <a:pt x="556" y="86"/>
                    </a:lnTo>
                    <a:close/>
                    <a:moveTo>
                      <a:pt x="547" y="84"/>
                    </a:moveTo>
                    <a:lnTo>
                      <a:pt x="552" y="84"/>
                    </a:lnTo>
                    <a:lnTo>
                      <a:pt x="552" y="76"/>
                    </a:lnTo>
                    <a:lnTo>
                      <a:pt x="547" y="76"/>
                    </a:lnTo>
                    <a:lnTo>
                      <a:pt x="547" y="84"/>
                    </a:lnTo>
                    <a:close/>
                    <a:moveTo>
                      <a:pt x="537" y="81"/>
                    </a:moveTo>
                    <a:lnTo>
                      <a:pt x="542" y="84"/>
                    </a:lnTo>
                    <a:lnTo>
                      <a:pt x="542" y="76"/>
                    </a:lnTo>
                    <a:lnTo>
                      <a:pt x="537" y="76"/>
                    </a:lnTo>
                    <a:lnTo>
                      <a:pt x="537" y="81"/>
                    </a:lnTo>
                    <a:close/>
                    <a:moveTo>
                      <a:pt x="528" y="81"/>
                    </a:moveTo>
                    <a:lnTo>
                      <a:pt x="533" y="81"/>
                    </a:lnTo>
                    <a:lnTo>
                      <a:pt x="533" y="74"/>
                    </a:lnTo>
                    <a:lnTo>
                      <a:pt x="528" y="74"/>
                    </a:lnTo>
                    <a:lnTo>
                      <a:pt x="528" y="81"/>
                    </a:lnTo>
                    <a:close/>
                    <a:moveTo>
                      <a:pt x="518" y="79"/>
                    </a:moveTo>
                    <a:lnTo>
                      <a:pt x="523" y="81"/>
                    </a:lnTo>
                    <a:lnTo>
                      <a:pt x="523" y="74"/>
                    </a:lnTo>
                    <a:lnTo>
                      <a:pt x="518" y="72"/>
                    </a:lnTo>
                    <a:lnTo>
                      <a:pt x="518" y="79"/>
                    </a:lnTo>
                    <a:close/>
                    <a:moveTo>
                      <a:pt x="509" y="79"/>
                    </a:moveTo>
                    <a:lnTo>
                      <a:pt x="514" y="79"/>
                    </a:lnTo>
                    <a:lnTo>
                      <a:pt x="514" y="72"/>
                    </a:lnTo>
                    <a:lnTo>
                      <a:pt x="509" y="72"/>
                    </a:lnTo>
                    <a:lnTo>
                      <a:pt x="509" y="79"/>
                    </a:lnTo>
                    <a:close/>
                    <a:moveTo>
                      <a:pt x="499" y="76"/>
                    </a:moveTo>
                    <a:lnTo>
                      <a:pt x="504" y="79"/>
                    </a:lnTo>
                    <a:lnTo>
                      <a:pt x="504" y="72"/>
                    </a:lnTo>
                    <a:lnTo>
                      <a:pt x="499" y="69"/>
                    </a:lnTo>
                    <a:lnTo>
                      <a:pt x="499" y="76"/>
                    </a:lnTo>
                    <a:close/>
                    <a:moveTo>
                      <a:pt x="490" y="76"/>
                    </a:moveTo>
                    <a:lnTo>
                      <a:pt x="495" y="76"/>
                    </a:lnTo>
                    <a:lnTo>
                      <a:pt x="495" y="69"/>
                    </a:lnTo>
                    <a:lnTo>
                      <a:pt x="490" y="69"/>
                    </a:lnTo>
                    <a:lnTo>
                      <a:pt x="490" y="76"/>
                    </a:lnTo>
                    <a:close/>
                    <a:moveTo>
                      <a:pt x="480" y="74"/>
                    </a:moveTo>
                    <a:lnTo>
                      <a:pt x="485" y="74"/>
                    </a:lnTo>
                    <a:lnTo>
                      <a:pt x="485" y="69"/>
                    </a:lnTo>
                    <a:lnTo>
                      <a:pt x="480" y="67"/>
                    </a:lnTo>
                    <a:lnTo>
                      <a:pt x="480" y="74"/>
                    </a:lnTo>
                    <a:close/>
                    <a:moveTo>
                      <a:pt x="471" y="74"/>
                    </a:moveTo>
                    <a:lnTo>
                      <a:pt x="476" y="74"/>
                    </a:lnTo>
                    <a:lnTo>
                      <a:pt x="476" y="67"/>
                    </a:lnTo>
                    <a:lnTo>
                      <a:pt x="471" y="67"/>
                    </a:lnTo>
                    <a:lnTo>
                      <a:pt x="471" y="74"/>
                    </a:lnTo>
                    <a:close/>
                    <a:moveTo>
                      <a:pt x="462" y="72"/>
                    </a:moveTo>
                    <a:lnTo>
                      <a:pt x="466" y="72"/>
                    </a:lnTo>
                    <a:lnTo>
                      <a:pt x="466" y="65"/>
                    </a:lnTo>
                    <a:lnTo>
                      <a:pt x="462" y="65"/>
                    </a:lnTo>
                    <a:lnTo>
                      <a:pt x="462" y="72"/>
                    </a:lnTo>
                    <a:close/>
                    <a:moveTo>
                      <a:pt x="452" y="72"/>
                    </a:moveTo>
                    <a:lnTo>
                      <a:pt x="457" y="72"/>
                    </a:lnTo>
                    <a:lnTo>
                      <a:pt x="457" y="65"/>
                    </a:lnTo>
                    <a:lnTo>
                      <a:pt x="452" y="65"/>
                    </a:lnTo>
                    <a:lnTo>
                      <a:pt x="452" y="72"/>
                    </a:lnTo>
                    <a:close/>
                    <a:moveTo>
                      <a:pt x="443" y="69"/>
                    </a:moveTo>
                    <a:lnTo>
                      <a:pt x="447" y="69"/>
                    </a:lnTo>
                    <a:lnTo>
                      <a:pt x="447" y="62"/>
                    </a:lnTo>
                    <a:lnTo>
                      <a:pt x="443" y="62"/>
                    </a:lnTo>
                    <a:lnTo>
                      <a:pt x="443" y="69"/>
                    </a:lnTo>
                    <a:close/>
                    <a:moveTo>
                      <a:pt x="433" y="67"/>
                    </a:moveTo>
                    <a:lnTo>
                      <a:pt x="438" y="69"/>
                    </a:lnTo>
                    <a:lnTo>
                      <a:pt x="438" y="62"/>
                    </a:lnTo>
                    <a:lnTo>
                      <a:pt x="435" y="62"/>
                    </a:lnTo>
                    <a:lnTo>
                      <a:pt x="433" y="67"/>
                    </a:lnTo>
                    <a:close/>
                    <a:moveTo>
                      <a:pt x="424" y="67"/>
                    </a:moveTo>
                    <a:lnTo>
                      <a:pt x="428" y="67"/>
                    </a:lnTo>
                    <a:lnTo>
                      <a:pt x="431" y="60"/>
                    </a:lnTo>
                    <a:lnTo>
                      <a:pt x="426" y="60"/>
                    </a:lnTo>
                    <a:lnTo>
                      <a:pt x="424" y="67"/>
                    </a:lnTo>
                    <a:close/>
                    <a:moveTo>
                      <a:pt x="414" y="65"/>
                    </a:moveTo>
                    <a:lnTo>
                      <a:pt x="419" y="67"/>
                    </a:lnTo>
                    <a:lnTo>
                      <a:pt x="421" y="60"/>
                    </a:lnTo>
                    <a:lnTo>
                      <a:pt x="417" y="57"/>
                    </a:lnTo>
                    <a:lnTo>
                      <a:pt x="414" y="65"/>
                    </a:lnTo>
                    <a:close/>
                    <a:moveTo>
                      <a:pt x="405" y="65"/>
                    </a:moveTo>
                    <a:lnTo>
                      <a:pt x="409" y="65"/>
                    </a:lnTo>
                    <a:lnTo>
                      <a:pt x="412" y="57"/>
                    </a:lnTo>
                    <a:lnTo>
                      <a:pt x="407" y="57"/>
                    </a:lnTo>
                    <a:lnTo>
                      <a:pt x="405" y="65"/>
                    </a:lnTo>
                    <a:close/>
                    <a:moveTo>
                      <a:pt x="395" y="62"/>
                    </a:moveTo>
                    <a:lnTo>
                      <a:pt x="400" y="65"/>
                    </a:lnTo>
                    <a:lnTo>
                      <a:pt x="402" y="57"/>
                    </a:lnTo>
                    <a:lnTo>
                      <a:pt x="398" y="55"/>
                    </a:lnTo>
                    <a:lnTo>
                      <a:pt x="395" y="62"/>
                    </a:lnTo>
                    <a:close/>
                    <a:moveTo>
                      <a:pt x="386" y="62"/>
                    </a:moveTo>
                    <a:lnTo>
                      <a:pt x="391" y="62"/>
                    </a:lnTo>
                    <a:lnTo>
                      <a:pt x="393" y="55"/>
                    </a:lnTo>
                    <a:lnTo>
                      <a:pt x="388" y="55"/>
                    </a:lnTo>
                    <a:lnTo>
                      <a:pt x="386" y="62"/>
                    </a:lnTo>
                    <a:close/>
                    <a:moveTo>
                      <a:pt x="376" y="60"/>
                    </a:moveTo>
                    <a:lnTo>
                      <a:pt x="381" y="60"/>
                    </a:lnTo>
                    <a:lnTo>
                      <a:pt x="383" y="55"/>
                    </a:lnTo>
                    <a:lnTo>
                      <a:pt x="379" y="53"/>
                    </a:lnTo>
                    <a:lnTo>
                      <a:pt x="376" y="60"/>
                    </a:lnTo>
                    <a:close/>
                    <a:moveTo>
                      <a:pt x="367" y="60"/>
                    </a:moveTo>
                    <a:lnTo>
                      <a:pt x="372" y="60"/>
                    </a:lnTo>
                    <a:lnTo>
                      <a:pt x="374" y="53"/>
                    </a:lnTo>
                    <a:lnTo>
                      <a:pt x="369" y="53"/>
                    </a:lnTo>
                    <a:lnTo>
                      <a:pt x="367" y="60"/>
                    </a:lnTo>
                    <a:close/>
                    <a:moveTo>
                      <a:pt x="357" y="57"/>
                    </a:moveTo>
                    <a:lnTo>
                      <a:pt x="362" y="57"/>
                    </a:lnTo>
                    <a:lnTo>
                      <a:pt x="364" y="50"/>
                    </a:lnTo>
                    <a:lnTo>
                      <a:pt x="360" y="50"/>
                    </a:lnTo>
                    <a:lnTo>
                      <a:pt x="357" y="57"/>
                    </a:lnTo>
                    <a:close/>
                    <a:moveTo>
                      <a:pt x="348" y="57"/>
                    </a:moveTo>
                    <a:lnTo>
                      <a:pt x="353" y="57"/>
                    </a:lnTo>
                    <a:lnTo>
                      <a:pt x="355" y="50"/>
                    </a:lnTo>
                    <a:lnTo>
                      <a:pt x="350" y="50"/>
                    </a:lnTo>
                    <a:lnTo>
                      <a:pt x="348" y="57"/>
                    </a:lnTo>
                    <a:close/>
                    <a:moveTo>
                      <a:pt x="338" y="55"/>
                    </a:moveTo>
                    <a:lnTo>
                      <a:pt x="343" y="55"/>
                    </a:lnTo>
                    <a:lnTo>
                      <a:pt x="346" y="48"/>
                    </a:lnTo>
                    <a:lnTo>
                      <a:pt x="341" y="48"/>
                    </a:lnTo>
                    <a:lnTo>
                      <a:pt x="338" y="55"/>
                    </a:lnTo>
                    <a:close/>
                    <a:moveTo>
                      <a:pt x="329" y="55"/>
                    </a:moveTo>
                    <a:lnTo>
                      <a:pt x="334" y="55"/>
                    </a:lnTo>
                    <a:lnTo>
                      <a:pt x="336" y="48"/>
                    </a:lnTo>
                    <a:lnTo>
                      <a:pt x="331" y="48"/>
                    </a:lnTo>
                    <a:lnTo>
                      <a:pt x="329" y="55"/>
                    </a:lnTo>
                    <a:close/>
                    <a:moveTo>
                      <a:pt x="319" y="53"/>
                    </a:moveTo>
                    <a:lnTo>
                      <a:pt x="324" y="53"/>
                    </a:lnTo>
                    <a:lnTo>
                      <a:pt x="327" y="46"/>
                    </a:lnTo>
                    <a:lnTo>
                      <a:pt x="322" y="46"/>
                    </a:lnTo>
                    <a:lnTo>
                      <a:pt x="319" y="53"/>
                    </a:lnTo>
                    <a:close/>
                    <a:moveTo>
                      <a:pt x="310" y="50"/>
                    </a:moveTo>
                    <a:lnTo>
                      <a:pt x="315" y="53"/>
                    </a:lnTo>
                    <a:lnTo>
                      <a:pt x="317" y="46"/>
                    </a:lnTo>
                    <a:lnTo>
                      <a:pt x="312" y="43"/>
                    </a:lnTo>
                    <a:lnTo>
                      <a:pt x="310" y="50"/>
                    </a:lnTo>
                    <a:close/>
                    <a:moveTo>
                      <a:pt x="301" y="50"/>
                    </a:moveTo>
                    <a:lnTo>
                      <a:pt x="305" y="50"/>
                    </a:lnTo>
                    <a:lnTo>
                      <a:pt x="308" y="43"/>
                    </a:lnTo>
                    <a:lnTo>
                      <a:pt x="303" y="43"/>
                    </a:lnTo>
                    <a:lnTo>
                      <a:pt x="301" y="50"/>
                    </a:lnTo>
                    <a:close/>
                    <a:moveTo>
                      <a:pt x="293" y="48"/>
                    </a:moveTo>
                    <a:lnTo>
                      <a:pt x="296" y="50"/>
                    </a:lnTo>
                    <a:lnTo>
                      <a:pt x="298" y="43"/>
                    </a:lnTo>
                    <a:lnTo>
                      <a:pt x="293" y="41"/>
                    </a:lnTo>
                    <a:lnTo>
                      <a:pt x="293" y="48"/>
                    </a:lnTo>
                    <a:close/>
                    <a:moveTo>
                      <a:pt x="284" y="48"/>
                    </a:moveTo>
                    <a:lnTo>
                      <a:pt x="289" y="48"/>
                    </a:lnTo>
                    <a:lnTo>
                      <a:pt x="289" y="41"/>
                    </a:lnTo>
                    <a:lnTo>
                      <a:pt x="284" y="41"/>
                    </a:lnTo>
                    <a:lnTo>
                      <a:pt x="284" y="48"/>
                    </a:lnTo>
                    <a:close/>
                    <a:moveTo>
                      <a:pt x="274" y="46"/>
                    </a:moveTo>
                    <a:lnTo>
                      <a:pt x="279" y="48"/>
                    </a:lnTo>
                    <a:lnTo>
                      <a:pt x="279" y="41"/>
                    </a:lnTo>
                    <a:lnTo>
                      <a:pt x="274" y="38"/>
                    </a:lnTo>
                    <a:lnTo>
                      <a:pt x="274" y="46"/>
                    </a:lnTo>
                    <a:close/>
                    <a:moveTo>
                      <a:pt x="265" y="46"/>
                    </a:moveTo>
                    <a:lnTo>
                      <a:pt x="270" y="46"/>
                    </a:lnTo>
                    <a:lnTo>
                      <a:pt x="270" y="38"/>
                    </a:lnTo>
                    <a:lnTo>
                      <a:pt x="265" y="38"/>
                    </a:lnTo>
                    <a:lnTo>
                      <a:pt x="265" y="46"/>
                    </a:lnTo>
                    <a:close/>
                    <a:moveTo>
                      <a:pt x="256" y="43"/>
                    </a:moveTo>
                    <a:lnTo>
                      <a:pt x="260" y="43"/>
                    </a:lnTo>
                    <a:lnTo>
                      <a:pt x="260" y="36"/>
                    </a:lnTo>
                    <a:lnTo>
                      <a:pt x="256" y="36"/>
                    </a:lnTo>
                    <a:lnTo>
                      <a:pt x="256" y="43"/>
                    </a:lnTo>
                    <a:close/>
                    <a:moveTo>
                      <a:pt x="246" y="43"/>
                    </a:moveTo>
                    <a:lnTo>
                      <a:pt x="251" y="43"/>
                    </a:lnTo>
                    <a:lnTo>
                      <a:pt x="251" y="36"/>
                    </a:lnTo>
                    <a:lnTo>
                      <a:pt x="246" y="36"/>
                    </a:lnTo>
                    <a:lnTo>
                      <a:pt x="246" y="43"/>
                    </a:lnTo>
                    <a:close/>
                    <a:moveTo>
                      <a:pt x="237" y="41"/>
                    </a:moveTo>
                    <a:lnTo>
                      <a:pt x="241" y="41"/>
                    </a:lnTo>
                    <a:lnTo>
                      <a:pt x="241" y="34"/>
                    </a:lnTo>
                    <a:lnTo>
                      <a:pt x="237" y="34"/>
                    </a:lnTo>
                    <a:lnTo>
                      <a:pt x="237" y="41"/>
                    </a:lnTo>
                    <a:close/>
                    <a:moveTo>
                      <a:pt x="227" y="41"/>
                    </a:moveTo>
                    <a:lnTo>
                      <a:pt x="232" y="41"/>
                    </a:lnTo>
                    <a:lnTo>
                      <a:pt x="232" y="34"/>
                    </a:lnTo>
                    <a:lnTo>
                      <a:pt x="227" y="34"/>
                    </a:lnTo>
                    <a:lnTo>
                      <a:pt x="227" y="41"/>
                    </a:lnTo>
                    <a:close/>
                    <a:moveTo>
                      <a:pt x="218" y="38"/>
                    </a:moveTo>
                    <a:lnTo>
                      <a:pt x="222" y="38"/>
                    </a:lnTo>
                    <a:lnTo>
                      <a:pt x="222" y="31"/>
                    </a:lnTo>
                    <a:lnTo>
                      <a:pt x="218" y="31"/>
                    </a:lnTo>
                    <a:lnTo>
                      <a:pt x="218" y="38"/>
                    </a:lnTo>
                    <a:close/>
                    <a:moveTo>
                      <a:pt x="208" y="36"/>
                    </a:moveTo>
                    <a:lnTo>
                      <a:pt x="213" y="38"/>
                    </a:lnTo>
                    <a:lnTo>
                      <a:pt x="213" y="31"/>
                    </a:lnTo>
                    <a:lnTo>
                      <a:pt x="208" y="29"/>
                    </a:lnTo>
                    <a:lnTo>
                      <a:pt x="208" y="36"/>
                    </a:lnTo>
                    <a:close/>
                    <a:moveTo>
                      <a:pt x="199" y="36"/>
                    </a:moveTo>
                    <a:lnTo>
                      <a:pt x="203" y="36"/>
                    </a:lnTo>
                    <a:lnTo>
                      <a:pt x="203" y="29"/>
                    </a:lnTo>
                    <a:lnTo>
                      <a:pt x="199" y="29"/>
                    </a:lnTo>
                    <a:lnTo>
                      <a:pt x="199" y="36"/>
                    </a:lnTo>
                    <a:close/>
                    <a:moveTo>
                      <a:pt x="189" y="34"/>
                    </a:moveTo>
                    <a:lnTo>
                      <a:pt x="194" y="36"/>
                    </a:lnTo>
                    <a:lnTo>
                      <a:pt x="194" y="29"/>
                    </a:lnTo>
                    <a:lnTo>
                      <a:pt x="189" y="27"/>
                    </a:lnTo>
                    <a:lnTo>
                      <a:pt x="189" y="34"/>
                    </a:lnTo>
                    <a:close/>
                    <a:moveTo>
                      <a:pt x="180" y="34"/>
                    </a:moveTo>
                    <a:lnTo>
                      <a:pt x="184" y="34"/>
                    </a:lnTo>
                    <a:lnTo>
                      <a:pt x="184" y="27"/>
                    </a:lnTo>
                    <a:lnTo>
                      <a:pt x="180" y="27"/>
                    </a:lnTo>
                    <a:lnTo>
                      <a:pt x="180" y="34"/>
                    </a:lnTo>
                    <a:close/>
                    <a:moveTo>
                      <a:pt x="170" y="31"/>
                    </a:moveTo>
                    <a:lnTo>
                      <a:pt x="175" y="34"/>
                    </a:lnTo>
                    <a:lnTo>
                      <a:pt x="175" y="27"/>
                    </a:lnTo>
                    <a:lnTo>
                      <a:pt x="170" y="24"/>
                    </a:lnTo>
                    <a:lnTo>
                      <a:pt x="170" y="31"/>
                    </a:lnTo>
                    <a:close/>
                    <a:moveTo>
                      <a:pt x="161" y="31"/>
                    </a:moveTo>
                    <a:lnTo>
                      <a:pt x="166" y="31"/>
                    </a:lnTo>
                    <a:lnTo>
                      <a:pt x="166" y="24"/>
                    </a:lnTo>
                    <a:lnTo>
                      <a:pt x="161" y="24"/>
                    </a:lnTo>
                    <a:lnTo>
                      <a:pt x="161" y="31"/>
                    </a:lnTo>
                    <a:close/>
                    <a:moveTo>
                      <a:pt x="151" y="29"/>
                    </a:moveTo>
                    <a:lnTo>
                      <a:pt x="156" y="29"/>
                    </a:lnTo>
                    <a:lnTo>
                      <a:pt x="156" y="22"/>
                    </a:lnTo>
                    <a:lnTo>
                      <a:pt x="151" y="22"/>
                    </a:lnTo>
                    <a:lnTo>
                      <a:pt x="151" y="29"/>
                    </a:lnTo>
                    <a:close/>
                    <a:moveTo>
                      <a:pt x="142" y="29"/>
                    </a:moveTo>
                    <a:lnTo>
                      <a:pt x="147" y="29"/>
                    </a:lnTo>
                    <a:lnTo>
                      <a:pt x="147" y="22"/>
                    </a:lnTo>
                    <a:lnTo>
                      <a:pt x="142" y="22"/>
                    </a:lnTo>
                    <a:lnTo>
                      <a:pt x="142" y="29"/>
                    </a:lnTo>
                    <a:close/>
                    <a:moveTo>
                      <a:pt x="132" y="27"/>
                    </a:moveTo>
                    <a:lnTo>
                      <a:pt x="137" y="27"/>
                    </a:lnTo>
                    <a:lnTo>
                      <a:pt x="137" y="19"/>
                    </a:lnTo>
                    <a:lnTo>
                      <a:pt x="132" y="19"/>
                    </a:lnTo>
                    <a:lnTo>
                      <a:pt x="132" y="27"/>
                    </a:lnTo>
                    <a:close/>
                    <a:moveTo>
                      <a:pt x="123" y="27"/>
                    </a:moveTo>
                    <a:lnTo>
                      <a:pt x="128" y="27"/>
                    </a:lnTo>
                    <a:lnTo>
                      <a:pt x="128" y="19"/>
                    </a:lnTo>
                    <a:lnTo>
                      <a:pt x="123" y="19"/>
                    </a:lnTo>
                    <a:lnTo>
                      <a:pt x="123" y="27"/>
                    </a:lnTo>
                    <a:close/>
                    <a:moveTo>
                      <a:pt x="113" y="24"/>
                    </a:moveTo>
                    <a:lnTo>
                      <a:pt x="118" y="24"/>
                    </a:lnTo>
                    <a:lnTo>
                      <a:pt x="118" y="17"/>
                    </a:lnTo>
                    <a:lnTo>
                      <a:pt x="113" y="17"/>
                    </a:lnTo>
                    <a:lnTo>
                      <a:pt x="113" y="24"/>
                    </a:lnTo>
                    <a:close/>
                    <a:moveTo>
                      <a:pt x="104" y="22"/>
                    </a:moveTo>
                    <a:lnTo>
                      <a:pt x="109" y="24"/>
                    </a:lnTo>
                    <a:lnTo>
                      <a:pt x="109" y="17"/>
                    </a:lnTo>
                    <a:lnTo>
                      <a:pt x="104" y="15"/>
                    </a:lnTo>
                    <a:lnTo>
                      <a:pt x="104" y="22"/>
                    </a:lnTo>
                    <a:close/>
                    <a:moveTo>
                      <a:pt x="94" y="22"/>
                    </a:moveTo>
                    <a:lnTo>
                      <a:pt x="99" y="22"/>
                    </a:lnTo>
                    <a:lnTo>
                      <a:pt x="99" y="15"/>
                    </a:lnTo>
                    <a:lnTo>
                      <a:pt x="94" y="15"/>
                    </a:lnTo>
                    <a:lnTo>
                      <a:pt x="94" y="22"/>
                    </a:lnTo>
                    <a:close/>
                    <a:moveTo>
                      <a:pt x="85" y="19"/>
                    </a:moveTo>
                    <a:lnTo>
                      <a:pt x="90" y="22"/>
                    </a:lnTo>
                    <a:lnTo>
                      <a:pt x="90" y="15"/>
                    </a:lnTo>
                    <a:lnTo>
                      <a:pt x="87" y="12"/>
                    </a:lnTo>
                    <a:lnTo>
                      <a:pt x="85" y="19"/>
                    </a:lnTo>
                    <a:close/>
                    <a:moveTo>
                      <a:pt x="76" y="19"/>
                    </a:moveTo>
                    <a:lnTo>
                      <a:pt x="80" y="19"/>
                    </a:lnTo>
                    <a:lnTo>
                      <a:pt x="83" y="12"/>
                    </a:lnTo>
                    <a:lnTo>
                      <a:pt x="78" y="12"/>
                    </a:lnTo>
                    <a:lnTo>
                      <a:pt x="76" y="19"/>
                    </a:lnTo>
                    <a:close/>
                    <a:moveTo>
                      <a:pt x="66" y="17"/>
                    </a:moveTo>
                    <a:lnTo>
                      <a:pt x="71" y="19"/>
                    </a:lnTo>
                    <a:lnTo>
                      <a:pt x="73" y="12"/>
                    </a:lnTo>
                    <a:lnTo>
                      <a:pt x="68" y="10"/>
                    </a:lnTo>
                    <a:lnTo>
                      <a:pt x="66" y="17"/>
                    </a:lnTo>
                    <a:close/>
                    <a:moveTo>
                      <a:pt x="57" y="17"/>
                    </a:moveTo>
                    <a:lnTo>
                      <a:pt x="61" y="17"/>
                    </a:lnTo>
                    <a:lnTo>
                      <a:pt x="64" y="10"/>
                    </a:lnTo>
                    <a:lnTo>
                      <a:pt x="59" y="10"/>
                    </a:lnTo>
                    <a:lnTo>
                      <a:pt x="57" y="17"/>
                    </a:lnTo>
                    <a:close/>
                    <a:moveTo>
                      <a:pt x="47" y="15"/>
                    </a:moveTo>
                    <a:lnTo>
                      <a:pt x="52" y="15"/>
                    </a:lnTo>
                    <a:lnTo>
                      <a:pt x="54" y="7"/>
                    </a:lnTo>
                    <a:lnTo>
                      <a:pt x="49" y="7"/>
                    </a:lnTo>
                    <a:lnTo>
                      <a:pt x="47" y="15"/>
                    </a:lnTo>
                    <a:close/>
                    <a:moveTo>
                      <a:pt x="38" y="15"/>
                    </a:moveTo>
                    <a:lnTo>
                      <a:pt x="42" y="15"/>
                    </a:lnTo>
                    <a:lnTo>
                      <a:pt x="45" y="7"/>
                    </a:lnTo>
                    <a:lnTo>
                      <a:pt x="40" y="7"/>
                    </a:lnTo>
                    <a:lnTo>
                      <a:pt x="38" y="15"/>
                    </a:lnTo>
                    <a:close/>
                    <a:moveTo>
                      <a:pt x="28" y="12"/>
                    </a:moveTo>
                    <a:lnTo>
                      <a:pt x="33" y="12"/>
                    </a:lnTo>
                    <a:lnTo>
                      <a:pt x="35" y="5"/>
                    </a:lnTo>
                    <a:lnTo>
                      <a:pt x="31" y="5"/>
                    </a:lnTo>
                    <a:lnTo>
                      <a:pt x="28" y="12"/>
                    </a:lnTo>
                    <a:close/>
                    <a:moveTo>
                      <a:pt x="19" y="12"/>
                    </a:moveTo>
                    <a:lnTo>
                      <a:pt x="23" y="12"/>
                    </a:lnTo>
                    <a:lnTo>
                      <a:pt x="26" y="5"/>
                    </a:lnTo>
                    <a:lnTo>
                      <a:pt x="21" y="5"/>
                    </a:lnTo>
                    <a:lnTo>
                      <a:pt x="19" y="12"/>
                    </a:lnTo>
                    <a:close/>
                    <a:moveTo>
                      <a:pt x="9" y="10"/>
                    </a:moveTo>
                    <a:lnTo>
                      <a:pt x="14" y="10"/>
                    </a:lnTo>
                    <a:lnTo>
                      <a:pt x="16" y="3"/>
                    </a:lnTo>
                    <a:lnTo>
                      <a:pt x="12" y="3"/>
                    </a:lnTo>
                    <a:lnTo>
                      <a:pt x="9" y="10"/>
                    </a:lnTo>
                    <a:close/>
                    <a:moveTo>
                      <a:pt x="0" y="7"/>
                    </a:moveTo>
                    <a:lnTo>
                      <a:pt x="4" y="10"/>
                    </a:lnTo>
                    <a:lnTo>
                      <a:pt x="7" y="3"/>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61"/>
              <p:cNvSpPr>
                <a:spLocks noChangeArrowheads="1"/>
              </p:cNvSpPr>
              <p:nvPr/>
            </p:nvSpPr>
            <p:spPr bwMode="auto">
              <a:xfrm>
                <a:off x="1285" y="1384"/>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2"/>
              <p:cNvSpPr>
                <a:spLocks/>
              </p:cNvSpPr>
              <p:nvPr/>
            </p:nvSpPr>
            <p:spPr bwMode="auto">
              <a:xfrm>
                <a:off x="1285" y="1384"/>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3"/>
              <p:cNvSpPr>
                <a:spLocks noEditPoints="1"/>
              </p:cNvSpPr>
              <p:nvPr/>
            </p:nvSpPr>
            <p:spPr bwMode="auto">
              <a:xfrm>
                <a:off x="1292" y="1384"/>
                <a:ext cx="983" cy="45"/>
              </a:xfrm>
              <a:custGeom>
                <a:avLst/>
                <a:gdLst>
                  <a:gd name="T0" fmla="*/ 969 w 983"/>
                  <a:gd name="T1" fmla="*/ 36 h 45"/>
                  <a:gd name="T2" fmla="*/ 954 w 983"/>
                  <a:gd name="T3" fmla="*/ 36 h 45"/>
                  <a:gd name="T4" fmla="*/ 936 w 983"/>
                  <a:gd name="T5" fmla="*/ 43 h 45"/>
                  <a:gd name="T6" fmla="*/ 912 w 983"/>
                  <a:gd name="T7" fmla="*/ 43 h 45"/>
                  <a:gd name="T8" fmla="*/ 902 w 983"/>
                  <a:gd name="T9" fmla="*/ 40 h 45"/>
                  <a:gd name="T10" fmla="*/ 886 w 983"/>
                  <a:gd name="T11" fmla="*/ 33 h 45"/>
                  <a:gd name="T12" fmla="*/ 872 w 983"/>
                  <a:gd name="T13" fmla="*/ 33 h 45"/>
                  <a:gd name="T14" fmla="*/ 853 w 983"/>
                  <a:gd name="T15" fmla="*/ 40 h 45"/>
                  <a:gd name="T16" fmla="*/ 829 w 983"/>
                  <a:gd name="T17" fmla="*/ 38 h 45"/>
                  <a:gd name="T18" fmla="*/ 820 w 983"/>
                  <a:gd name="T19" fmla="*/ 38 h 45"/>
                  <a:gd name="T20" fmla="*/ 801 w 983"/>
                  <a:gd name="T21" fmla="*/ 31 h 45"/>
                  <a:gd name="T22" fmla="*/ 786 w 983"/>
                  <a:gd name="T23" fmla="*/ 31 h 45"/>
                  <a:gd name="T24" fmla="*/ 767 w 983"/>
                  <a:gd name="T25" fmla="*/ 36 h 45"/>
                  <a:gd name="T26" fmla="*/ 744 w 983"/>
                  <a:gd name="T27" fmla="*/ 36 h 45"/>
                  <a:gd name="T28" fmla="*/ 734 w 983"/>
                  <a:gd name="T29" fmla="*/ 36 h 45"/>
                  <a:gd name="T30" fmla="*/ 715 w 983"/>
                  <a:gd name="T31" fmla="*/ 26 h 45"/>
                  <a:gd name="T32" fmla="*/ 701 w 983"/>
                  <a:gd name="T33" fmla="*/ 26 h 45"/>
                  <a:gd name="T34" fmla="*/ 682 w 983"/>
                  <a:gd name="T35" fmla="*/ 33 h 45"/>
                  <a:gd name="T36" fmla="*/ 658 w 983"/>
                  <a:gd name="T37" fmla="*/ 31 h 45"/>
                  <a:gd name="T38" fmla="*/ 649 w 983"/>
                  <a:gd name="T39" fmla="*/ 31 h 45"/>
                  <a:gd name="T40" fmla="*/ 630 w 983"/>
                  <a:gd name="T41" fmla="*/ 24 h 45"/>
                  <a:gd name="T42" fmla="*/ 616 w 983"/>
                  <a:gd name="T43" fmla="*/ 24 h 45"/>
                  <a:gd name="T44" fmla="*/ 597 w 983"/>
                  <a:gd name="T45" fmla="*/ 28 h 45"/>
                  <a:gd name="T46" fmla="*/ 573 w 983"/>
                  <a:gd name="T47" fmla="*/ 28 h 45"/>
                  <a:gd name="T48" fmla="*/ 564 w 983"/>
                  <a:gd name="T49" fmla="*/ 28 h 45"/>
                  <a:gd name="T50" fmla="*/ 545 w 983"/>
                  <a:gd name="T51" fmla="*/ 21 h 45"/>
                  <a:gd name="T52" fmla="*/ 531 w 983"/>
                  <a:gd name="T53" fmla="*/ 19 h 45"/>
                  <a:gd name="T54" fmla="*/ 512 w 983"/>
                  <a:gd name="T55" fmla="*/ 26 h 45"/>
                  <a:gd name="T56" fmla="*/ 488 w 983"/>
                  <a:gd name="T57" fmla="*/ 26 h 45"/>
                  <a:gd name="T58" fmla="*/ 478 w 983"/>
                  <a:gd name="T59" fmla="*/ 26 h 45"/>
                  <a:gd name="T60" fmla="*/ 462 w 983"/>
                  <a:gd name="T61" fmla="*/ 17 h 45"/>
                  <a:gd name="T62" fmla="*/ 448 w 983"/>
                  <a:gd name="T63" fmla="*/ 17 h 45"/>
                  <a:gd name="T64" fmla="*/ 429 w 983"/>
                  <a:gd name="T65" fmla="*/ 24 h 45"/>
                  <a:gd name="T66" fmla="*/ 405 w 983"/>
                  <a:gd name="T67" fmla="*/ 21 h 45"/>
                  <a:gd name="T68" fmla="*/ 396 w 983"/>
                  <a:gd name="T69" fmla="*/ 21 h 45"/>
                  <a:gd name="T70" fmla="*/ 377 w 983"/>
                  <a:gd name="T71" fmla="*/ 14 h 45"/>
                  <a:gd name="T72" fmla="*/ 362 w 983"/>
                  <a:gd name="T73" fmla="*/ 14 h 45"/>
                  <a:gd name="T74" fmla="*/ 344 w 983"/>
                  <a:gd name="T75" fmla="*/ 19 h 45"/>
                  <a:gd name="T76" fmla="*/ 320 w 983"/>
                  <a:gd name="T77" fmla="*/ 19 h 45"/>
                  <a:gd name="T78" fmla="*/ 310 w 983"/>
                  <a:gd name="T79" fmla="*/ 19 h 45"/>
                  <a:gd name="T80" fmla="*/ 291 w 983"/>
                  <a:gd name="T81" fmla="*/ 9 h 45"/>
                  <a:gd name="T82" fmla="*/ 277 w 983"/>
                  <a:gd name="T83" fmla="*/ 9 h 45"/>
                  <a:gd name="T84" fmla="*/ 258 w 983"/>
                  <a:gd name="T85" fmla="*/ 17 h 45"/>
                  <a:gd name="T86" fmla="*/ 235 w 983"/>
                  <a:gd name="T87" fmla="*/ 17 h 45"/>
                  <a:gd name="T88" fmla="*/ 225 w 983"/>
                  <a:gd name="T89" fmla="*/ 14 h 45"/>
                  <a:gd name="T90" fmla="*/ 206 w 983"/>
                  <a:gd name="T91" fmla="*/ 7 h 45"/>
                  <a:gd name="T92" fmla="*/ 192 w 983"/>
                  <a:gd name="T93" fmla="*/ 7 h 45"/>
                  <a:gd name="T94" fmla="*/ 173 w 983"/>
                  <a:gd name="T95" fmla="*/ 14 h 45"/>
                  <a:gd name="T96" fmla="*/ 149 w 983"/>
                  <a:gd name="T97" fmla="*/ 12 h 45"/>
                  <a:gd name="T98" fmla="*/ 140 w 983"/>
                  <a:gd name="T99" fmla="*/ 12 h 45"/>
                  <a:gd name="T100" fmla="*/ 121 w 983"/>
                  <a:gd name="T101" fmla="*/ 5 h 45"/>
                  <a:gd name="T102" fmla="*/ 107 w 983"/>
                  <a:gd name="T103" fmla="*/ 5 h 45"/>
                  <a:gd name="T104" fmla="*/ 88 w 983"/>
                  <a:gd name="T105" fmla="*/ 9 h 45"/>
                  <a:gd name="T106" fmla="*/ 64 w 983"/>
                  <a:gd name="T107" fmla="*/ 9 h 45"/>
                  <a:gd name="T108" fmla="*/ 55 w 983"/>
                  <a:gd name="T109" fmla="*/ 9 h 45"/>
                  <a:gd name="T110" fmla="*/ 38 w 983"/>
                  <a:gd name="T111" fmla="*/ 0 h 45"/>
                  <a:gd name="T112" fmla="*/ 24 w 983"/>
                  <a:gd name="T113" fmla="*/ 0 h 45"/>
                  <a:gd name="T114" fmla="*/ 2 w 983"/>
                  <a:gd name="T115"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3" h="45">
                    <a:moveTo>
                      <a:pt x="978" y="45"/>
                    </a:moveTo>
                    <a:lnTo>
                      <a:pt x="983" y="45"/>
                    </a:lnTo>
                    <a:lnTo>
                      <a:pt x="983" y="38"/>
                    </a:lnTo>
                    <a:lnTo>
                      <a:pt x="978" y="38"/>
                    </a:lnTo>
                    <a:lnTo>
                      <a:pt x="978" y="45"/>
                    </a:lnTo>
                    <a:close/>
                    <a:moveTo>
                      <a:pt x="969" y="43"/>
                    </a:moveTo>
                    <a:lnTo>
                      <a:pt x="973" y="45"/>
                    </a:lnTo>
                    <a:lnTo>
                      <a:pt x="973" y="38"/>
                    </a:lnTo>
                    <a:lnTo>
                      <a:pt x="969" y="36"/>
                    </a:lnTo>
                    <a:lnTo>
                      <a:pt x="969" y="43"/>
                    </a:lnTo>
                    <a:close/>
                    <a:moveTo>
                      <a:pt x="959" y="43"/>
                    </a:moveTo>
                    <a:lnTo>
                      <a:pt x="964" y="43"/>
                    </a:lnTo>
                    <a:lnTo>
                      <a:pt x="964" y="36"/>
                    </a:lnTo>
                    <a:lnTo>
                      <a:pt x="959" y="36"/>
                    </a:lnTo>
                    <a:lnTo>
                      <a:pt x="959" y="43"/>
                    </a:lnTo>
                    <a:close/>
                    <a:moveTo>
                      <a:pt x="950" y="43"/>
                    </a:moveTo>
                    <a:lnTo>
                      <a:pt x="954" y="43"/>
                    </a:lnTo>
                    <a:lnTo>
                      <a:pt x="954" y="36"/>
                    </a:lnTo>
                    <a:lnTo>
                      <a:pt x="950" y="36"/>
                    </a:lnTo>
                    <a:lnTo>
                      <a:pt x="950" y="43"/>
                    </a:lnTo>
                    <a:close/>
                    <a:moveTo>
                      <a:pt x="940" y="43"/>
                    </a:moveTo>
                    <a:lnTo>
                      <a:pt x="945" y="43"/>
                    </a:lnTo>
                    <a:lnTo>
                      <a:pt x="945" y="36"/>
                    </a:lnTo>
                    <a:lnTo>
                      <a:pt x="940" y="36"/>
                    </a:lnTo>
                    <a:lnTo>
                      <a:pt x="940" y="43"/>
                    </a:lnTo>
                    <a:close/>
                    <a:moveTo>
                      <a:pt x="931" y="43"/>
                    </a:moveTo>
                    <a:lnTo>
                      <a:pt x="936" y="43"/>
                    </a:lnTo>
                    <a:lnTo>
                      <a:pt x="936" y="36"/>
                    </a:lnTo>
                    <a:lnTo>
                      <a:pt x="933" y="36"/>
                    </a:lnTo>
                    <a:lnTo>
                      <a:pt x="931" y="43"/>
                    </a:lnTo>
                    <a:close/>
                    <a:moveTo>
                      <a:pt x="921" y="43"/>
                    </a:moveTo>
                    <a:lnTo>
                      <a:pt x="926" y="43"/>
                    </a:lnTo>
                    <a:lnTo>
                      <a:pt x="928" y="36"/>
                    </a:lnTo>
                    <a:lnTo>
                      <a:pt x="924" y="36"/>
                    </a:lnTo>
                    <a:lnTo>
                      <a:pt x="921" y="43"/>
                    </a:lnTo>
                    <a:close/>
                    <a:moveTo>
                      <a:pt x="912" y="43"/>
                    </a:moveTo>
                    <a:lnTo>
                      <a:pt x="917" y="43"/>
                    </a:lnTo>
                    <a:lnTo>
                      <a:pt x="919" y="36"/>
                    </a:lnTo>
                    <a:lnTo>
                      <a:pt x="914" y="36"/>
                    </a:lnTo>
                    <a:lnTo>
                      <a:pt x="912" y="43"/>
                    </a:lnTo>
                    <a:close/>
                    <a:moveTo>
                      <a:pt x="902" y="40"/>
                    </a:moveTo>
                    <a:lnTo>
                      <a:pt x="907" y="40"/>
                    </a:lnTo>
                    <a:lnTo>
                      <a:pt x="909" y="33"/>
                    </a:lnTo>
                    <a:lnTo>
                      <a:pt x="905" y="33"/>
                    </a:lnTo>
                    <a:lnTo>
                      <a:pt x="902" y="40"/>
                    </a:lnTo>
                    <a:close/>
                    <a:moveTo>
                      <a:pt x="893" y="40"/>
                    </a:moveTo>
                    <a:lnTo>
                      <a:pt x="898" y="40"/>
                    </a:lnTo>
                    <a:lnTo>
                      <a:pt x="900" y="33"/>
                    </a:lnTo>
                    <a:lnTo>
                      <a:pt x="895" y="33"/>
                    </a:lnTo>
                    <a:lnTo>
                      <a:pt x="893" y="40"/>
                    </a:lnTo>
                    <a:close/>
                    <a:moveTo>
                      <a:pt x="883" y="40"/>
                    </a:moveTo>
                    <a:lnTo>
                      <a:pt x="888" y="40"/>
                    </a:lnTo>
                    <a:lnTo>
                      <a:pt x="891" y="33"/>
                    </a:lnTo>
                    <a:lnTo>
                      <a:pt x="886" y="33"/>
                    </a:lnTo>
                    <a:lnTo>
                      <a:pt x="883" y="40"/>
                    </a:lnTo>
                    <a:close/>
                    <a:moveTo>
                      <a:pt x="876" y="40"/>
                    </a:moveTo>
                    <a:lnTo>
                      <a:pt x="881" y="40"/>
                    </a:lnTo>
                    <a:lnTo>
                      <a:pt x="881" y="33"/>
                    </a:lnTo>
                    <a:lnTo>
                      <a:pt x="876" y="33"/>
                    </a:lnTo>
                    <a:lnTo>
                      <a:pt x="876" y="40"/>
                    </a:lnTo>
                    <a:close/>
                    <a:moveTo>
                      <a:pt x="867" y="40"/>
                    </a:moveTo>
                    <a:lnTo>
                      <a:pt x="872" y="40"/>
                    </a:lnTo>
                    <a:lnTo>
                      <a:pt x="872" y="33"/>
                    </a:lnTo>
                    <a:lnTo>
                      <a:pt x="867" y="33"/>
                    </a:lnTo>
                    <a:lnTo>
                      <a:pt x="867" y="40"/>
                    </a:lnTo>
                    <a:close/>
                    <a:moveTo>
                      <a:pt x="857" y="40"/>
                    </a:moveTo>
                    <a:lnTo>
                      <a:pt x="862" y="40"/>
                    </a:lnTo>
                    <a:lnTo>
                      <a:pt x="862" y="33"/>
                    </a:lnTo>
                    <a:lnTo>
                      <a:pt x="857" y="33"/>
                    </a:lnTo>
                    <a:lnTo>
                      <a:pt x="857" y="40"/>
                    </a:lnTo>
                    <a:close/>
                    <a:moveTo>
                      <a:pt x="848" y="38"/>
                    </a:moveTo>
                    <a:lnTo>
                      <a:pt x="853" y="40"/>
                    </a:lnTo>
                    <a:lnTo>
                      <a:pt x="853" y="33"/>
                    </a:lnTo>
                    <a:lnTo>
                      <a:pt x="848" y="31"/>
                    </a:lnTo>
                    <a:lnTo>
                      <a:pt x="848" y="38"/>
                    </a:lnTo>
                    <a:close/>
                    <a:moveTo>
                      <a:pt x="838" y="38"/>
                    </a:moveTo>
                    <a:lnTo>
                      <a:pt x="843" y="38"/>
                    </a:lnTo>
                    <a:lnTo>
                      <a:pt x="843" y="31"/>
                    </a:lnTo>
                    <a:lnTo>
                      <a:pt x="838" y="31"/>
                    </a:lnTo>
                    <a:lnTo>
                      <a:pt x="838" y="38"/>
                    </a:lnTo>
                    <a:close/>
                    <a:moveTo>
                      <a:pt x="829" y="38"/>
                    </a:moveTo>
                    <a:lnTo>
                      <a:pt x="834" y="38"/>
                    </a:lnTo>
                    <a:lnTo>
                      <a:pt x="834" y="31"/>
                    </a:lnTo>
                    <a:lnTo>
                      <a:pt x="829" y="31"/>
                    </a:lnTo>
                    <a:lnTo>
                      <a:pt x="829" y="38"/>
                    </a:lnTo>
                    <a:close/>
                    <a:moveTo>
                      <a:pt x="820" y="38"/>
                    </a:moveTo>
                    <a:lnTo>
                      <a:pt x="824" y="38"/>
                    </a:lnTo>
                    <a:lnTo>
                      <a:pt x="824" y="31"/>
                    </a:lnTo>
                    <a:lnTo>
                      <a:pt x="820" y="31"/>
                    </a:lnTo>
                    <a:lnTo>
                      <a:pt x="820" y="38"/>
                    </a:lnTo>
                    <a:close/>
                    <a:moveTo>
                      <a:pt x="810" y="38"/>
                    </a:moveTo>
                    <a:lnTo>
                      <a:pt x="815" y="38"/>
                    </a:lnTo>
                    <a:lnTo>
                      <a:pt x="815" y="31"/>
                    </a:lnTo>
                    <a:lnTo>
                      <a:pt x="810" y="31"/>
                    </a:lnTo>
                    <a:lnTo>
                      <a:pt x="810" y="38"/>
                    </a:lnTo>
                    <a:close/>
                    <a:moveTo>
                      <a:pt x="801" y="38"/>
                    </a:moveTo>
                    <a:lnTo>
                      <a:pt x="805" y="38"/>
                    </a:lnTo>
                    <a:lnTo>
                      <a:pt x="805" y="31"/>
                    </a:lnTo>
                    <a:lnTo>
                      <a:pt x="801" y="31"/>
                    </a:lnTo>
                    <a:lnTo>
                      <a:pt x="801" y="38"/>
                    </a:lnTo>
                    <a:close/>
                    <a:moveTo>
                      <a:pt x="791" y="38"/>
                    </a:moveTo>
                    <a:lnTo>
                      <a:pt x="796" y="38"/>
                    </a:lnTo>
                    <a:lnTo>
                      <a:pt x="796" y="31"/>
                    </a:lnTo>
                    <a:lnTo>
                      <a:pt x="791" y="31"/>
                    </a:lnTo>
                    <a:lnTo>
                      <a:pt x="791" y="38"/>
                    </a:lnTo>
                    <a:close/>
                    <a:moveTo>
                      <a:pt x="782" y="36"/>
                    </a:moveTo>
                    <a:lnTo>
                      <a:pt x="786" y="38"/>
                    </a:lnTo>
                    <a:lnTo>
                      <a:pt x="786" y="31"/>
                    </a:lnTo>
                    <a:lnTo>
                      <a:pt x="782" y="28"/>
                    </a:lnTo>
                    <a:lnTo>
                      <a:pt x="782" y="36"/>
                    </a:lnTo>
                    <a:close/>
                    <a:moveTo>
                      <a:pt x="772" y="36"/>
                    </a:moveTo>
                    <a:lnTo>
                      <a:pt x="777" y="36"/>
                    </a:lnTo>
                    <a:lnTo>
                      <a:pt x="777" y="28"/>
                    </a:lnTo>
                    <a:lnTo>
                      <a:pt x="772" y="28"/>
                    </a:lnTo>
                    <a:lnTo>
                      <a:pt x="772" y="36"/>
                    </a:lnTo>
                    <a:close/>
                    <a:moveTo>
                      <a:pt x="763" y="36"/>
                    </a:moveTo>
                    <a:lnTo>
                      <a:pt x="767" y="36"/>
                    </a:lnTo>
                    <a:lnTo>
                      <a:pt x="767" y="28"/>
                    </a:lnTo>
                    <a:lnTo>
                      <a:pt x="763" y="28"/>
                    </a:lnTo>
                    <a:lnTo>
                      <a:pt x="763" y="36"/>
                    </a:lnTo>
                    <a:close/>
                    <a:moveTo>
                      <a:pt x="753" y="36"/>
                    </a:moveTo>
                    <a:lnTo>
                      <a:pt x="758" y="36"/>
                    </a:lnTo>
                    <a:lnTo>
                      <a:pt x="758" y="28"/>
                    </a:lnTo>
                    <a:lnTo>
                      <a:pt x="753" y="28"/>
                    </a:lnTo>
                    <a:lnTo>
                      <a:pt x="753" y="36"/>
                    </a:lnTo>
                    <a:close/>
                    <a:moveTo>
                      <a:pt x="744" y="36"/>
                    </a:moveTo>
                    <a:lnTo>
                      <a:pt x="748" y="36"/>
                    </a:lnTo>
                    <a:lnTo>
                      <a:pt x="748" y="28"/>
                    </a:lnTo>
                    <a:lnTo>
                      <a:pt x="744" y="28"/>
                    </a:lnTo>
                    <a:lnTo>
                      <a:pt x="744" y="36"/>
                    </a:lnTo>
                    <a:close/>
                    <a:moveTo>
                      <a:pt x="734" y="36"/>
                    </a:moveTo>
                    <a:lnTo>
                      <a:pt x="739" y="36"/>
                    </a:lnTo>
                    <a:lnTo>
                      <a:pt x="739" y="28"/>
                    </a:lnTo>
                    <a:lnTo>
                      <a:pt x="734" y="28"/>
                    </a:lnTo>
                    <a:lnTo>
                      <a:pt x="734" y="36"/>
                    </a:lnTo>
                    <a:close/>
                    <a:moveTo>
                      <a:pt x="725" y="36"/>
                    </a:moveTo>
                    <a:lnTo>
                      <a:pt x="730" y="36"/>
                    </a:lnTo>
                    <a:lnTo>
                      <a:pt x="730" y="28"/>
                    </a:lnTo>
                    <a:lnTo>
                      <a:pt x="725" y="28"/>
                    </a:lnTo>
                    <a:lnTo>
                      <a:pt x="725" y="36"/>
                    </a:lnTo>
                    <a:close/>
                    <a:moveTo>
                      <a:pt x="715" y="33"/>
                    </a:moveTo>
                    <a:lnTo>
                      <a:pt x="720" y="33"/>
                    </a:lnTo>
                    <a:lnTo>
                      <a:pt x="720" y="26"/>
                    </a:lnTo>
                    <a:lnTo>
                      <a:pt x="715" y="26"/>
                    </a:lnTo>
                    <a:lnTo>
                      <a:pt x="715" y="33"/>
                    </a:lnTo>
                    <a:close/>
                    <a:moveTo>
                      <a:pt x="706" y="33"/>
                    </a:moveTo>
                    <a:lnTo>
                      <a:pt x="711" y="33"/>
                    </a:lnTo>
                    <a:lnTo>
                      <a:pt x="711" y="26"/>
                    </a:lnTo>
                    <a:lnTo>
                      <a:pt x="706" y="26"/>
                    </a:lnTo>
                    <a:lnTo>
                      <a:pt x="706" y="33"/>
                    </a:lnTo>
                    <a:close/>
                    <a:moveTo>
                      <a:pt x="696" y="33"/>
                    </a:moveTo>
                    <a:lnTo>
                      <a:pt x="701" y="33"/>
                    </a:lnTo>
                    <a:lnTo>
                      <a:pt x="701" y="26"/>
                    </a:lnTo>
                    <a:lnTo>
                      <a:pt x="696" y="26"/>
                    </a:lnTo>
                    <a:lnTo>
                      <a:pt x="696" y="33"/>
                    </a:lnTo>
                    <a:close/>
                    <a:moveTo>
                      <a:pt x="687" y="33"/>
                    </a:moveTo>
                    <a:lnTo>
                      <a:pt x="692" y="33"/>
                    </a:lnTo>
                    <a:lnTo>
                      <a:pt x="692" y="26"/>
                    </a:lnTo>
                    <a:lnTo>
                      <a:pt x="687" y="26"/>
                    </a:lnTo>
                    <a:lnTo>
                      <a:pt x="687" y="33"/>
                    </a:lnTo>
                    <a:close/>
                    <a:moveTo>
                      <a:pt x="677" y="33"/>
                    </a:moveTo>
                    <a:lnTo>
                      <a:pt x="682" y="33"/>
                    </a:lnTo>
                    <a:lnTo>
                      <a:pt x="682" y="26"/>
                    </a:lnTo>
                    <a:lnTo>
                      <a:pt x="677" y="26"/>
                    </a:lnTo>
                    <a:lnTo>
                      <a:pt x="677" y="33"/>
                    </a:lnTo>
                    <a:close/>
                    <a:moveTo>
                      <a:pt x="668" y="33"/>
                    </a:moveTo>
                    <a:lnTo>
                      <a:pt x="673" y="33"/>
                    </a:lnTo>
                    <a:lnTo>
                      <a:pt x="673" y="26"/>
                    </a:lnTo>
                    <a:lnTo>
                      <a:pt x="668" y="26"/>
                    </a:lnTo>
                    <a:lnTo>
                      <a:pt x="668" y="33"/>
                    </a:lnTo>
                    <a:close/>
                    <a:moveTo>
                      <a:pt x="658" y="31"/>
                    </a:moveTo>
                    <a:lnTo>
                      <a:pt x="663" y="33"/>
                    </a:lnTo>
                    <a:lnTo>
                      <a:pt x="663" y="26"/>
                    </a:lnTo>
                    <a:lnTo>
                      <a:pt x="658" y="24"/>
                    </a:lnTo>
                    <a:lnTo>
                      <a:pt x="658" y="31"/>
                    </a:lnTo>
                    <a:close/>
                    <a:moveTo>
                      <a:pt x="649" y="31"/>
                    </a:moveTo>
                    <a:lnTo>
                      <a:pt x="654" y="31"/>
                    </a:lnTo>
                    <a:lnTo>
                      <a:pt x="654" y="24"/>
                    </a:lnTo>
                    <a:lnTo>
                      <a:pt x="649" y="24"/>
                    </a:lnTo>
                    <a:lnTo>
                      <a:pt x="649" y="31"/>
                    </a:lnTo>
                    <a:close/>
                    <a:moveTo>
                      <a:pt x="640" y="31"/>
                    </a:moveTo>
                    <a:lnTo>
                      <a:pt x="644" y="31"/>
                    </a:lnTo>
                    <a:lnTo>
                      <a:pt x="644" y="24"/>
                    </a:lnTo>
                    <a:lnTo>
                      <a:pt x="640" y="24"/>
                    </a:lnTo>
                    <a:lnTo>
                      <a:pt x="640" y="31"/>
                    </a:lnTo>
                    <a:close/>
                    <a:moveTo>
                      <a:pt x="630" y="31"/>
                    </a:moveTo>
                    <a:lnTo>
                      <a:pt x="635" y="31"/>
                    </a:lnTo>
                    <a:lnTo>
                      <a:pt x="635" y="24"/>
                    </a:lnTo>
                    <a:lnTo>
                      <a:pt x="630" y="24"/>
                    </a:lnTo>
                    <a:lnTo>
                      <a:pt x="630" y="31"/>
                    </a:lnTo>
                    <a:close/>
                    <a:moveTo>
                      <a:pt x="621" y="31"/>
                    </a:moveTo>
                    <a:lnTo>
                      <a:pt x="625" y="31"/>
                    </a:lnTo>
                    <a:lnTo>
                      <a:pt x="625" y="24"/>
                    </a:lnTo>
                    <a:lnTo>
                      <a:pt x="621" y="24"/>
                    </a:lnTo>
                    <a:lnTo>
                      <a:pt x="621" y="31"/>
                    </a:lnTo>
                    <a:close/>
                    <a:moveTo>
                      <a:pt x="611" y="31"/>
                    </a:moveTo>
                    <a:lnTo>
                      <a:pt x="616" y="31"/>
                    </a:lnTo>
                    <a:lnTo>
                      <a:pt x="616" y="24"/>
                    </a:lnTo>
                    <a:lnTo>
                      <a:pt x="611" y="24"/>
                    </a:lnTo>
                    <a:lnTo>
                      <a:pt x="611" y="31"/>
                    </a:lnTo>
                    <a:close/>
                    <a:moveTo>
                      <a:pt x="602" y="31"/>
                    </a:moveTo>
                    <a:lnTo>
                      <a:pt x="606" y="31"/>
                    </a:lnTo>
                    <a:lnTo>
                      <a:pt x="606" y="24"/>
                    </a:lnTo>
                    <a:lnTo>
                      <a:pt x="602" y="24"/>
                    </a:lnTo>
                    <a:lnTo>
                      <a:pt x="602" y="31"/>
                    </a:lnTo>
                    <a:close/>
                    <a:moveTo>
                      <a:pt x="592" y="28"/>
                    </a:moveTo>
                    <a:lnTo>
                      <a:pt x="597" y="28"/>
                    </a:lnTo>
                    <a:lnTo>
                      <a:pt x="597" y="21"/>
                    </a:lnTo>
                    <a:lnTo>
                      <a:pt x="592" y="21"/>
                    </a:lnTo>
                    <a:lnTo>
                      <a:pt x="592" y="28"/>
                    </a:lnTo>
                    <a:close/>
                    <a:moveTo>
                      <a:pt x="583" y="28"/>
                    </a:moveTo>
                    <a:lnTo>
                      <a:pt x="587" y="28"/>
                    </a:lnTo>
                    <a:lnTo>
                      <a:pt x="587" y="21"/>
                    </a:lnTo>
                    <a:lnTo>
                      <a:pt x="583" y="21"/>
                    </a:lnTo>
                    <a:lnTo>
                      <a:pt x="583" y="28"/>
                    </a:lnTo>
                    <a:close/>
                    <a:moveTo>
                      <a:pt x="573" y="28"/>
                    </a:moveTo>
                    <a:lnTo>
                      <a:pt x="578" y="28"/>
                    </a:lnTo>
                    <a:lnTo>
                      <a:pt x="578" y="21"/>
                    </a:lnTo>
                    <a:lnTo>
                      <a:pt x="573" y="21"/>
                    </a:lnTo>
                    <a:lnTo>
                      <a:pt x="573" y="28"/>
                    </a:lnTo>
                    <a:close/>
                    <a:moveTo>
                      <a:pt x="564" y="28"/>
                    </a:moveTo>
                    <a:lnTo>
                      <a:pt x="568" y="28"/>
                    </a:lnTo>
                    <a:lnTo>
                      <a:pt x="568" y="21"/>
                    </a:lnTo>
                    <a:lnTo>
                      <a:pt x="564" y="21"/>
                    </a:lnTo>
                    <a:lnTo>
                      <a:pt x="564" y="28"/>
                    </a:lnTo>
                    <a:close/>
                    <a:moveTo>
                      <a:pt x="554" y="28"/>
                    </a:moveTo>
                    <a:lnTo>
                      <a:pt x="559" y="28"/>
                    </a:lnTo>
                    <a:lnTo>
                      <a:pt x="559" y="21"/>
                    </a:lnTo>
                    <a:lnTo>
                      <a:pt x="554" y="21"/>
                    </a:lnTo>
                    <a:lnTo>
                      <a:pt x="554" y="28"/>
                    </a:lnTo>
                    <a:close/>
                    <a:moveTo>
                      <a:pt x="545" y="28"/>
                    </a:moveTo>
                    <a:lnTo>
                      <a:pt x="550" y="28"/>
                    </a:lnTo>
                    <a:lnTo>
                      <a:pt x="550" y="21"/>
                    </a:lnTo>
                    <a:lnTo>
                      <a:pt x="545" y="21"/>
                    </a:lnTo>
                    <a:lnTo>
                      <a:pt x="545" y="28"/>
                    </a:lnTo>
                    <a:close/>
                    <a:moveTo>
                      <a:pt x="535" y="26"/>
                    </a:moveTo>
                    <a:lnTo>
                      <a:pt x="540" y="28"/>
                    </a:lnTo>
                    <a:lnTo>
                      <a:pt x="540" y="21"/>
                    </a:lnTo>
                    <a:lnTo>
                      <a:pt x="535" y="19"/>
                    </a:lnTo>
                    <a:lnTo>
                      <a:pt x="535" y="26"/>
                    </a:lnTo>
                    <a:close/>
                    <a:moveTo>
                      <a:pt x="526" y="26"/>
                    </a:moveTo>
                    <a:lnTo>
                      <a:pt x="531" y="26"/>
                    </a:lnTo>
                    <a:lnTo>
                      <a:pt x="531" y="19"/>
                    </a:lnTo>
                    <a:lnTo>
                      <a:pt x="526" y="19"/>
                    </a:lnTo>
                    <a:lnTo>
                      <a:pt x="526" y="26"/>
                    </a:lnTo>
                    <a:close/>
                    <a:moveTo>
                      <a:pt x="516" y="26"/>
                    </a:moveTo>
                    <a:lnTo>
                      <a:pt x="521" y="26"/>
                    </a:lnTo>
                    <a:lnTo>
                      <a:pt x="521" y="19"/>
                    </a:lnTo>
                    <a:lnTo>
                      <a:pt x="516" y="19"/>
                    </a:lnTo>
                    <a:lnTo>
                      <a:pt x="516" y="26"/>
                    </a:lnTo>
                    <a:close/>
                    <a:moveTo>
                      <a:pt x="507" y="26"/>
                    </a:moveTo>
                    <a:lnTo>
                      <a:pt x="512" y="26"/>
                    </a:lnTo>
                    <a:lnTo>
                      <a:pt x="512" y="19"/>
                    </a:lnTo>
                    <a:lnTo>
                      <a:pt x="507" y="19"/>
                    </a:lnTo>
                    <a:lnTo>
                      <a:pt x="507" y="26"/>
                    </a:lnTo>
                    <a:close/>
                    <a:moveTo>
                      <a:pt x="497" y="26"/>
                    </a:moveTo>
                    <a:lnTo>
                      <a:pt x="502" y="26"/>
                    </a:lnTo>
                    <a:lnTo>
                      <a:pt x="502" y="19"/>
                    </a:lnTo>
                    <a:lnTo>
                      <a:pt x="497" y="19"/>
                    </a:lnTo>
                    <a:lnTo>
                      <a:pt x="497" y="26"/>
                    </a:lnTo>
                    <a:close/>
                    <a:moveTo>
                      <a:pt x="488" y="26"/>
                    </a:moveTo>
                    <a:lnTo>
                      <a:pt x="493" y="26"/>
                    </a:lnTo>
                    <a:lnTo>
                      <a:pt x="493" y="19"/>
                    </a:lnTo>
                    <a:lnTo>
                      <a:pt x="490" y="19"/>
                    </a:lnTo>
                    <a:lnTo>
                      <a:pt x="488" y="26"/>
                    </a:lnTo>
                    <a:close/>
                    <a:moveTo>
                      <a:pt x="478" y="26"/>
                    </a:moveTo>
                    <a:lnTo>
                      <a:pt x="483" y="26"/>
                    </a:lnTo>
                    <a:lnTo>
                      <a:pt x="486" y="19"/>
                    </a:lnTo>
                    <a:lnTo>
                      <a:pt x="481" y="19"/>
                    </a:lnTo>
                    <a:lnTo>
                      <a:pt x="478" y="26"/>
                    </a:lnTo>
                    <a:close/>
                    <a:moveTo>
                      <a:pt x="469" y="24"/>
                    </a:moveTo>
                    <a:lnTo>
                      <a:pt x="474" y="24"/>
                    </a:lnTo>
                    <a:lnTo>
                      <a:pt x="476" y="17"/>
                    </a:lnTo>
                    <a:lnTo>
                      <a:pt x="471" y="17"/>
                    </a:lnTo>
                    <a:lnTo>
                      <a:pt x="469" y="24"/>
                    </a:lnTo>
                    <a:close/>
                    <a:moveTo>
                      <a:pt x="460" y="24"/>
                    </a:moveTo>
                    <a:lnTo>
                      <a:pt x="464" y="24"/>
                    </a:lnTo>
                    <a:lnTo>
                      <a:pt x="467" y="17"/>
                    </a:lnTo>
                    <a:lnTo>
                      <a:pt x="462" y="17"/>
                    </a:lnTo>
                    <a:lnTo>
                      <a:pt x="460" y="24"/>
                    </a:lnTo>
                    <a:close/>
                    <a:moveTo>
                      <a:pt x="450" y="24"/>
                    </a:moveTo>
                    <a:lnTo>
                      <a:pt x="455" y="24"/>
                    </a:lnTo>
                    <a:lnTo>
                      <a:pt x="457" y="17"/>
                    </a:lnTo>
                    <a:lnTo>
                      <a:pt x="452" y="17"/>
                    </a:lnTo>
                    <a:lnTo>
                      <a:pt x="450" y="24"/>
                    </a:lnTo>
                    <a:close/>
                    <a:moveTo>
                      <a:pt x="441" y="24"/>
                    </a:moveTo>
                    <a:lnTo>
                      <a:pt x="445" y="24"/>
                    </a:lnTo>
                    <a:lnTo>
                      <a:pt x="448" y="17"/>
                    </a:lnTo>
                    <a:lnTo>
                      <a:pt x="443" y="17"/>
                    </a:lnTo>
                    <a:lnTo>
                      <a:pt x="441" y="24"/>
                    </a:lnTo>
                    <a:close/>
                    <a:moveTo>
                      <a:pt x="433" y="24"/>
                    </a:moveTo>
                    <a:lnTo>
                      <a:pt x="438" y="24"/>
                    </a:lnTo>
                    <a:lnTo>
                      <a:pt x="438" y="17"/>
                    </a:lnTo>
                    <a:lnTo>
                      <a:pt x="433" y="17"/>
                    </a:lnTo>
                    <a:lnTo>
                      <a:pt x="433" y="24"/>
                    </a:lnTo>
                    <a:close/>
                    <a:moveTo>
                      <a:pt x="424" y="24"/>
                    </a:moveTo>
                    <a:lnTo>
                      <a:pt x="429" y="24"/>
                    </a:lnTo>
                    <a:lnTo>
                      <a:pt x="429" y="17"/>
                    </a:lnTo>
                    <a:lnTo>
                      <a:pt x="424" y="17"/>
                    </a:lnTo>
                    <a:lnTo>
                      <a:pt x="424" y="24"/>
                    </a:lnTo>
                    <a:close/>
                    <a:moveTo>
                      <a:pt x="415" y="21"/>
                    </a:moveTo>
                    <a:lnTo>
                      <a:pt x="419" y="24"/>
                    </a:lnTo>
                    <a:lnTo>
                      <a:pt x="419" y="17"/>
                    </a:lnTo>
                    <a:lnTo>
                      <a:pt x="415" y="14"/>
                    </a:lnTo>
                    <a:lnTo>
                      <a:pt x="415" y="21"/>
                    </a:lnTo>
                    <a:close/>
                    <a:moveTo>
                      <a:pt x="405" y="21"/>
                    </a:moveTo>
                    <a:lnTo>
                      <a:pt x="410" y="21"/>
                    </a:lnTo>
                    <a:lnTo>
                      <a:pt x="410" y="14"/>
                    </a:lnTo>
                    <a:lnTo>
                      <a:pt x="405" y="14"/>
                    </a:lnTo>
                    <a:lnTo>
                      <a:pt x="405" y="21"/>
                    </a:lnTo>
                    <a:close/>
                    <a:moveTo>
                      <a:pt x="396" y="21"/>
                    </a:moveTo>
                    <a:lnTo>
                      <a:pt x="400" y="21"/>
                    </a:lnTo>
                    <a:lnTo>
                      <a:pt x="400" y="14"/>
                    </a:lnTo>
                    <a:lnTo>
                      <a:pt x="396" y="14"/>
                    </a:lnTo>
                    <a:lnTo>
                      <a:pt x="396" y="21"/>
                    </a:lnTo>
                    <a:close/>
                    <a:moveTo>
                      <a:pt x="386" y="21"/>
                    </a:moveTo>
                    <a:lnTo>
                      <a:pt x="391" y="21"/>
                    </a:lnTo>
                    <a:lnTo>
                      <a:pt x="391" y="14"/>
                    </a:lnTo>
                    <a:lnTo>
                      <a:pt x="386" y="14"/>
                    </a:lnTo>
                    <a:lnTo>
                      <a:pt x="386" y="21"/>
                    </a:lnTo>
                    <a:close/>
                    <a:moveTo>
                      <a:pt x="377" y="21"/>
                    </a:moveTo>
                    <a:lnTo>
                      <a:pt x="381" y="21"/>
                    </a:lnTo>
                    <a:lnTo>
                      <a:pt x="381" y="14"/>
                    </a:lnTo>
                    <a:lnTo>
                      <a:pt x="377" y="14"/>
                    </a:lnTo>
                    <a:lnTo>
                      <a:pt x="377" y="21"/>
                    </a:lnTo>
                    <a:close/>
                    <a:moveTo>
                      <a:pt x="367" y="21"/>
                    </a:moveTo>
                    <a:lnTo>
                      <a:pt x="372" y="21"/>
                    </a:lnTo>
                    <a:lnTo>
                      <a:pt x="372" y="14"/>
                    </a:lnTo>
                    <a:lnTo>
                      <a:pt x="367" y="14"/>
                    </a:lnTo>
                    <a:lnTo>
                      <a:pt x="367" y="21"/>
                    </a:lnTo>
                    <a:close/>
                    <a:moveTo>
                      <a:pt x="358" y="21"/>
                    </a:moveTo>
                    <a:lnTo>
                      <a:pt x="362" y="21"/>
                    </a:lnTo>
                    <a:lnTo>
                      <a:pt x="362" y="14"/>
                    </a:lnTo>
                    <a:lnTo>
                      <a:pt x="358" y="14"/>
                    </a:lnTo>
                    <a:lnTo>
                      <a:pt x="358" y="21"/>
                    </a:lnTo>
                    <a:close/>
                    <a:moveTo>
                      <a:pt x="348" y="19"/>
                    </a:moveTo>
                    <a:lnTo>
                      <a:pt x="353" y="19"/>
                    </a:lnTo>
                    <a:lnTo>
                      <a:pt x="353" y="12"/>
                    </a:lnTo>
                    <a:lnTo>
                      <a:pt x="348" y="12"/>
                    </a:lnTo>
                    <a:lnTo>
                      <a:pt x="348" y="19"/>
                    </a:lnTo>
                    <a:close/>
                    <a:moveTo>
                      <a:pt x="339" y="19"/>
                    </a:moveTo>
                    <a:lnTo>
                      <a:pt x="344" y="19"/>
                    </a:lnTo>
                    <a:lnTo>
                      <a:pt x="344" y="12"/>
                    </a:lnTo>
                    <a:lnTo>
                      <a:pt x="339" y="12"/>
                    </a:lnTo>
                    <a:lnTo>
                      <a:pt x="339" y="19"/>
                    </a:lnTo>
                    <a:close/>
                    <a:moveTo>
                      <a:pt x="329" y="19"/>
                    </a:moveTo>
                    <a:lnTo>
                      <a:pt x="334" y="19"/>
                    </a:lnTo>
                    <a:lnTo>
                      <a:pt x="334" y="12"/>
                    </a:lnTo>
                    <a:lnTo>
                      <a:pt x="329" y="12"/>
                    </a:lnTo>
                    <a:lnTo>
                      <a:pt x="329" y="19"/>
                    </a:lnTo>
                    <a:close/>
                    <a:moveTo>
                      <a:pt x="320" y="19"/>
                    </a:moveTo>
                    <a:lnTo>
                      <a:pt x="325" y="19"/>
                    </a:lnTo>
                    <a:lnTo>
                      <a:pt x="325" y="12"/>
                    </a:lnTo>
                    <a:lnTo>
                      <a:pt x="320" y="12"/>
                    </a:lnTo>
                    <a:lnTo>
                      <a:pt x="320" y="19"/>
                    </a:lnTo>
                    <a:close/>
                    <a:moveTo>
                      <a:pt x="310" y="19"/>
                    </a:moveTo>
                    <a:lnTo>
                      <a:pt x="315" y="19"/>
                    </a:lnTo>
                    <a:lnTo>
                      <a:pt x="315" y="12"/>
                    </a:lnTo>
                    <a:lnTo>
                      <a:pt x="310" y="12"/>
                    </a:lnTo>
                    <a:lnTo>
                      <a:pt x="310" y="19"/>
                    </a:lnTo>
                    <a:close/>
                    <a:moveTo>
                      <a:pt x="301" y="19"/>
                    </a:moveTo>
                    <a:lnTo>
                      <a:pt x="306" y="19"/>
                    </a:lnTo>
                    <a:lnTo>
                      <a:pt x="306" y="12"/>
                    </a:lnTo>
                    <a:lnTo>
                      <a:pt x="301" y="12"/>
                    </a:lnTo>
                    <a:lnTo>
                      <a:pt x="301" y="19"/>
                    </a:lnTo>
                    <a:close/>
                    <a:moveTo>
                      <a:pt x="291" y="17"/>
                    </a:moveTo>
                    <a:lnTo>
                      <a:pt x="296" y="19"/>
                    </a:lnTo>
                    <a:lnTo>
                      <a:pt x="296" y="12"/>
                    </a:lnTo>
                    <a:lnTo>
                      <a:pt x="291" y="9"/>
                    </a:lnTo>
                    <a:lnTo>
                      <a:pt x="291" y="17"/>
                    </a:lnTo>
                    <a:close/>
                    <a:moveTo>
                      <a:pt x="282" y="17"/>
                    </a:moveTo>
                    <a:lnTo>
                      <a:pt x="287" y="17"/>
                    </a:lnTo>
                    <a:lnTo>
                      <a:pt x="287" y="9"/>
                    </a:lnTo>
                    <a:lnTo>
                      <a:pt x="282" y="9"/>
                    </a:lnTo>
                    <a:lnTo>
                      <a:pt x="282" y="17"/>
                    </a:lnTo>
                    <a:close/>
                    <a:moveTo>
                      <a:pt x="272" y="17"/>
                    </a:moveTo>
                    <a:lnTo>
                      <a:pt x="277" y="17"/>
                    </a:lnTo>
                    <a:lnTo>
                      <a:pt x="277" y="9"/>
                    </a:lnTo>
                    <a:lnTo>
                      <a:pt x="272" y="9"/>
                    </a:lnTo>
                    <a:lnTo>
                      <a:pt x="272" y="17"/>
                    </a:lnTo>
                    <a:close/>
                    <a:moveTo>
                      <a:pt x="263" y="17"/>
                    </a:moveTo>
                    <a:lnTo>
                      <a:pt x="268" y="17"/>
                    </a:lnTo>
                    <a:lnTo>
                      <a:pt x="268" y="9"/>
                    </a:lnTo>
                    <a:lnTo>
                      <a:pt x="263" y="9"/>
                    </a:lnTo>
                    <a:lnTo>
                      <a:pt x="263" y="17"/>
                    </a:lnTo>
                    <a:close/>
                    <a:moveTo>
                      <a:pt x="254" y="17"/>
                    </a:moveTo>
                    <a:lnTo>
                      <a:pt x="258" y="17"/>
                    </a:lnTo>
                    <a:lnTo>
                      <a:pt x="258" y="9"/>
                    </a:lnTo>
                    <a:lnTo>
                      <a:pt x="254" y="9"/>
                    </a:lnTo>
                    <a:lnTo>
                      <a:pt x="254" y="17"/>
                    </a:lnTo>
                    <a:close/>
                    <a:moveTo>
                      <a:pt x="244" y="17"/>
                    </a:moveTo>
                    <a:lnTo>
                      <a:pt x="249" y="17"/>
                    </a:lnTo>
                    <a:lnTo>
                      <a:pt x="249" y="9"/>
                    </a:lnTo>
                    <a:lnTo>
                      <a:pt x="244" y="9"/>
                    </a:lnTo>
                    <a:lnTo>
                      <a:pt x="244" y="17"/>
                    </a:lnTo>
                    <a:close/>
                    <a:moveTo>
                      <a:pt x="235" y="17"/>
                    </a:moveTo>
                    <a:lnTo>
                      <a:pt x="239" y="17"/>
                    </a:lnTo>
                    <a:lnTo>
                      <a:pt x="239" y="9"/>
                    </a:lnTo>
                    <a:lnTo>
                      <a:pt x="235" y="9"/>
                    </a:lnTo>
                    <a:lnTo>
                      <a:pt x="235" y="17"/>
                    </a:lnTo>
                    <a:close/>
                    <a:moveTo>
                      <a:pt x="225" y="14"/>
                    </a:moveTo>
                    <a:lnTo>
                      <a:pt x="230" y="14"/>
                    </a:lnTo>
                    <a:lnTo>
                      <a:pt x="230" y="9"/>
                    </a:lnTo>
                    <a:lnTo>
                      <a:pt x="225" y="7"/>
                    </a:lnTo>
                    <a:lnTo>
                      <a:pt x="225" y="14"/>
                    </a:lnTo>
                    <a:close/>
                    <a:moveTo>
                      <a:pt x="216" y="14"/>
                    </a:moveTo>
                    <a:lnTo>
                      <a:pt x="220" y="14"/>
                    </a:lnTo>
                    <a:lnTo>
                      <a:pt x="220" y="7"/>
                    </a:lnTo>
                    <a:lnTo>
                      <a:pt x="216" y="7"/>
                    </a:lnTo>
                    <a:lnTo>
                      <a:pt x="216" y="14"/>
                    </a:lnTo>
                    <a:close/>
                    <a:moveTo>
                      <a:pt x="206" y="14"/>
                    </a:moveTo>
                    <a:lnTo>
                      <a:pt x="211" y="14"/>
                    </a:lnTo>
                    <a:lnTo>
                      <a:pt x="211" y="7"/>
                    </a:lnTo>
                    <a:lnTo>
                      <a:pt x="206" y="7"/>
                    </a:lnTo>
                    <a:lnTo>
                      <a:pt x="206" y="14"/>
                    </a:lnTo>
                    <a:close/>
                    <a:moveTo>
                      <a:pt x="197" y="14"/>
                    </a:moveTo>
                    <a:lnTo>
                      <a:pt x="201" y="14"/>
                    </a:lnTo>
                    <a:lnTo>
                      <a:pt x="201" y="7"/>
                    </a:lnTo>
                    <a:lnTo>
                      <a:pt x="197" y="7"/>
                    </a:lnTo>
                    <a:lnTo>
                      <a:pt x="197" y="14"/>
                    </a:lnTo>
                    <a:close/>
                    <a:moveTo>
                      <a:pt x="187" y="14"/>
                    </a:moveTo>
                    <a:lnTo>
                      <a:pt x="192" y="14"/>
                    </a:lnTo>
                    <a:lnTo>
                      <a:pt x="192" y="7"/>
                    </a:lnTo>
                    <a:lnTo>
                      <a:pt x="187" y="7"/>
                    </a:lnTo>
                    <a:lnTo>
                      <a:pt x="187" y="14"/>
                    </a:lnTo>
                    <a:close/>
                    <a:moveTo>
                      <a:pt x="178" y="14"/>
                    </a:moveTo>
                    <a:lnTo>
                      <a:pt x="182" y="14"/>
                    </a:lnTo>
                    <a:lnTo>
                      <a:pt x="182" y="7"/>
                    </a:lnTo>
                    <a:lnTo>
                      <a:pt x="178" y="7"/>
                    </a:lnTo>
                    <a:lnTo>
                      <a:pt x="178" y="14"/>
                    </a:lnTo>
                    <a:close/>
                    <a:moveTo>
                      <a:pt x="168" y="14"/>
                    </a:moveTo>
                    <a:lnTo>
                      <a:pt x="173" y="14"/>
                    </a:lnTo>
                    <a:lnTo>
                      <a:pt x="173" y="7"/>
                    </a:lnTo>
                    <a:lnTo>
                      <a:pt x="168" y="7"/>
                    </a:lnTo>
                    <a:lnTo>
                      <a:pt x="168" y="14"/>
                    </a:lnTo>
                    <a:close/>
                    <a:moveTo>
                      <a:pt x="159" y="12"/>
                    </a:moveTo>
                    <a:lnTo>
                      <a:pt x="164" y="12"/>
                    </a:lnTo>
                    <a:lnTo>
                      <a:pt x="164" y="5"/>
                    </a:lnTo>
                    <a:lnTo>
                      <a:pt x="159" y="5"/>
                    </a:lnTo>
                    <a:lnTo>
                      <a:pt x="159" y="12"/>
                    </a:lnTo>
                    <a:close/>
                    <a:moveTo>
                      <a:pt x="149" y="12"/>
                    </a:moveTo>
                    <a:lnTo>
                      <a:pt x="154" y="12"/>
                    </a:lnTo>
                    <a:lnTo>
                      <a:pt x="154" y="5"/>
                    </a:lnTo>
                    <a:lnTo>
                      <a:pt x="149" y="5"/>
                    </a:lnTo>
                    <a:lnTo>
                      <a:pt x="149" y="12"/>
                    </a:lnTo>
                    <a:close/>
                    <a:moveTo>
                      <a:pt x="140" y="12"/>
                    </a:moveTo>
                    <a:lnTo>
                      <a:pt x="145" y="12"/>
                    </a:lnTo>
                    <a:lnTo>
                      <a:pt x="145" y="5"/>
                    </a:lnTo>
                    <a:lnTo>
                      <a:pt x="140" y="5"/>
                    </a:lnTo>
                    <a:lnTo>
                      <a:pt x="140" y="12"/>
                    </a:lnTo>
                    <a:close/>
                    <a:moveTo>
                      <a:pt x="130" y="12"/>
                    </a:moveTo>
                    <a:lnTo>
                      <a:pt x="135" y="12"/>
                    </a:lnTo>
                    <a:lnTo>
                      <a:pt x="135" y="5"/>
                    </a:lnTo>
                    <a:lnTo>
                      <a:pt x="130" y="5"/>
                    </a:lnTo>
                    <a:lnTo>
                      <a:pt x="130" y="12"/>
                    </a:lnTo>
                    <a:close/>
                    <a:moveTo>
                      <a:pt x="121" y="12"/>
                    </a:moveTo>
                    <a:lnTo>
                      <a:pt x="126" y="12"/>
                    </a:lnTo>
                    <a:lnTo>
                      <a:pt x="126" y="5"/>
                    </a:lnTo>
                    <a:lnTo>
                      <a:pt x="121" y="5"/>
                    </a:lnTo>
                    <a:lnTo>
                      <a:pt x="121" y="12"/>
                    </a:lnTo>
                    <a:close/>
                    <a:moveTo>
                      <a:pt x="111" y="12"/>
                    </a:moveTo>
                    <a:lnTo>
                      <a:pt x="116" y="12"/>
                    </a:lnTo>
                    <a:lnTo>
                      <a:pt x="116" y="5"/>
                    </a:lnTo>
                    <a:lnTo>
                      <a:pt x="111" y="5"/>
                    </a:lnTo>
                    <a:lnTo>
                      <a:pt x="111" y="12"/>
                    </a:lnTo>
                    <a:close/>
                    <a:moveTo>
                      <a:pt x="102" y="9"/>
                    </a:moveTo>
                    <a:lnTo>
                      <a:pt x="107" y="12"/>
                    </a:lnTo>
                    <a:lnTo>
                      <a:pt x="107" y="5"/>
                    </a:lnTo>
                    <a:lnTo>
                      <a:pt x="102" y="2"/>
                    </a:lnTo>
                    <a:lnTo>
                      <a:pt x="102" y="9"/>
                    </a:lnTo>
                    <a:close/>
                    <a:moveTo>
                      <a:pt x="92" y="9"/>
                    </a:moveTo>
                    <a:lnTo>
                      <a:pt x="97" y="9"/>
                    </a:lnTo>
                    <a:lnTo>
                      <a:pt x="97" y="2"/>
                    </a:lnTo>
                    <a:lnTo>
                      <a:pt x="92" y="2"/>
                    </a:lnTo>
                    <a:lnTo>
                      <a:pt x="92" y="9"/>
                    </a:lnTo>
                    <a:close/>
                    <a:moveTo>
                      <a:pt x="83" y="9"/>
                    </a:moveTo>
                    <a:lnTo>
                      <a:pt x="88" y="9"/>
                    </a:lnTo>
                    <a:lnTo>
                      <a:pt x="88" y="2"/>
                    </a:lnTo>
                    <a:lnTo>
                      <a:pt x="83" y="2"/>
                    </a:lnTo>
                    <a:lnTo>
                      <a:pt x="83" y="9"/>
                    </a:lnTo>
                    <a:close/>
                    <a:moveTo>
                      <a:pt x="74" y="9"/>
                    </a:moveTo>
                    <a:lnTo>
                      <a:pt x="78" y="9"/>
                    </a:lnTo>
                    <a:lnTo>
                      <a:pt x="78" y="2"/>
                    </a:lnTo>
                    <a:lnTo>
                      <a:pt x="74" y="2"/>
                    </a:lnTo>
                    <a:lnTo>
                      <a:pt x="74" y="9"/>
                    </a:lnTo>
                    <a:close/>
                    <a:moveTo>
                      <a:pt x="64" y="9"/>
                    </a:moveTo>
                    <a:lnTo>
                      <a:pt x="69" y="9"/>
                    </a:lnTo>
                    <a:lnTo>
                      <a:pt x="69" y="2"/>
                    </a:lnTo>
                    <a:lnTo>
                      <a:pt x="64" y="2"/>
                    </a:lnTo>
                    <a:lnTo>
                      <a:pt x="64" y="9"/>
                    </a:lnTo>
                    <a:close/>
                    <a:moveTo>
                      <a:pt x="55" y="9"/>
                    </a:moveTo>
                    <a:lnTo>
                      <a:pt x="59" y="9"/>
                    </a:lnTo>
                    <a:lnTo>
                      <a:pt x="59" y="2"/>
                    </a:lnTo>
                    <a:lnTo>
                      <a:pt x="55" y="2"/>
                    </a:lnTo>
                    <a:lnTo>
                      <a:pt x="55" y="9"/>
                    </a:lnTo>
                    <a:close/>
                    <a:moveTo>
                      <a:pt x="45" y="9"/>
                    </a:moveTo>
                    <a:lnTo>
                      <a:pt x="50" y="9"/>
                    </a:lnTo>
                    <a:lnTo>
                      <a:pt x="50" y="2"/>
                    </a:lnTo>
                    <a:lnTo>
                      <a:pt x="47" y="2"/>
                    </a:lnTo>
                    <a:lnTo>
                      <a:pt x="45" y="9"/>
                    </a:lnTo>
                    <a:close/>
                    <a:moveTo>
                      <a:pt x="36" y="7"/>
                    </a:moveTo>
                    <a:lnTo>
                      <a:pt x="40" y="7"/>
                    </a:lnTo>
                    <a:lnTo>
                      <a:pt x="43" y="0"/>
                    </a:lnTo>
                    <a:lnTo>
                      <a:pt x="38" y="0"/>
                    </a:lnTo>
                    <a:lnTo>
                      <a:pt x="36" y="7"/>
                    </a:lnTo>
                    <a:close/>
                    <a:moveTo>
                      <a:pt x="26" y="7"/>
                    </a:moveTo>
                    <a:lnTo>
                      <a:pt x="31" y="7"/>
                    </a:lnTo>
                    <a:lnTo>
                      <a:pt x="33" y="0"/>
                    </a:lnTo>
                    <a:lnTo>
                      <a:pt x="29" y="0"/>
                    </a:lnTo>
                    <a:lnTo>
                      <a:pt x="26" y="7"/>
                    </a:lnTo>
                    <a:close/>
                    <a:moveTo>
                      <a:pt x="17" y="7"/>
                    </a:moveTo>
                    <a:lnTo>
                      <a:pt x="21" y="7"/>
                    </a:lnTo>
                    <a:lnTo>
                      <a:pt x="24" y="0"/>
                    </a:lnTo>
                    <a:lnTo>
                      <a:pt x="19" y="0"/>
                    </a:lnTo>
                    <a:lnTo>
                      <a:pt x="17" y="7"/>
                    </a:lnTo>
                    <a:close/>
                    <a:moveTo>
                      <a:pt x="7" y="7"/>
                    </a:moveTo>
                    <a:lnTo>
                      <a:pt x="12" y="7"/>
                    </a:lnTo>
                    <a:lnTo>
                      <a:pt x="14" y="0"/>
                    </a:lnTo>
                    <a:lnTo>
                      <a:pt x="10" y="0"/>
                    </a:lnTo>
                    <a:lnTo>
                      <a:pt x="7" y="7"/>
                    </a:lnTo>
                    <a:close/>
                    <a:moveTo>
                      <a:pt x="0" y="7"/>
                    </a:moveTo>
                    <a:lnTo>
                      <a:pt x="2"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64"/>
              <p:cNvSpPr>
                <a:spLocks noChangeArrowheads="1"/>
              </p:cNvSpPr>
              <p:nvPr/>
            </p:nvSpPr>
            <p:spPr bwMode="auto">
              <a:xfrm>
                <a:off x="2280" y="1422"/>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5"/>
              <p:cNvSpPr>
                <a:spLocks/>
              </p:cNvSpPr>
              <p:nvPr/>
            </p:nvSpPr>
            <p:spPr bwMode="auto">
              <a:xfrm>
                <a:off x="2280" y="1422"/>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66"/>
              <p:cNvSpPr>
                <a:spLocks noChangeArrowheads="1"/>
              </p:cNvSpPr>
              <p:nvPr/>
            </p:nvSpPr>
            <p:spPr bwMode="auto">
              <a:xfrm>
                <a:off x="1344" y="1460"/>
                <a:ext cx="59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weights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74" name="Rectangle 67"/>
              <p:cNvSpPr>
                <a:spLocks noChangeArrowheads="1"/>
              </p:cNvSpPr>
              <p:nvPr/>
            </p:nvSpPr>
            <p:spPr bwMode="auto">
              <a:xfrm>
                <a:off x="594" y="1115"/>
                <a:ext cx="120"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68"/>
              <p:cNvSpPr>
                <a:spLocks noChangeArrowheads="1"/>
              </p:cNvSpPr>
              <p:nvPr/>
            </p:nvSpPr>
            <p:spPr bwMode="auto">
              <a:xfrm>
                <a:off x="594" y="1115"/>
                <a:ext cx="12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9"/>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0"/>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Rectangle 71"/>
              <p:cNvSpPr>
                <a:spLocks noChangeArrowheads="1"/>
              </p:cNvSpPr>
              <p:nvPr/>
            </p:nvSpPr>
            <p:spPr bwMode="auto">
              <a:xfrm>
                <a:off x="442" y="1153"/>
                <a:ext cx="355" cy="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2"/>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3"/>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4"/>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close/>
                    <a:moveTo>
                      <a:pt x="7" y="259"/>
                    </a:moveTo>
                    <a:lnTo>
                      <a:pt x="7" y="259"/>
                    </a:lnTo>
                    <a:close/>
                    <a:moveTo>
                      <a:pt x="7" y="0"/>
                    </a:moveTo>
                    <a:lnTo>
                      <a:pt x="0" y="0"/>
                    </a:lnTo>
                    <a:lnTo>
                      <a:pt x="0" y="264"/>
                    </a:lnTo>
                    <a:lnTo>
                      <a:pt x="5" y="264"/>
                    </a:lnTo>
                    <a:lnTo>
                      <a:pt x="277" y="264"/>
                    </a:lnTo>
                    <a:lnTo>
                      <a:pt x="277" y="257"/>
                    </a:lnTo>
                    <a:lnTo>
                      <a:pt x="7" y="257"/>
                    </a:lnTo>
                    <a:lnTo>
                      <a:pt x="7" y="0"/>
                    </a:lnTo>
                    <a:close/>
                  </a:path>
                </a:pathLst>
              </a:custGeom>
              <a:solidFill>
                <a:srgbClr val="D5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5"/>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moveTo>
                      <a:pt x="7" y="259"/>
                    </a:moveTo>
                    <a:lnTo>
                      <a:pt x="7" y="259"/>
                    </a:lnTo>
                    <a:moveTo>
                      <a:pt x="7" y="0"/>
                    </a:moveTo>
                    <a:lnTo>
                      <a:pt x="0" y="0"/>
                    </a:lnTo>
                    <a:lnTo>
                      <a:pt x="0" y="264"/>
                    </a:lnTo>
                    <a:lnTo>
                      <a:pt x="5" y="264"/>
                    </a:lnTo>
                    <a:lnTo>
                      <a:pt x="277" y="264"/>
                    </a:lnTo>
                    <a:lnTo>
                      <a:pt x="277" y="257"/>
                    </a:lnTo>
                    <a:lnTo>
                      <a:pt x="7" y="25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Rectangle 76"/>
              <p:cNvSpPr>
                <a:spLocks noChangeArrowheads="1"/>
              </p:cNvSpPr>
              <p:nvPr/>
            </p:nvSpPr>
            <p:spPr bwMode="auto">
              <a:xfrm>
                <a:off x="598" y="1153"/>
                <a:ext cx="114" cy="81"/>
              </a:xfrm>
              <a:prstGeom prst="rect">
                <a:avLst/>
              </a:prstGeom>
              <a:solidFill>
                <a:srgbClr val="B1B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Rectangle 77"/>
              <p:cNvSpPr>
                <a:spLocks noChangeArrowheads="1"/>
              </p:cNvSpPr>
              <p:nvPr/>
            </p:nvSpPr>
            <p:spPr bwMode="auto">
              <a:xfrm>
                <a:off x="598" y="1153"/>
                <a:ext cx="11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8"/>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close/>
                    <a:moveTo>
                      <a:pt x="7" y="83"/>
                    </a:moveTo>
                    <a:lnTo>
                      <a:pt x="7" y="83"/>
                    </a:lnTo>
                    <a:close/>
                    <a:moveTo>
                      <a:pt x="128" y="0"/>
                    </a:moveTo>
                    <a:lnTo>
                      <a:pt x="121" y="0"/>
                    </a:lnTo>
                    <a:lnTo>
                      <a:pt x="121" y="81"/>
                    </a:lnTo>
                    <a:lnTo>
                      <a:pt x="7" y="81"/>
                    </a:lnTo>
                    <a:lnTo>
                      <a:pt x="7" y="0"/>
                    </a:lnTo>
                    <a:lnTo>
                      <a:pt x="0" y="0"/>
                    </a:lnTo>
                    <a:lnTo>
                      <a:pt x="0" y="88"/>
                    </a:lnTo>
                    <a:lnTo>
                      <a:pt x="3" y="88"/>
                    </a:lnTo>
                    <a:lnTo>
                      <a:pt x="128" y="88"/>
                    </a:lnTo>
                    <a:lnTo>
                      <a:pt x="128"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9"/>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moveTo>
                      <a:pt x="7" y="83"/>
                    </a:moveTo>
                    <a:lnTo>
                      <a:pt x="7" y="83"/>
                    </a:lnTo>
                    <a:moveTo>
                      <a:pt x="128" y="0"/>
                    </a:moveTo>
                    <a:lnTo>
                      <a:pt x="121" y="0"/>
                    </a:lnTo>
                    <a:lnTo>
                      <a:pt x="121" y="81"/>
                    </a:lnTo>
                    <a:lnTo>
                      <a:pt x="7" y="81"/>
                    </a:lnTo>
                    <a:lnTo>
                      <a:pt x="7" y="0"/>
                    </a:lnTo>
                    <a:lnTo>
                      <a:pt x="0" y="0"/>
                    </a:lnTo>
                    <a:lnTo>
                      <a:pt x="0" y="88"/>
                    </a:lnTo>
                    <a:lnTo>
                      <a:pt x="3" y="88"/>
                    </a:lnTo>
                    <a:lnTo>
                      <a:pt x="128" y="88"/>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0"/>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close/>
                    <a:moveTo>
                      <a:pt x="7" y="369"/>
                    </a:moveTo>
                    <a:lnTo>
                      <a:pt x="7" y="369"/>
                    </a:lnTo>
                    <a:close/>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1"/>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moveTo>
                      <a:pt x="7" y="369"/>
                    </a:moveTo>
                    <a:lnTo>
                      <a:pt x="7" y="369"/>
                    </a:lnTo>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2"/>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close/>
                    <a:moveTo>
                      <a:pt x="277" y="0"/>
                    </a:moveTo>
                    <a:lnTo>
                      <a:pt x="192" y="0"/>
                    </a:lnTo>
                    <a:lnTo>
                      <a:pt x="192" y="7"/>
                    </a:lnTo>
                    <a:lnTo>
                      <a:pt x="270" y="7"/>
                    </a:lnTo>
                    <a:lnTo>
                      <a:pt x="270" y="264"/>
                    </a:lnTo>
                    <a:lnTo>
                      <a:pt x="277" y="264"/>
                    </a:lnTo>
                    <a:lnTo>
                      <a:pt x="277"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3"/>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moveTo>
                      <a:pt x="277" y="0"/>
                    </a:moveTo>
                    <a:lnTo>
                      <a:pt x="192" y="0"/>
                    </a:lnTo>
                    <a:lnTo>
                      <a:pt x="192" y="7"/>
                    </a:lnTo>
                    <a:lnTo>
                      <a:pt x="270" y="7"/>
                    </a:lnTo>
                    <a:lnTo>
                      <a:pt x="270" y="264"/>
                    </a:lnTo>
                    <a:lnTo>
                      <a:pt x="277" y="264"/>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4"/>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close/>
                    <a:moveTo>
                      <a:pt x="7" y="0"/>
                    </a:moveTo>
                    <a:lnTo>
                      <a:pt x="0" y="0"/>
                    </a:lnTo>
                    <a:lnTo>
                      <a:pt x="0" y="7"/>
                    </a:lnTo>
                    <a:lnTo>
                      <a:pt x="7" y="7"/>
                    </a:lnTo>
                    <a:lnTo>
                      <a:pt x="7"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5"/>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moveTo>
                      <a:pt x="7" y="0"/>
                    </a:moveTo>
                    <a:lnTo>
                      <a:pt x="0" y="0"/>
                    </a:lnTo>
                    <a:lnTo>
                      <a:pt x="0" y="7"/>
                    </a:lnTo>
                    <a:lnTo>
                      <a:pt x="7"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Rectangle 86"/>
              <p:cNvSpPr>
                <a:spLocks noChangeArrowheads="1"/>
              </p:cNvSpPr>
              <p:nvPr/>
            </p:nvSpPr>
            <p:spPr bwMode="auto">
              <a:xfrm>
                <a:off x="598" y="1146"/>
                <a:ext cx="114" cy="7"/>
              </a:xfrm>
              <a:prstGeom prst="rect">
                <a:avLst/>
              </a:prstGeom>
              <a:solidFill>
                <a:srgbClr val="545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Rectangle 87"/>
              <p:cNvSpPr>
                <a:spLocks noChangeArrowheads="1"/>
              </p:cNvSpPr>
              <p:nvPr/>
            </p:nvSpPr>
            <p:spPr bwMode="auto">
              <a:xfrm>
                <a:off x="598" y="1146"/>
                <a:ext cx="11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8"/>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close/>
                    <a:moveTo>
                      <a:pt x="128" y="0"/>
                    </a:moveTo>
                    <a:lnTo>
                      <a:pt x="121" y="0"/>
                    </a:lnTo>
                    <a:lnTo>
                      <a:pt x="121" y="7"/>
                    </a:lnTo>
                    <a:lnTo>
                      <a:pt x="128" y="7"/>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moveTo>
                      <a:pt x="128" y="0"/>
                    </a:moveTo>
                    <a:lnTo>
                      <a:pt x="121" y="0"/>
                    </a:lnTo>
                    <a:lnTo>
                      <a:pt x="121" y="7"/>
                    </a:lnTo>
                    <a:lnTo>
                      <a:pt x="128" y="7"/>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0"/>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 name="T8" fmla="*/ 0 w 10"/>
                  <a:gd name="T9" fmla="*/ 3 h 5"/>
                </a:gdLst>
                <a:ahLst/>
                <a:cxnLst>
                  <a:cxn ang="0">
                    <a:pos x="T0" y="T1"/>
                  </a:cxn>
                  <a:cxn ang="0">
                    <a:pos x="T2" y="T3"/>
                  </a:cxn>
                  <a:cxn ang="0">
                    <a:pos x="T4" y="T5"/>
                  </a:cxn>
                  <a:cxn ang="0">
                    <a:pos x="T6" y="T7"/>
                  </a:cxn>
                  <a:cxn ang="0">
                    <a:pos x="T8" y="T9"/>
                  </a:cxn>
                </a:cxnLst>
                <a:rect l="0" t="0" r="r" b="b"/>
                <a:pathLst>
                  <a:path w="10" h="5">
                    <a:moveTo>
                      <a:pt x="0" y="3"/>
                    </a:moveTo>
                    <a:lnTo>
                      <a:pt x="3" y="5"/>
                    </a:lnTo>
                    <a:lnTo>
                      <a:pt x="10" y="0"/>
                    </a:lnTo>
                    <a:lnTo>
                      <a:pt x="7"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1"/>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Lst>
                <a:ahLst/>
                <a:cxnLst>
                  <a:cxn ang="0">
                    <a:pos x="T0" y="T1"/>
                  </a:cxn>
                  <a:cxn ang="0">
                    <a:pos x="T2" y="T3"/>
                  </a:cxn>
                  <a:cxn ang="0">
                    <a:pos x="T4" y="T5"/>
                  </a:cxn>
                  <a:cxn ang="0">
                    <a:pos x="T6" y="T7"/>
                  </a:cxn>
                </a:cxnLst>
                <a:rect l="0" t="0" r="r" b="b"/>
                <a:pathLst>
                  <a:path w="10" h="5">
                    <a:moveTo>
                      <a:pt x="0" y="3"/>
                    </a:moveTo>
                    <a:lnTo>
                      <a:pt x="3" y="5"/>
                    </a:lnTo>
                    <a:lnTo>
                      <a:pt x="1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2"/>
              <p:cNvSpPr>
                <a:spLocks noEditPoints="1"/>
              </p:cNvSpPr>
              <p:nvPr/>
            </p:nvSpPr>
            <p:spPr bwMode="auto">
              <a:xfrm>
                <a:off x="925" y="730"/>
                <a:ext cx="298" cy="471"/>
              </a:xfrm>
              <a:custGeom>
                <a:avLst/>
                <a:gdLst>
                  <a:gd name="T0" fmla="*/ 289 w 298"/>
                  <a:gd name="T1" fmla="*/ 466 h 471"/>
                  <a:gd name="T2" fmla="*/ 284 w 298"/>
                  <a:gd name="T3" fmla="*/ 459 h 471"/>
                  <a:gd name="T4" fmla="*/ 280 w 298"/>
                  <a:gd name="T5" fmla="*/ 449 h 471"/>
                  <a:gd name="T6" fmla="*/ 275 w 298"/>
                  <a:gd name="T7" fmla="*/ 442 h 471"/>
                  <a:gd name="T8" fmla="*/ 270 w 298"/>
                  <a:gd name="T9" fmla="*/ 435 h 471"/>
                  <a:gd name="T10" fmla="*/ 263 w 298"/>
                  <a:gd name="T11" fmla="*/ 426 h 471"/>
                  <a:gd name="T12" fmla="*/ 258 w 298"/>
                  <a:gd name="T13" fmla="*/ 418 h 471"/>
                  <a:gd name="T14" fmla="*/ 253 w 298"/>
                  <a:gd name="T15" fmla="*/ 409 h 471"/>
                  <a:gd name="T16" fmla="*/ 249 w 298"/>
                  <a:gd name="T17" fmla="*/ 402 h 471"/>
                  <a:gd name="T18" fmla="*/ 244 w 298"/>
                  <a:gd name="T19" fmla="*/ 392 h 471"/>
                  <a:gd name="T20" fmla="*/ 239 w 298"/>
                  <a:gd name="T21" fmla="*/ 385 h 471"/>
                  <a:gd name="T22" fmla="*/ 235 w 298"/>
                  <a:gd name="T23" fmla="*/ 378 h 471"/>
                  <a:gd name="T24" fmla="*/ 227 w 298"/>
                  <a:gd name="T25" fmla="*/ 369 h 471"/>
                  <a:gd name="T26" fmla="*/ 223 w 298"/>
                  <a:gd name="T27" fmla="*/ 361 h 471"/>
                  <a:gd name="T28" fmla="*/ 218 w 298"/>
                  <a:gd name="T29" fmla="*/ 352 h 471"/>
                  <a:gd name="T30" fmla="*/ 213 w 298"/>
                  <a:gd name="T31" fmla="*/ 345 h 471"/>
                  <a:gd name="T32" fmla="*/ 208 w 298"/>
                  <a:gd name="T33" fmla="*/ 338 h 471"/>
                  <a:gd name="T34" fmla="*/ 204 w 298"/>
                  <a:gd name="T35" fmla="*/ 328 h 471"/>
                  <a:gd name="T36" fmla="*/ 199 w 298"/>
                  <a:gd name="T37" fmla="*/ 321 h 471"/>
                  <a:gd name="T38" fmla="*/ 192 w 298"/>
                  <a:gd name="T39" fmla="*/ 311 h 471"/>
                  <a:gd name="T40" fmla="*/ 187 w 298"/>
                  <a:gd name="T41" fmla="*/ 304 h 471"/>
                  <a:gd name="T42" fmla="*/ 182 w 298"/>
                  <a:gd name="T43" fmla="*/ 295 h 471"/>
                  <a:gd name="T44" fmla="*/ 178 w 298"/>
                  <a:gd name="T45" fmla="*/ 288 h 471"/>
                  <a:gd name="T46" fmla="*/ 173 w 298"/>
                  <a:gd name="T47" fmla="*/ 281 h 471"/>
                  <a:gd name="T48" fmla="*/ 168 w 298"/>
                  <a:gd name="T49" fmla="*/ 271 h 471"/>
                  <a:gd name="T50" fmla="*/ 163 w 298"/>
                  <a:gd name="T51" fmla="*/ 264 h 471"/>
                  <a:gd name="T52" fmla="*/ 156 w 298"/>
                  <a:gd name="T53" fmla="*/ 254 h 471"/>
                  <a:gd name="T54" fmla="*/ 152 w 298"/>
                  <a:gd name="T55" fmla="*/ 247 h 471"/>
                  <a:gd name="T56" fmla="*/ 147 w 298"/>
                  <a:gd name="T57" fmla="*/ 240 h 471"/>
                  <a:gd name="T58" fmla="*/ 142 w 298"/>
                  <a:gd name="T59" fmla="*/ 231 h 471"/>
                  <a:gd name="T60" fmla="*/ 137 w 298"/>
                  <a:gd name="T61" fmla="*/ 223 h 471"/>
                  <a:gd name="T62" fmla="*/ 133 w 298"/>
                  <a:gd name="T63" fmla="*/ 214 h 471"/>
                  <a:gd name="T64" fmla="*/ 128 w 298"/>
                  <a:gd name="T65" fmla="*/ 207 h 471"/>
                  <a:gd name="T66" fmla="*/ 121 w 298"/>
                  <a:gd name="T67" fmla="*/ 200 h 471"/>
                  <a:gd name="T68" fmla="*/ 116 w 298"/>
                  <a:gd name="T69" fmla="*/ 190 h 471"/>
                  <a:gd name="T70" fmla="*/ 111 w 298"/>
                  <a:gd name="T71" fmla="*/ 183 h 471"/>
                  <a:gd name="T72" fmla="*/ 107 w 298"/>
                  <a:gd name="T73" fmla="*/ 174 h 471"/>
                  <a:gd name="T74" fmla="*/ 102 w 298"/>
                  <a:gd name="T75" fmla="*/ 166 h 471"/>
                  <a:gd name="T76" fmla="*/ 97 w 298"/>
                  <a:gd name="T77" fmla="*/ 157 h 471"/>
                  <a:gd name="T78" fmla="*/ 92 w 298"/>
                  <a:gd name="T79" fmla="*/ 150 h 471"/>
                  <a:gd name="T80" fmla="*/ 85 w 298"/>
                  <a:gd name="T81" fmla="*/ 143 h 471"/>
                  <a:gd name="T82" fmla="*/ 81 w 298"/>
                  <a:gd name="T83" fmla="*/ 133 h 471"/>
                  <a:gd name="T84" fmla="*/ 76 w 298"/>
                  <a:gd name="T85" fmla="*/ 126 h 471"/>
                  <a:gd name="T86" fmla="*/ 71 w 298"/>
                  <a:gd name="T87" fmla="*/ 117 h 471"/>
                  <a:gd name="T88" fmla="*/ 66 w 298"/>
                  <a:gd name="T89" fmla="*/ 109 h 471"/>
                  <a:gd name="T90" fmla="*/ 62 w 298"/>
                  <a:gd name="T91" fmla="*/ 102 h 471"/>
                  <a:gd name="T92" fmla="*/ 57 w 298"/>
                  <a:gd name="T93" fmla="*/ 93 h 471"/>
                  <a:gd name="T94" fmla="*/ 50 w 298"/>
                  <a:gd name="T95" fmla="*/ 86 h 471"/>
                  <a:gd name="T96" fmla="*/ 45 w 298"/>
                  <a:gd name="T97" fmla="*/ 76 h 471"/>
                  <a:gd name="T98" fmla="*/ 40 w 298"/>
                  <a:gd name="T99" fmla="*/ 69 h 471"/>
                  <a:gd name="T100" fmla="*/ 36 w 298"/>
                  <a:gd name="T101" fmla="*/ 62 h 471"/>
                  <a:gd name="T102" fmla="*/ 31 w 298"/>
                  <a:gd name="T103" fmla="*/ 52 h 471"/>
                  <a:gd name="T104" fmla="*/ 26 w 298"/>
                  <a:gd name="T105" fmla="*/ 45 h 471"/>
                  <a:gd name="T106" fmla="*/ 21 w 298"/>
                  <a:gd name="T107" fmla="*/ 36 h 471"/>
                  <a:gd name="T108" fmla="*/ 14 w 298"/>
                  <a:gd name="T109" fmla="*/ 29 h 471"/>
                  <a:gd name="T110" fmla="*/ 10 w 298"/>
                  <a:gd name="T111" fmla="*/ 19 h 471"/>
                  <a:gd name="T112" fmla="*/ 5 w 298"/>
                  <a:gd name="T113" fmla="*/ 12 h 471"/>
                  <a:gd name="T114" fmla="*/ 0 w 298"/>
                  <a:gd name="T115" fmla="*/ 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471">
                    <a:moveTo>
                      <a:pt x="289" y="466"/>
                    </a:moveTo>
                    <a:lnTo>
                      <a:pt x="291" y="471"/>
                    </a:lnTo>
                    <a:lnTo>
                      <a:pt x="298" y="466"/>
                    </a:lnTo>
                    <a:lnTo>
                      <a:pt x="296" y="464"/>
                    </a:lnTo>
                    <a:lnTo>
                      <a:pt x="289" y="466"/>
                    </a:lnTo>
                    <a:close/>
                    <a:moveTo>
                      <a:pt x="284" y="459"/>
                    </a:moveTo>
                    <a:lnTo>
                      <a:pt x="287" y="461"/>
                    </a:lnTo>
                    <a:lnTo>
                      <a:pt x="294" y="459"/>
                    </a:lnTo>
                    <a:lnTo>
                      <a:pt x="291" y="454"/>
                    </a:lnTo>
                    <a:lnTo>
                      <a:pt x="284" y="459"/>
                    </a:lnTo>
                    <a:close/>
                    <a:moveTo>
                      <a:pt x="280" y="449"/>
                    </a:moveTo>
                    <a:lnTo>
                      <a:pt x="282" y="454"/>
                    </a:lnTo>
                    <a:lnTo>
                      <a:pt x="287" y="449"/>
                    </a:lnTo>
                    <a:lnTo>
                      <a:pt x="284" y="447"/>
                    </a:lnTo>
                    <a:lnTo>
                      <a:pt x="280" y="449"/>
                    </a:lnTo>
                    <a:close/>
                    <a:moveTo>
                      <a:pt x="275" y="442"/>
                    </a:moveTo>
                    <a:lnTo>
                      <a:pt x="277" y="447"/>
                    </a:lnTo>
                    <a:lnTo>
                      <a:pt x="282" y="442"/>
                    </a:lnTo>
                    <a:lnTo>
                      <a:pt x="280" y="437"/>
                    </a:lnTo>
                    <a:lnTo>
                      <a:pt x="275" y="442"/>
                    </a:lnTo>
                    <a:close/>
                    <a:moveTo>
                      <a:pt x="270" y="435"/>
                    </a:moveTo>
                    <a:lnTo>
                      <a:pt x="272" y="437"/>
                    </a:lnTo>
                    <a:lnTo>
                      <a:pt x="277" y="435"/>
                    </a:lnTo>
                    <a:lnTo>
                      <a:pt x="275" y="430"/>
                    </a:lnTo>
                    <a:lnTo>
                      <a:pt x="270" y="435"/>
                    </a:lnTo>
                    <a:close/>
                    <a:moveTo>
                      <a:pt x="263" y="426"/>
                    </a:moveTo>
                    <a:lnTo>
                      <a:pt x="265" y="430"/>
                    </a:lnTo>
                    <a:lnTo>
                      <a:pt x="272" y="426"/>
                    </a:lnTo>
                    <a:lnTo>
                      <a:pt x="270" y="421"/>
                    </a:lnTo>
                    <a:lnTo>
                      <a:pt x="263" y="426"/>
                    </a:lnTo>
                    <a:close/>
                    <a:moveTo>
                      <a:pt x="258" y="418"/>
                    </a:moveTo>
                    <a:lnTo>
                      <a:pt x="261" y="421"/>
                    </a:lnTo>
                    <a:lnTo>
                      <a:pt x="268" y="418"/>
                    </a:lnTo>
                    <a:lnTo>
                      <a:pt x="265" y="414"/>
                    </a:lnTo>
                    <a:lnTo>
                      <a:pt x="258" y="418"/>
                    </a:lnTo>
                    <a:close/>
                    <a:moveTo>
                      <a:pt x="253" y="409"/>
                    </a:moveTo>
                    <a:lnTo>
                      <a:pt x="256" y="414"/>
                    </a:lnTo>
                    <a:lnTo>
                      <a:pt x="263" y="409"/>
                    </a:lnTo>
                    <a:lnTo>
                      <a:pt x="261" y="407"/>
                    </a:lnTo>
                    <a:lnTo>
                      <a:pt x="253" y="409"/>
                    </a:lnTo>
                    <a:close/>
                    <a:moveTo>
                      <a:pt x="249" y="402"/>
                    </a:moveTo>
                    <a:lnTo>
                      <a:pt x="251" y="407"/>
                    </a:lnTo>
                    <a:lnTo>
                      <a:pt x="258" y="402"/>
                    </a:lnTo>
                    <a:lnTo>
                      <a:pt x="256" y="397"/>
                    </a:lnTo>
                    <a:lnTo>
                      <a:pt x="249" y="402"/>
                    </a:lnTo>
                    <a:close/>
                    <a:moveTo>
                      <a:pt x="244" y="392"/>
                    </a:moveTo>
                    <a:lnTo>
                      <a:pt x="246" y="397"/>
                    </a:lnTo>
                    <a:lnTo>
                      <a:pt x="251" y="395"/>
                    </a:lnTo>
                    <a:lnTo>
                      <a:pt x="249" y="390"/>
                    </a:lnTo>
                    <a:lnTo>
                      <a:pt x="244" y="392"/>
                    </a:lnTo>
                    <a:close/>
                    <a:moveTo>
                      <a:pt x="239" y="385"/>
                    </a:moveTo>
                    <a:lnTo>
                      <a:pt x="242" y="390"/>
                    </a:lnTo>
                    <a:lnTo>
                      <a:pt x="246" y="385"/>
                    </a:lnTo>
                    <a:lnTo>
                      <a:pt x="244" y="380"/>
                    </a:lnTo>
                    <a:lnTo>
                      <a:pt x="239" y="385"/>
                    </a:lnTo>
                    <a:close/>
                    <a:moveTo>
                      <a:pt x="235" y="378"/>
                    </a:moveTo>
                    <a:lnTo>
                      <a:pt x="237" y="380"/>
                    </a:lnTo>
                    <a:lnTo>
                      <a:pt x="242" y="378"/>
                    </a:lnTo>
                    <a:lnTo>
                      <a:pt x="239" y="373"/>
                    </a:lnTo>
                    <a:lnTo>
                      <a:pt x="235" y="378"/>
                    </a:lnTo>
                    <a:close/>
                    <a:moveTo>
                      <a:pt x="227" y="369"/>
                    </a:moveTo>
                    <a:lnTo>
                      <a:pt x="230" y="373"/>
                    </a:lnTo>
                    <a:lnTo>
                      <a:pt x="237" y="369"/>
                    </a:lnTo>
                    <a:lnTo>
                      <a:pt x="235" y="366"/>
                    </a:lnTo>
                    <a:lnTo>
                      <a:pt x="227" y="369"/>
                    </a:lnTo>
                    <a:close/>
                    <a:moveTo>
                      <a:pt x="223" y="361"/>
                    </a:moveTo>
                    <a:lnTo>
                      <a:pt x="225" y="364"/>
                    </a:lnTo>
                    <a:lnTo>
                      <a:pt x="232" y="361"/>
                    </a:lnTo>
                    <a:lnTo>
                      <a:pt x="230" y="357"/>
                    </a:lnTo>
                    <a:lnTo>
                      <a:pt x="223" y="361"/>
                    </a:lnTo>
                    <a:close/>
                    <a:moveTo>
                      <a:pt x="218" y="352"/>
                    </a:moveTo>
                    <a:lnTo>
                      <a:pt x="220" y="357"/>
                    </a:lnTo>
                    <a:lnTo>
                      <a:pt x="227" y="352"/>
                    </a:lnTo>
                    <a:lnTo>
                      <a:pt x="225" y="350"/>
                    </a:lnTo>
                    <a:lnTo>
                      <a:pt x="218" y="352"/>
                    </a:lnTo>
                    <a:close/>
                    <a:moveTo>
                      <a:pt x="213" y="345"/>
                    </a:moveTo>
                    <a:lnTo>
                      <a:pt x="216" y="350"/>
                    </a:lnTo>
                    <a:lnTo>
                      <a:pt x="223" y="345"/>
                    </a:lnTo>
                    <a:lnTo>
                      <a:pt x="220" y="340"/>
                    </a:lnTo>
                    <a:lnTo>
                      <a:pt x="213" y="345"/>
                    </a:lnTo>
                    <a:close/>
                    <a:moveTo>
                      <a:pt x="208" y="338"/>
                    </a:moveTo>
                    <a:lnTo>
                      <a:pt x="211" y="340"/>
                    </a:lnTo>
                    <a:lnTo>
                      <a:pt x="216" y="338"/>
                    </a:lnTo>
                    <a:lnTo>
                      <a:pt x="213" y="333"/>
                    </a:lnTo>
                    <a:lnTo>
                      <a:pt x="208" y="338"/>
                    </a:lnTo>
                    <a:close/>
                    <a:moveTo>
                      <a:pt x="204" y="328"/>
                    </a:moveTo>
                    <a:lnTo>
                      <a:pt x="206" y="333"/>
                    </a:lnTo>
                    <a:lnTo>
                      <a:pt x="211" y="328"/>
                    </a:lnTo>
                    <a:lnTo>
                      <a:pt x="208" y="326"/>
                    </a:lnTo>
                    <a:lnTo>
                      <a:pt x="204" y="328"/>
                    </a:lnTo>
                    <a:close/>
                    <a:moveTo>
                      <a:pt x="199" y="321"/>
                    </a:moveTo>
                    <a:lnTo>
                      <a:pt x="201" y="323"/>
                    </a:lnTo>
                    <a:lnTo>
                      <a:pt x="206" y="321"/>
                    </a:lnTo>
                    <a:lnTo>
                      <a:pt x="204" y="316"/>
                    </a:lnTo>
                    <a:lnTo>
                      <a:pt x="199" y="321"/>
                    </a:lnTo>
                    <a:close/>
                    <a:moveTo>
                      <a:pt x="192" y="311"/>
                    </a:moveTo>
                    <a:lnTo>
                      <a:pt x="194" y="316"/>
                    </a:lnTo>
                    <a:lnTo>
                      <a:pt x="201" y="311"/>
                    </a:lnTo>
                    <a:lnTo>
                      <a:pt x="199" y="309"/>
                    </a:lnTo>
                    <a:lnTo>
                      <a:pt x="192" y="311"/>
                    </a:lnTo>
                    <a:close/>
                    <a:moveTo>
                      <a:pt x="187" y="304"/>
                    </a:moveTo>
                    <a:lnTo>
                      <a:pt x="190" y="309"/>
                    </a:lnTo>
                    <a:lnTo>
                      <a:pt x="197" y="304"/>
                    </a:lnTo>
                    <a:lnTo>
                      <a:pt x="194" y="300"/>
                    </a:lnTo>
                    <a:lnTo>
                      <a:pt x="187" y="304"/>
                    </a:lnTo>
                    <a:close/>
                    <a:moveTo>
                      <a:pt x="182" y="295"/>
                    </a:moveTo>
                    <a:lnTo>
                      <a:pt x="185" y="300"/>
                    </a:lnTo>
                    <a:lnTo>
                      <a:pt x="192" y="297"/>
                    </a:lnTo>
                    <a:lnTo>
                      <a:pt x="190" y="292"/>
                    </a:lnTo>
                    <a:lnTo>
                      <a:pt x="182" y="295"/>
                    </a:lnTo>
                    <a:close/>
                    <a:moveTo>
                      <a:pt x="178" y="288"/>
                    </a:moveTo>
                    <a:lnTo>
                      <a:pt x="180" y="292"/>
                    </a:lnTo>
                    <a:lnTo>
                      <a:pt x="187" y="288"/>
                    </a:lnTo>
                    <a:lnTo>
                      <a:pt x="185" y="283"/>
                    </a:lnTo>
                    <a:lnTo>
                      <a:pt x="178" y="288"/>
                    </a:lnTo>
                    <a:close/>
                    <a:moveTo>
                      <a:pt x="173" y="281"/>
                    </a:moveTo>
                    <a:lnTo>
                      <a:pt x="175" y="283"/>
                    </a:lnTo>
                    <a:lnTo>
                      <a:pt x="180" y="281"/>
                    </a:lnTo>
                    <a:lnTo>
                      <a:pt x="178" y="276"/>
                    </a:lnTo>
                    <a:lnTo>
                      <a:pt x="173" y="281"/>
                    </a:lnTo>
                    <a:close/>
                    <a:moveTo>
                      <a:pt x="168" y="271"/>
                    </a:moveTo>
                    <a:lnTo>
                      <a:pt x="171" y="276"/>
                    </a:lnTo>
                    <a:lnTo>
                      <a:pt x="175" y="271"/>
                    </a:lnTo>
                    <a:lnTo>
                      <a:pt x="173" y="269"/>
                    </a:lnTo>
                    <a:lnTo>
                      <a:pt x="168" y="271"/>
                    </a:lnTo>
                    <a:close/>
                    <a:moveTo>
                      <a:pt x="163" y="264"/>
                    </a:moveTo>
                    <a:lnTo>
                      <a:pt x="166" y="269"/>
                    </a:lnTo>
                    <a:lnTo>
                      <a:pt x="171" y="264"/>
                    </a:lnTo>
                    <a:lnTo>
                      <a:pt x="168" y="259"/>
                    </a:lnTo>
                    <a:lnTo>
                      <a:pt x="163" y="264"/>
                    </a:lnTo>
                    <a:close/>
                    <a:moveTo>
                      <a:pt x="156" y="254"/>
                    </a:moveTo>
                    <a:lnTo>
                      <a:pt x="161" y="259"/>
                    </a:lnTo>
                    <a:lnTo>
                      <a:pt x="166" y="257"/>
                    </a:lnTo>
                    <a:lnTo>
                      <a:pt x="163" y="252"/>
                    </a:lnTo>
                    <a:lnTo>
                      <a:pt x="156" y="254"/>
                    </a:lnTo>
                    <a:close/>
                    <a:moveTo>
                      <a:pt x="152" y="247"/>
                    </a:moveTo>
                    <a:lnTo>
                      <a:pt x="154" y="252"/>
                    </a:lnTo>
                    <a:lnTo>
                      <a:pt x="161" y="247"/>
                    </a:lnTo>
                    <a:lnTo>
                      <a:pt x="159" y="243"/>
                    </a:lnTo>
                    <a:lnTo>
                      <a:pt x="152" y="247"/>
                    </a:lnTo>
                    <a:close/>
                    <a:moveTo>
                      <a:pt x="147" y="240"/>
                    </a:moveTo>
                    <a:lnTo>
                      <a:pt x="149" y="243"/>
                    </a:lnTo>
                    <a:lnTo>
                      <a:pt x="156" y="240"/>
                    </a:lnTo>
                    <a:lnTo>
                      <a:pt x="154" y="235"/>
                    </a:lnTo>
                    <a:lnTo>
                      <a:pt x="147" y="240"/>
                    </a:lnTo>
                    <a:close/>
                    <a:moveTo>
                      <a:pt x="142" y="231"/>
                    </a:moveTo>
                    <a:lnTo>
                      <a:pt x="145" y="235"/>
                    </a:lnTo>
                    <a:lnTo>
                      <a:pt x="152" y="231"/>
                    </a:lnTo>
                    <a:lnTo>
                      <a:pt x="149" y="228"/>
                    </a:lnTo>
                    <a:lnTo>
                      <a:pt x="142" y="231"/>
                    </a:lnTo>
                    <a:close/>
                    <a:moveTo>
                      <a:pt x="137" y="223"/>
                    </a:moveTo>
                    <a:lnTo>
                      <a:pt x="140" y="226"/>
                    </a:lnTo>
                    <a:lnTo>
                      <a:pt x="145" y="223"/>
                    </a:lnTo>
                    <a:lnTo>
                      <a:pt x="142" y="219"/>
                    </a:lnTo>
                    <a:lnTo>
                      <a:pt x="137" y="223"/>
                    </a:lnTo>
                    <a:close/>
                    <a:moveTo>
                      <a:pt x="133" y="214"/>
                    </a:moveTo>
                    <a:lnTo>
                      <a:pt x="135" y="219"/>
                    </a:lnTo>
                    <a:lnTo>
                      <a:pt x="140" y="214"/>
                    </a:lnTo>
                    <a:lnTo>
                      <a:pt x="137" y="212"/>
                    </a:lnTo>
                    <a:lnTo>
                      <a:pt x="133" y="214"/>
                    </a:lnTo>
                    <a:close/>
                    <a:moveTo>
                      <a:pt x="128" y="207"/>
                    </a:moveTo>
                    <a:lnTo>
                      <a:pt x="130" y="212"/>
                    </a:lnTo>
                    <a:lnTo>
                      <a:pt x="135" y="207"/>
                    </a:lnTo>
                    <a:lnTo>
                      <a:pt x="133" y="202"/>
                    </a:lnTo>
                    <a:lnTo>
                      <a:pt x="128" y="207"/>
                    </a:lnTo>
                    <a:close/>
                    <a:moveTo>
                      <a:pt x="121" y="200"/>
                    </a:moveTo>
                    <a:lnTo>
                      <a:pt x="126" y="202"/>
                    </a:lnTo>
                    <a:lnTo>
                      <a:pt x="130" y="200"/>
                    </a:lnTo>
                    <a:lnTo>
                      <a:pt x="128" y="195"/>
                    </a:lnTo>
                    <a:lnTo>
                      <a:pt x="121" y="200"/>
                    </a:lnTo>
                    <a:close/>
                    <a:moveTo>
                      <a:pt x="116" y="190"/>
                    </a:moveTo>
                    <a:lnTo>
                      <a:pt x="118" y="195"/>
                    </a:lnTo>
                    <a:lnTo>
                      <a:pt x="126" y="190"/>
                    </a:lnTo>
                    <a:lnTo>
                      <a:pt x="123" y="188"/>
                    </a:lnTo>
                    <a:lnTo>
                      <a:pt x="116" y="190"/>
                    </a:lnTo>
                    <a:close/>
                    <a:moveTo>
                      <a:pt x="111" y="183"/>
                    </a:moveTo>
                    <a:lnTo>
                      <a:pt x="114" y="185"/>
                    </a:lnTo>
                    <a:lnTo>
                      <a:pt x="121" y="183"/>
                    </a:lnTo>
                    <a:lnTo>
                      <a:pt x="118" y="178"/>
                    </a:lnTo>
                    <a:lnTo>
                      <a:pt x="111" y="183"/>
                    </a:lnTo>
                    <a:close/>
                    <a:moveTo>
                      <a:pt x="107" y="174"/>
                    </a:moveTo>
                    <a:lnTo>
                      <a:pt x="109" y="178"/>
                    </a:lnTo>
                    <a:lnTo>
                      <a:pt x="116" y="174"/>
                    </a:lnTo>
                    <a:lnTo>
                      <a:pt x="114" y="171"/>
                    </a:lnTo>
                    <a:lnTo>
                      <a:pt x="107" y="174"/>
                    </a:lnTo>
                    <a:close/>
                    <a:moveTo>
                      <a:pt x="102" y="166"/>
                    </a:moveTo>
                    <a:lnTo>
                      <a:pt x="104" y="171"/>
                    </a:lnTo>
                    <a:lnTo>
                      <a:pt x="109" y="166"/>
                    </a:lnTo>
                    <a:lnTo>
                      <a:pt x="107" y="162"/>
                    </a:lnTo>
                    <a:lnTo>
                      <a:pt x="102" y="166"/>
                    </a:lnTo>
                    <a:close/>
                    <a:moveTo>
                      <a:pt x="97" y="157"/>
                    </a:moveTo>
                    <a:lnTo>
                      <a:pt x="100" y="162"/>
                    </a:lnTo>
                    <a:lnTo>
                      <a:pt x="104" y="159"/>
                    </a:lnTo>
                    <a:lnTo>
                      <a:pt x="102" y="155"/>
                    </a:lnTo>
                    <a:lnTo>
                      <a:pt x="97" y="157"/>
                    </a:lnTo>
                    <a:close/>
                    <a:moveTo>
                      <a:pt x="92" y="150"/>
                    </a:moveTo>
                    <a:lnTo>
                      <a:pt x="95" y="155"/>
                    </a:lnTo>
                    <a:lnTo>
                      <a:pt x="100" y="150"/>
                    </a:lnTo>
                    <a:lnTo>
                      <a:pt x="97" y="145"/>
                    </a:lnTo>
                    <a:lnTo>
                      <a:pt x="92" y="150"/>
                    </a:lnTo>
                    <a:close/>
                    <a:moveTo>
                      <a:pt x="85" y="143"/>
                    </a:moveTo>
                    <a:lnTo>
                      <a:pt x="90" y="145"/>
                    </a:lnTo>
                    <a:lnTo>
                      <a:pt x="95" y="143"/>
                    </a:lnTo>
                    <a:lnTo>
                      <a:pt x="92" y="138"/>
                    </a:lnTo>
                    <a:lnTo>
                      <a:pt x="85" y="143"/>
                    </a:lnTo>
                    <a:close/>
                    <a:moveTo>
                      <a:pt x="81" y="133"/>
                    </a:moveTo>
                    <a:lnTo>
                      <a:pt x="83" y="138"/>
                    </a:lnTo>
                    <a:lnTo>
                      <a:pt x="90" y="133"/>
                    </a:lnTo>
                    <a:lnTo>
                      <a:pt x="88" y="131"/>
                    </a:lnTo>
                    <a:lnTo>
                      <a:pt x="81" y="133"/>
                    </a:lnTo>
                    <a:close/>
                    <a:moveTo>
                      <a:pt x="76" y="126"/>
                    </a:moveTo>
                    <a:lnTo>
                      <a:pt x="78" y="131"/>
                    </a:lnTo>
                    <a:lnTo>
                      <a:pt x="85" y="126"/>
                    </a:lnTo>
                    <a:lnTo>
                      <a:pt x="83" y="121"/>
                    </a:lnTo>
                    <a:lnTo>
                      <a:pt x="76" y="126"/>
                    </a:lnTo>
                    <a:close/>
                    <a:moveTo>
                      <a:pt x="71" y="117"/>
                    </a:moveTo>
                    <a:lnTo>
                      <a:pt x="73" y="121"/>
                    </a:lnTo>
                    <a:lnTo>
                      <a:pt x="81" y="119"/>
                    </a:lnTo>
                    <a:lnTo>
                      <a:pt x="78" y="114"/>
                    </a:lnTo>
                    <a:lnTo>
                      <a:pt x="71" y="117"/>
                    </a:lnTo>
                    <a:close/>
                    <a:moveTo>
                      <a:pt x="66" y="109"/>
                    </a:moveTo>
                    <a:lnTo>
                      <a:pt x="69" y="114"/>
                    </a:lnTo>
                    <a:lnTo>
                      <a:pt x="73" y="109"/>
                    </a:lnTo>
                    <a:lnTo>
                      <a:pt x="71" y="105"/>
                    </a:lnTo>
                    <a:lnTo>
                      <a:pt x="66" y="109"/>
                    </a:lnTo>
                    <a:close/>
                    <a:moveTo>
                      <a:pt x="62" y="102"/>
                    </a:moveTo>
                    <a:lnTo>
                      <a:pt x="64" y="105"/>
                    </a:lnTo>
                    <a:lnTo>
                      <a:pt x="69" y="102"/>
                    </a:lnTo>
                    <a:lnTo>
                      <a:pt x="66" y="97"/>
                    </a:lnTo>
                    <a:lnTo>
                      <a:pt x="62" y="102"/>
                    </a:lnTo>
                    <a:close/>
                    <a:moveTo>
                      <a:pt x="57" y="93"/>
                    </a:moveTo>
                    <a:lnTo>
                      <a:pt x="59" y="97"/>
                    </a:lnTo>
                    <a:lnTo>
                      <a:pt x="64" y="93"/>
                    </a:lnTo>
                    <a:lnTo>
                      <a:pt x="62" y="90"/>
                    </a:lnTo>
                    <a:lnTo>
                      <a:pt x="57" y="93"/>
                    </a:lnTo>
                    <a:close/>
                    <a:moveTo>
                      <a:pt x="50" y="86"/>
                    </a:moveTo>
                    <a:lnTo>
                      <a:pt x="55" y="88"/>
                    </a:lnTo>
                    <a:lnTo>
                      <a:pt x="59" y="86"/>
                    </a:lnTo>
                    <a:lnTo>
                      <a:pt x="57" y="81"/>
                    </a:lnTo>
                    <a:lnTo>
                      <a:pt x="50" y="86"/>
                    </a:lnTo>
                    <a:close/>
                    <a:moveTo>
                      <a:pt x="45" y="76"/>
                    </a:moveTo>
                    <a:lnTo>
                      <a:pt x="47" y="81"/>
                    </a:lnTo>
                    <a:lnTo>
                      <a:pt x="55" y="76"/>
                    </a:lnTo>
                    <a:lnTo>
                      <a:pt x="52" y="74"/>
                    </a:lnTo>
                    <a:lnTo>
                      <a:pt x="45" y="76"/>
                    </a:lnTo>
                    <a:close/>
                    <a:moveTo>
                      <a:pt x="40" y="69"/>
                    </a:moveTo>
                    <a:lnTo>
                      <a:pt x="43" y="74"/>
                    </a:lnTo>
                    <a:lnTo>
                      <a:pt x="50" y="69"/>
                    </a:lnTo>
                    <a:lnTo>
                      <a:pt x="47" y="64"/>
                    </a:lnTo>
                    <a:lnTo>
                      <a:pt x="40" y="69"/>
                    </a:lnTo>
                    <a:close/>
                    <a:moveTo>
                      <a:pt x="36" y="62"/>
                    </a:moveTo>
                    <a:lnTo>
                      <a:pt x="38" y="64"/>
                    </a:lnTo>
                    <a:lnTo>
                      <a:pt x="45" y="62"/>
                    </a:lnTo>
                    <a:lnTo>
                      <a:pt x="43" y="57"/>
                    </a:lnTo>
                    <a:lnTo>
                      <a:pt x="36" y="62"/>
                    </a:lnTo>
                    <a:close/>
                    <a:moveTo>
                      <a:pt x="31" y="52"/>
                    </a:moveTo>
                    <a:lnTo>
                      <a:pt x="33" y="57"/>
                    </a:lnTo>
                    <a:lnTo>
                      <a:pt x="40" y="52"/>
                    </a:lnTo>
                    <a:lnTo>
                      <a:pt x="36" y="50"/>
                    </a:lnTo>
                    <a:lnTo>
                      <a:pt x="31" y="52"/>
                    </a:lnTo>
                    <a:close/>
                    <a:moveTo>
                      <a:pt x="26" y="45"/>
                    </a:moveTo>
                    <a:lnTo>
                      <a:pt x="28" y="48"/>
                    </a:lnTo>
                    <a:lnTo>
                      <a:pt x="33" y="45"/>
                    </a:lnTo>
                    <a:lnTo>
                      <a:pt x="31" y="40"/>
                    </a:lnTo>
                    <a:lnTo>
                      <a:pt x="26" y="45"/>
                    </a:lnTo>
                    <a:close/>
                    <a:moveTo>
                      <a:pt x="21" y="36"/>
                    </a:moveTo>
                    <a:lnTo>
                      <a:pt x="24" y="40"/>
                    </a:lnTo>
                    <a:lnTo>
                      <a:pt x="28" y="36"/>
                    </a:lnTo>
                    <a:lnTo>
                      <a:pt x="26" y="33"/>
                    </a:lnTo>
                    <a:lnTo>
                      <a:pt x="21" y="36"/>
                    </a:lnTo>
                    <a:close/>
                    <a:moveTo>
                      <a:pt x="14" y="29"/>
                    </a:moveTo>
                    <a:lnTo>
                      <a:pt x="19" y="33"/>
                    </a:lnTo>
                    <a:lnTo>
                      <a:pt x="24" y="29"/>
                    </a:lnTo>
                    <a:lnTo>
                      <a:pt x="21" y="24"/>
                    </a:lnTo>
                    <a:lnTo>
                      <a:pt x="14" y="29"/>
                    </a:lnTo>
                    <a:close/>
                    <a:moveTo>
                      <a:pt x="10" y="19"/>
                    </a:moveTo>
                    <a:lnTo>
                      <a:pt x="12" y="24"/>
                    </a:lnTo>
                    <a:lnTo>
                      <a:pt x="19" y="21"/>
                    </a:lnTo>
                    <a:lnTo>
                      <a:pt x="17" y="17"/>
                    </a:lnTo>
                    <a:lnTo>
                      <a:pt x="10" y="19"/>
                    </a:lnTo>
                    <a:close/>
                    <a:moveTo>
                      <a:pt x="5" y="12"/>
                    </a:moveTo>
                    <a:lnTo>
                      <a:pt x="7" y="17"/>
                    </a:lnTo>
                    <a:lnTo>
                      <a:pt x="14" y="12"/>
                    </a:lnTo>
                    <a:lnTo>
                      <a:pt x="12" y="7"/>
                    </a:lnTo>
                    <a:lnTo>
                      <a:pt x="5" y="12"/>
                    </a:lnTo>
                    <a:close/>
                    <a:moveTo>
                      <a:pt x="0" y="5"/>
                    </a:moveTo>
                    <a:lnTo>
                      <a:pt x="2" y="7"/>
                    </a:lnTo>
                    <a:lnTo>
                      <a:pt x="10" y="5"/>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3"/>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2" y="5"/>
                    </a:lnTo>
                    <a:lnTo>
                      <a:pt x="7" y="2"/>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4"/>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Lst>
                <a:ahLst/>
                <a:cxnLst>
                  <a:cxn ang="0">
                    <a:pos x="T0" y="T1"/>
                  </a:cxn>
                  <a:cxn ang="0">
                    <a:pos x="T2" y="T3"/>
                  </a:cxn>
                  <a:cxn ang="0">
                    <a:pos x="T4" y="T5"/>
                  </a:cxn>
                  <a:cxn ang="0">
                    <a:pos x="T6" y="T7"/>
                  </a:cxn>
                </a:cxnLst>
                <a:rect l="0" t="0" r="r" b="b"/>
                <a:pathLst>
                  <a:path w="7" h="5">
                    <a:moveTo>
                      <a:pt x="0" y="5"/>
                    </a:moveTo>
                    <a:lnTo>
                      <a:pt x="2" y="5"/>
                    </a:lnTo>
                    <a:lnTo>
                      <a:pt x="7" y="2"/>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95"/>
              <p:cNvSpPr>
                <a:spLocks noChangeArrowheads="1"/>
              </p:cNvSpPr>
              <p:nvPr/>
            </p:nvSpPr>
            <p:spPr bwMode="auto">
              <a:xfrm>
                <a:off x="461" y="1241"/>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6"/>
              <p:cNvSpPr>
                <a:spLocks/>
              </p:cNvSpPr>
              <p:nvPr/>
            </p:nvSpPr>
            <p:spPr bwMode="auto">
              <a:xfrm>
                <a:off x="461" y="1241"/>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7"/>
              <p:cNvSpPr>
                <a:spLocks noEditPoints="1"/>
              </p:cNvSpPr>
              <p:nvPr/>
            </p:nvSpPr>
            <p:spPr bwMode="auto">
              <a:xfrm>
                <a:off x="468" y="1241"/>
                <a:ext cx="689" cy="29"/>
              </a:xfrm>
              <a:custGeom>
                <a:avLst/>
                <a:gdLst>
                  <a:gd name="T0" fmla="*/ 673 w 689"/>
                  <a:gd name="T1" fmla="*/ 26 h 29"/>
                  <a:gd name="T2" fmla="*/ 668 w 689"/>
                  <a:gd name="T3" fmla="*/ 26 h 29"/>
                  <a:gd name="T4" fmla="*/ 661 w 689"/>
                  <a:gd name="T5" fmla="*/ 19 h 29"/>
                  <a:gd name="T6" fmla="*/ 647 w 689"/>
                  <a:gd name="T7" fmla="*/ 19 h 29"/>
                  <a:gd name="T8" fmla="*/ 635 w 689"/>
                  <a:gd name="T9" fmla="*/ 26 h 29"/>
                  <a:gd name="T10" fmla="*/ 616 w 689"/>
                  <a:gd name="T11" fmla="*/ 26 h 29"/>
                  <a:gd name="T12" fmla="*/ 611 w 689"/>
                  <a:gd name="T13" fmla="*/ 26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4 h 29"/>
                  <a:gd name="T36" fmla="*/ 476 w 689"/>
                  <a:gd name="T37" fmla="*/ 14 h 29"/>
                  <a:gd name="T38" fmla="*/ 464 w 689"/>
                  <a:gd name="T39" fmla="*/ 22 h 29"/>
                  <a:gd name="T40" fmla="*/ 445 w 689"/>
                  <a:gd name="T41" fmla="*/ 19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4 h 29"/>
                  <a:gd name="T72" fmla="*/ 270 w 689"/>
                  <a:gd name="T73" fmla="*/ 14 h 29"/>
                  <a:gd name="T74" fmla="*/ 261 w 689"/>
                  <a:gd name="T75" fmla="*/ 7 h 29"/>
                  <a:gd name="T76" fmla="*/ 246 w 689"/>
                  <a:gd name="T77" fmla="*/ 7 h 29"/>
                  <a:gd name="T78" fmla="*/ 237 w 689"/>
                  <a:gd name="T79" fmla="*/ 14 h 29"/>
                  <a:gd name="T80" fmla="*/ 218 w 689"/>
                  <a:gd name="T81" fmla="*/ 14 h 29"/>
                  <a:gd name="T82" fmla="*/ 213 w 689"/>
                  <a:gd name="T83" fmla="*/ 14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7 h 29"/>
                  <a:gd name="T112" fmla="*/ 43 w 689"/>
                  <a:gd name="T113" fmla="*/ 7 h 29"/>
                  <a:gd name="T114" fmla="*/ 33 w 689"/>
                  <a:gd name="T115" fmla="*/ 0 h 29"/>
                  <a:gd name="T116" fmla="*/ 19 w 689"/>
                  <a:gd name="T117" fmla="*/ 0 h 29"/>
                  <a:gd name="T118" fmla="*/ 9 w 689"/>
                  <a:gd name="T1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6"/>
                    </a:moveTo>
                    <a:lnTo>
                      <a:pt x="687" y="29"/>
                    </a:lnTo>
                    <a:lnTo>
                      <a:pt x="689" y="22"/>
                    </a:lnTo>
                    <a:lnTo>
                      <a:pt x="684" y="19"/>
                    </a:lnTo>
                    <a:lnTo>
                      <a:pt x="682" y="26"/>
                    </a:lnTo>
                    <a:close/>
                    <a:moveTo>
                      <a:pt x="673" y="26"/>
                    </a:moveTo>
                    <a:lnTo>
                      <a:pt x="677" y="26"/>
                    </a:lnTo>
                    <a:lnTo>
                      <a:pt x="680" y="19"/>
                    </a:lnTo>
                    <a:lnTo>
                      <a:pt x="675" y="19"/>
                    </a:lnTo>
                    <a:lnTo>
                      <a:pt x="673" y="26"/>
                    </a:lnTo>
                    <a:close/>
                    <a:moveTo>
                      <a:pt x="663" y="26"/>
                    </a:moveTo>
                    <a:lnTo>
                      <a:pt x="668" y="26"/>
                    </a:lnTo>
                    <a:lnTo>
                      <a:pt x="670" y="19"/>
                    </a:lnTo>
                    <a:lnTo>
                      <a:pt x="665" y="19"/>
                    </a:lnTo>
                    <a:lnTo>
                      <a:pt x="663" y="26"/>
                    </a:lnTo>
                    <a:close/>
                    <a:moveTo>
                      <a:pt x="654" y="26"/>
                    </a:moveTo>
                    <a:lnTo>
                      <a:pt x="658" y="26"/>
                    </a:lnTo>
                    <a:lnTo>
                      <a:pt x="661" y="19"/>
                    </a:lnTo>
                    <a:lnTo>
                      <a:pt x="656" y="19"/>
                    </a:lnTo>
                    <a:lnTo>
                      <a:pt x="654" y="26"/>
                    </a:lnTo>
                    <a:close/>
                    <a:moveTo>
                      <a:pt x="644" y="26"/>
                    </a:moveTo>
                    <a:lnTo>
                      <a:pt x="649" y="26"/>
                    </a:lnTo>
                    <a:lnTo>
                      <a:pt x="651" y="19"/>
                    </a:lnTo>
                    <a:lnTo>
                      <a:pt x="647" y="19"/>
                    </a:lnTo>
                    <a:lnTo>
                      <a:pt x="644" y="26"/>
                    </a:lnTo>
                    <a:close/>
                    <a:moveTo>
                      <a:pt x="635" y="26"/>
                    </a:moveTo>
                    <a:lnTo>
                      <a:pt x="639" y="26"/>
                    </a:lnTo>
                    <a:lnTo>
                      <a:pt x="642" y="19"/>
                    </a:lnTo>
                    <a:lnTo>
                      <a:pt x="637" y="19"/>
                    </a:lnTo>
                    <a:lnTo>
                      <a:pt x="635" y="26"/>
                    </a:lnTo>
                    <a:close/>
                    <a:moveTo>
                      <a:pt x="625" y="26"/>
                    </a:moveTo>
                    <a:lnTo>
                      <a:pt x="630" y="26"/>
                    </a:lnTo>
                    <a:lnTo>
                      <a:pt x="632" y="19"/>
                    </a:lnTo>
                    <a:lnTo>
                      <a:pt x="628" y="19"/>
                    </a:lnTo>
                    <a:lnTo>
                      <a:pt x="625" y="26"/>
                    </a:lnTo>
                    <a:close/>
                    <a:moveTo>
                      <a:pt x="616" y="26"/>
                    </a:moveTo>
                    <a:lnTo>
                      <a:pt x="620" y="26"/>
                    </a:lnTo>
                    <a:lnTo>
                      <a:pt x="623" y="19"/>
                    </a:lnTo>
                    <a:lnTo>
                      <a:pt x="618" y="19"/>
                    </a:lnTo>
                    <a:lnTo>
                      <a:pt x="616" y="26"/>
                    </a:lnTo>
                    <a:close/>
                    <a:moveTo>
                      <a:pt x="606" y="26"/>
                    </a:moveTo>
                    <a:lnTo>
                      <a:pt x="611" y="26"/>
                    </a:lnTo>
                    <a:lnTo>
                      <a:pt x="613" y="19"/>
                    </a:lnTo>
                    <a:lnTo>
                      <a:pt x="609" y="19"/>
                    </a:lnTo>
                    <a:lnTo>
                      <a:pt x="606" y="26"/>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4"/>
                    </a:lnTo>
                    <a:lnTo>
                      <a:pt x="521" y="22"/>
                    </a:lnTo>
                    <a:close/>
                    <a:moveTo>
                      <a:pt x="512" y="22"/>
                    </a:moveTo>
                    <a:lnTo>
                      <a:pt x="516" y="22"/>
                    </a:lnTo>
                    <a:lnTo>
                      <a:pt x="519" y="14"/>
                    </a:lnTo>
                    <a:lnTo>
                      <a:pt x="514" y="14"/>
                    </a:lnTo>
                    <a:lnTo>
                      <a:pt x="512" y="22"/>
                    </a:lnTo>
                    <a:close/>
                    <a:moveTo>
                      <a:pt x="502" y="22"/>
                    </a:moveTo>
                    <a:lnTo>
                      <a:pt x="507" y="22"/>
                    </a:lnTo>
                    <a:lnTo>
                      <a:pt x="509" y="14"/>
                    </a:lnTo>
                    <a:lnTo>
                      <a:pt x="504" y="14"/>
                    </a:lnTo>
                    <a:lnTo>
                      <a:pt x="502" y="22"/>
                    </a:lnTo>
                    <a:close/>
                    <a:moveTo>
                      <a:pt x="493" y="22"/>
                    </a:moveTo>
                    <a:lnTo>
                      <a:pt x="497" y="22"/>
                    </a:lnTo>
                    <a:lnTo>
                      <a:pt x="500" y="14"/>
                    </a:lnTo>
                    <a:lnTo>
                      <a:pt x="495" y="14"/>
                    </a:lnTo>
                    <a:lnTo>
                      <a:pt x="493" y="22"/>
                    </a:lnTo>
                    <a:close/>
                    <a:moveTo>
                      <a:pt x="483" y="22"/>
                    </a:moveTo>
                    <a:lnTo>
                      <a:pt x="488" y="22"/>
                    </a:lnTo>
                    <a:lnTo>
                      <a:pt x="490" y="14"/>
                    </a:lnTo>
                    <a:lnTo>
                      <a:pt x="485" y="14"/>
                    </a:lnTo>
                    <a:lnTo>
                      <a:pt x="483" y="22"/>
                    </a:lnTo>
                    <a:close/>
                    <a:moveTo>
                      <a:pt x="474" y="22"/>
                    </a:moveTo>
                    <a:lnTo>
                      <a:pt x="478" y="22"/>
                    </a:lnTo>
                    <a:lnTo>
                      <a:pt x="481" y="14"/>
                    </a:lnTo>
                    <a:lnTo>
                      <a:pt x="476" y="14"/>
                    </a:lnTo>
                    <a:lnTo>
                      <a:pt x="474" y="22"/>
                    </a:lnTo>
                    <a:close/>
                    <a:moveTo>
                      <a:pt x="464" y="22"/>
                    </a:moveTo>
                    <a:lnTo>
                      <a:pt x="469" y="22"/>
                    </a:lnTo>
                    <a:lnTo>
                      <a:pt x="471" y="14"/>
                    </a:lnTo>
                    <a:lnTo>
                      <a:pt x="467" y="14"/>
                    </a:lnTo>
                    <a:lnTo>
                      <a:pt x="464" y="22"/>
                    </a:lnTo>
                    <a:close/>
                    <a:moveTo>
                      <a:pt x="455" y="22"/>
                    </a:moveTo>
                    <a:lnTo>
                      <a:pt x="459" y="22"/>
                    </a:lnTo>
                    <a:lnTo>
                      <a:pt x="462" y="14"/>
                    </a:lnTo>
                    <a:lnTo>
                      <a:pt x="457" y="14"/>
                    </a:lnTo>
                    <a:lnTo>
                      <a:pt x="455" y="22"/>
                    </a:lnTo>
                    <a:close/>
                    <a:moveTo>
                      <a:pt x="445" y="19"/>
                    </a:moveTo>
                    <a:lnTo>
                      <a:pt x="450" y="22"/>
                    </a:lnTo>
                    <a:lnTo>
                      <a:pt x="452" y="14"/>
                    </a:lnTo>
                    <a:lnTo>
                      <a:pt x="448" y="12"/>
                    </a:lnTo>
                    <a:lnTo>
                      <a:pt x="445" y="19"/>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7"/>
                    </a:lnTo>
                    <a:lnTo>
                      <a:pt x="365" y="10"/>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4"/>
                    </a:moveTo>
                    <a:lnTo>
                      <a:pt x="289" y="17"/>
                    </a:lnTo>
                    <a:lnTo>
                      <a:pt x="289" y="10"/>
                    </a:lnTo>
                    <a:lnTo>
                      <a:pt x="284" y="7"/>
                    </a:lnTo>
                    <a:lnTo>
                      <a:pt x="284" y="14"/>
                    </a:lnTo>
                    <a:close/>
                    <a:moveTo>
                      <a:pt x="275" y="14"/>
                    </a:moveTo>
                    <a:lnTo>
                      <a:pt x="279" y="14"/>
                    </a:lnTo>
                    <a:lnTo>
                      <a:pt x="279" y="7"/>
                    </a:lnTo>
                    <a:lnTo>
                      <a:pt x="275" y="7"/>
                    </a:lnTo>
                    <a:lnTo>
                      <a:pt x="275" y="14"/>
                    </a:lnTo>
                    <a:close/>
                    <a:moveTo>
                      <a:pt x="265" y="14"/>
                    </a:moveTo>
                    <a:lnTo>
                      <a:pt x="270" y="14"/>
                    </a:lnTo>
                    <a:lnTo>
                      <a:pt x="270" y="7"/>
                    </a:lnTo>
                    <a:lnTo>
                      <a:pt x="265" y="7"/>
                    </a:lnTo>
                    <a:lnTo>
                      <a:pt x="265" y="14"/>
                    </a:lnTo>
                    <a:close/>
                    <a:moveTo>
                      <a:pt x="256" y="14"/>
                    </a:moveTo>
                    <a:lnTo>
                      <a:pt x="261" y="14"/>
                    </a:lnTo>
                    <a:lnTo>
                      <a:pt x="261" y="7"/>
                    </a:lnTo>
                    <a:lnTo>
                      <a:pt x="256" y="7"/>
                    </a:lnTo>
                    <a:lnTo>
                      <a:pt x="256" y="14"/>
                    </a:lnTo>
                    <a:close/>
                    <a:moveTo>
                      <a:pt x="246" y="14"/>
                    </a:moveTo>
                    <a:lnTo>
                      <a:pt x="251" y="14"/>
                    </a:lnTo>
                    <a:lnTo>
                      <a:pt x="251" y="7"/>
                    </a:lnTo>
                    <a:lnTo>
                      <a:pt x="246" y="7"/>
                    </a:lnTo>
                    <a:lnTo>
                      <a:pt x="246" y="14"/>
                    </a:lnTo>
                    <a:close/>
                    <a:moveTo>
                      <a:pt x="237" y="14"/>
                    </a:moveTo>
                    <a:lnTo>
                      <a:pt x="242" y="14"/>
                    </a:lnTo>
                    <a:lnTo>
                      <a:pt x="242" y="7"/>
                    </a:lnTo>
                    <a:lnTo>
                      <a:pt x="237" y="7"/>
                    </a:lnTo>
                    <a:lnTo>
                      <a:pt x="237" y="14"/>
                    </a:lnTo>
                    <a:close/>
                    <a:moveTo>
                      <a:pt x="227" y="14"/>
                    </a:moveTo>
                    <a:lnTo>
                      <a:pt x="232" y="14"/>
                    </a:lnTo>
                    <a:lnTo>
                      <a:pt x="232" y="7"/>
                    </a:lnTo>
                    <a:lnTo>
                      <a:pt x="227" y="7"/>
                    </a:lnTo>
                    <a:lnTo>
                      <a:pt x="227" y="14"/>
                    </a:lnTo>
                    <a:close/>
                    <a:moveTo>
                      <a:pt x="218" y="14"/>
                    </a:moveTo>
                    <a:lnTo>
                      <a:pt x="223" y="14"/>
                    </a:lnTo>
                    <a:lnTo>
                      <a:pt x="223" y="7"/>
                    </a:lnTo>
                    <a:lnTo>
                      <a:pt x="218" y="7"/>
                    </a:lnTo>
                    <a:lnTo>
                      <a:pt x="218" y="14"/>
                    </a:lnTo>
                    <a:close/>
                    <a:moveTo>
                      <a:pt x="208" y="14"/>
                    </a:moveTo>
                    <a:lnTo>
                      <a:pt x="213" y="14"/>
                    </a:lnTo>
                    <a:lnTo>
                      <a:pt x="213" y="7"/>
                    </a:lnTo>
                    <a:lnTo>
                      <a:pt x="208" y="7"/>
                    </a:lnTo>
                    <a:lnTo>
                      <a:pt x="208" y="14"/>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7"/>
                    </a:moveTo>
                    <a:lnTo>
                      <a:pt x="52" y="10"/>
                    </a:lnTo>
                    <a:lnTo>
                      <a:pt x="52" y="3"/>
                    </a:lnTo>
                    <a:lnTo>
                      <a:pt x="47" y="0"/>
                    </a:lnTo>
                    <a:lnTo>
                      <a:pt x="47" y="7"/>
                    </a:lnTo>
                    <a:close/>
                    <a:moveTo>
                      <a:pt x="38" y="7"/>
                    </a:moveTo>
                    <a:lnTo>
                      <a:pt x="43" y="7"/>
                    </a:lnTo>
                    <a:lnTo>
                      <a:pt x="43" y="0"/>
                    </a:lnTo>
                    <a:lnTo>
                      <a:pt x="38" y="0"/>
                    </a:lnTo>
                    <a:lnTo>
                      <a:pt x="38" y="7"/>
                    </a:lnTo>
                    <a:close/>
                    <a:moveTo>
                      <a:pt x="28" y="7"/>
                    </a:moveTo>
                    <a:lnTo>
                      <a:pt x="33" y="7"/>
                    </a:lnTo>
                    <a:lnTo>
                      <a:pt x="33" y="0"/>
                    </a:lnTo>
                    <a:lnTo>
                      <a:pt x="28" y="0"/>
                    </a:lnTo>
                    <a:lnTo>
                      <a:pt x="28" y="7"/>
                    </a:lnTo>
                    <a:close/>
                    <a:moveTo>
                      <a:pt x="19" y="7"/>
                    </a:moveTo>
                    <a:lnTo>
                      <a:pt x="24" y="7"/>
                    </a:lnTo>
                    <a:lnTo>
                      <a:pt x="24" y="0"/>
                    </a:lnTo>
                    <a:lnTo>
                      <a:pt x="19" y="0"/>
                    </a:lnTo>
                    <a:lnTo>
                      <a:pt x="19" y="7"/>
                    </a:lnTo>
                    <a:close/>
                    <a:moveTo>
                      <a:pt x="9" y="7"/>
                    </a:moveTo>
                    <a:lnTo>
                      <a:pt x="14" y="7"/>
                    </a:lnTo>
                    <a:lnTo>
                      <a:pt x="14" y="0"/>
                    </a:lnTo>
                    <a:lnTo>
                      <a:pt x="9" y="0"/>
                    </a:lnTo>
                    <a:lnTo>
                      <a:pt x="9" y="7"/>
                    </a:lnTo>
                    <a:close/>
                    <a:moveTo>
                      <a:pt x="0" y="7"/>
                    </a:moveTo>
                    <a:lnTo>
                      <a:pt x="5"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8"/>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9"/>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Rectangle 100"/>
              <p:cNvSpPr>
                <a:spLocks noChangeArrowheads="1"/>
              </p:cNvSpPr>
              <p:nvPr/>
            </p:nvSpPr>
            <p:spPr bwMode="auto">
              <a:xfrm>
                <a:off x="461" y="1362"/>
                <a:ext cx="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1"/>
              <p:cNvSpPr>
                <a:spLocks/>
              </p:cNvSpPr>
              <p:nvPr/>
            </p:nvSpPr>
            <p:spPr bwMode="auto">
              <a:xfrm>
                <a:off x="461" y="1362"/>
                <a:ext cx="2" cy="8"/>
              </a:xfrm>
              <a:custGeom>
                <a:avLst/>
                <a:gdLst>
                  <a:gd name="T0" fmla="*/ 0 w 2"/>
                  <a:gd name="T1" fmla="*/ 8 h 8"/>
                  <a:gd name="T2" fmla="*/ 2 w 2"/>
                  <a:gd name="T3" fmla="*/ 8 h 8"/>
                  <a:gd name="T4" fmla="*/ 2 w 2"/>
                  <a:gd name="T5" fmla="*/ 0 h 8"/>
                  <a:gd name="T6" fmla="*/ 0 w 2"/>
                  <a:gd name="T7" fmla="*/ 0 h 8"/>
                </a:gdLst>
                <a:ahLst/>
                <a:cxnLst>
                  <a:cxn ang="0">
                    <a:pos x="T0" y="T1"/>
                  </a:cxn>
                  <a:cxn ang="0">
                    <a:pos x="T2" y="T3"/>
                  </a:cxn>
                  <a:cxn ang="0">
                    <a:pos x="T4" y="T5"/>
                  </a:cxn>
                  <a:cxn ang="0">
                    <a:pos x="T6" y="T7"/>
                  </a:cxn>
                </a:cxnLst>
                <a:rect l="0" t="0" r="r" b="b"/>
                <a:pathLst>
                  <a:path w="2" h="8">
                    <a:moveTo>
                      <a:pt x="0" y="8"/>
                    </a:moveTo>
                    <a:lnTo>
                      <a:pt x="2" y="8"/>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2"/>
              <p:cNvSpPr>
                <a:spLocks noEditPoints="1"/>
              </p:cNvSpPr>
              <p:nvPr/>
            </p:nvSpPr>
            <p:spPr bwMode="auto">
              <a:xfrm>
                <a:off x="468" y="1362"/>
                <a:ext cx="689" cy="29"/>
              </a:xfrm>
              <a:custGeom>
                <a:avLst/>
                <a:gdLst>
                  <a:gd name="T0" fmla="*/ 673 w 689"/>
                  <a:gd name="T1" fmla="*/ 27 h 29"/>
                  <a:gd name="T2" fmla="*/ 668 w 689"/>
                  <a:gd name="T3" fmla="*/ 27 h 29"/>
                  <a:gd name="T4" fmla="*/ 661 w 689"/>
                  <a:gd name="T5" fmla="*/ 19 h 29"/>
                  <a:gd name="T6" fmla="*/ 647 w 689"/>
                  <a:gd name="T7" fmla="*/ 19 h 29"/>
                  <a:gd name="T8" fmla="*/ 635 w 689"/>
                  <a:gd name="T9" fmla="*/ 27 h 29"/>
                  <a:gd name="T10" fmla="*/ 616 w 689"/>
                  <a:gd name="T11" fmla="*/ 27 h 29"/>
                  <a:gd name="T12" fmla="*/ 611 w 689"/>
                  <a:gd name="T13" fmla="*/ 27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5 h 29"/>
                  <a:gd name="T36" fmla="*/ 476 w 689"/>
                  <a:gd name="T37" fmla="*/ 15 h 29"/>
                  <a:gd name="T38" fmla="*/ 464 w 689"/>
                  <a:gd name="T39" fmla="*/ 22 h 29"/>
                  <a:gd name="T40" fmla="*/ 445 w 689"/>
                  <a:gd name="T41" fmla="*/ 22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5 h 29"/>
                  <a:gd name="T72" fmla="*/ 270 w 689"/>
                  <a:gd name="T73" fmla="*/ 15 h 29"/>
                  <a:gd name="T74" fmla="*/ 261 w 689"/>
                  <a:gd name="T75" fmla="*/ 8 h 29"/>
                  <a:gd name="T76" fmla="*/ 246 w 689"/>
                  <a:gd name="T77" fmla="*/ 8 h 29"/>
                  <a:gd name="T78" fmla="*/ 237 w 689"/>
                  <a:gd name="T79" fmla="*/ 15 h 29"/>
                  <a:gd name="T80" fmla="*/ 218 w 689"/>
                  <a:gd name="T81" fmla="*/ 15 h 29"/>
                  <a:gd name="T82" fmla="*/ 213 w 689"/>
                  <a:gd name="T83" fmla="*/ 15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10 h 29"/>
                  <a:gd name="T112" fmla="*/ 43 w 689"/>
                  <a:gd name="T113" fmla="*/ 8 h 29"/>
                  <a:gd name="T114" fmla="*/ 33 w 689"/>
                  <a:gd name="T115" fmla="*/ 0 h 29"/>
                  <a:gd name="T116" fmla="*/ 19 w 689"/>
                  <a:gd name="T117" fmla="*/ 0 h 29"/>
                  <a:gd name="T118" fmla="*/ 9 w 689"/>
                  <a:gd name="T1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7"/>
                    </a:moveTo>
                    <a:lnTo>
                      <a:pt x="687" y="29"/>
                    </a:lnTo>
                    <a:lnTo>
                      <a:pt x="689" y="22"/>
                    </a:lnTo>
                    <a:lnTo>
                      <a:pt x="684" y="19"/>
                    </a:lnTo>
                    <a:lnTo>
                      <a:pt x="682" y="27"/>
                    </a:lnTo>
                    <a:close/>
                    <a:moveTo>
                      <a:pt x="673" y="27"/>
                    </a:moveTo>
                    <a:lnTo>
                      <a:pt x="677" y="27"/>
                    </a:lnTo>
                    <a:lnTo>
                      <a:pt x="680" y="19"/>
                    </a:lnTo>
                    <a:lnTo>
                      <a:pt x="675" y="19"/>
                    </a:lnTo>
                    <a:lnTo>
                      <a:pt x="673" y="27"/>
                    </a:lnTo>
                    <a:close/>
                    <a:moveTo>
                      <a:pt x="663" y="27"/>
                    </a:moveTo>
                    <a:lnTo>
                      <a:pt x="668" y="27"/>
                    </a:lnTo>
                    <a:lnTo>
                      <a:pt x="670" y="19"/>
                    </a:lnTo>
                    <a:lnTo>
                      <a:pt x="665" y="19"/>
                    </a:lnTo>
                    <a:lnTo>
                      <a:pt x="663" y="27"/>
                    </a:lnTo>
                    <a:close/>
                    <a:moveTo>
                      <a:pt x="654" y="27"/>
                    </a:moveTo>
                    <a:lnTo>
                      <a:pt x="658" y="27"/>
                    </a:lnTo>
                    <a:lnTo>
                      <a:pt x="661" y="19"/>
                    </a:lnTo>
                    <a:lnTo>
                      <a:pt x="656" y="19"/>
                    </a:lnTo>
                    <a:lnTo>
                      <a:pt x="654" y="27"/>
                    </a:lnTo>
                    <a:close/>
                    <a:moveTo>
                      <a:pt x="644" y="27"/>
                    </a:moveTo>
                    <a:lnTo>
                      <a:pt x="649" y="27"/>
                    </a:lnTo>
                    <a:lnTo>
                      <a:pt x="651" y="19"/>
                    </a:lnTo>
                    <a:lnTo>
                      <a:pt x="647" y="19"/>
                    </a:lnTo>
                    <a:lnTo>
                      <a:pt x="644" y="27"/>
                    </a:lnTo>
                    <a:close/>
                    <a:moveTo>
                      <a:pt x="635" y="27"/>
                    </a:moveTo>
                    <a:lnTo>
                      <a:pt x="639" y="27"/>
                    </a:lnTo>
                    <a:lnTo>
                      <a:pt x="642" y="19"/>
                    </a:lnTo>
                    <a:lnTo>
                      <a:pt x="637" y="19"/>
                    </a:lnTo>
                    <a:lnTo>
                      <a:pt x="635" y="27"/>
                    </a:lnTo>
                    <a:close/>
                    <a:moveTo>
                      <a:pt x="625" y="27"/>
                    </a:moveTo>
                    <a:lnTo>
                      <a:pt x="630" y="27"/>
                    </a:lnTo>
                    <a:lnTo>
                      <a:pt x="632" y="19"/>
                    </a:lnTo>
                    <a:lnTo>
                      <a:pt x="628" y="19"/>
                    </a:lnTo>
                    <a:lnTo>
                      <a:pt x="625" y="27"/>
                    </a:lnTo>
                    <a:close/>
                    <a:moveTo>
                      <a:pt x="616" y="27"/>
                    </a:moveTo>
                    <a:lnTo>
                      <a:pt x="620" y="27"/>
                    </a:lnTo>
                    <a:lnTo>
                      <a:pt x="623" y="19"/>
                    </a:lnTo>
                    <a:lnTo>
                      <a:pt x="618" y="19"/>
                    </a:lnTo>
                    <a:lnTo>
                      <a:pt x="616" y="27"/>
                    </a:lnTo>
                    <a:close/>
                    <a:moveTo>
                      <a:pt x="606" y="27"/>
                    </a:moveTo>
                    <a:lnTo>
                      <a:pt x="611" y="27"/>
                    </a:lnTo>
                    <a:lnTo>
                      <a:pt x="613" y="19"/>
                    </a:lnTo>
                    <a:lnTo>
                      <a:pt x="609" y="19"/>
                    </a:lnTo>
                    <a:lnTo>
                      <a:pt x="606" y="27"/>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5"/>
                    </a:lnTo>
                    <a:lnTo>
                      <a:pt x="521" y="22"/>
                    </a:lnTo>
                    <a:close/>
                    <a:moveTo>
                      <a:pt x="512" y="22"/>
                    </a:moveTo>
                    <a:lnTo>
                      <a:pt x="516" y="22"/>
                    </a:lnTo>
                    <a:lnTo>
                      <a:pt x="519" y="15"/>
                    </a:lnTo>
                    <a:lnTo>
                      <a:pt x="514" y="15"/>
                    </a:lnTo>
                    <a:lnTo>
                      <a:pt x="512" y="22"/>
                    </a:lnTo>
                    <a:close/>
                    <a:moveTo>
                      <a:pt x="502" y="22"/>
                    </a:moveTo>
                    <a:lnTo>
                      <a:pt x="507" y="22"/>
                    </a:lnTo>
                    <a:lnTo>
                      <a:pt x="509" y="15"/>
                    </a:lnTo>
                    <a:lnTo>
                      <a:pt x="504" y="15"/>
                    </a:lnTo>
                    <a:lnTo>
                      <a:pt x="502" y="22"/>
                    </a:lnTo>
                    <a:close/>
                    <a:moveTo>
                      <a:pt x="493" y="22"/>
                    </a:moveTo>
                    <a:lnTo>
                      <a:pt x="497" y="22"/>
                    </a:lnTo>
                    <a:lnTo>
                      <a:pt x="500" y="15"/>
                    </a:lnTo>
                    <a:lnTo>
                      <a:pt x="495" y="15"/>
                    </a:lnTo>
                    <a:lnTo>
                      <a:pt x="493" y="22"/>
                    </a:lnTo>
                    <a:close/>
                    <a:moveTo>
                      <a:pt x="483" y="22"/>
                    </a:moveTo>
                    <a:lnTo>
                      <a:pt x="488" y="22"/>
                    </a:lnTo>
                    <a:lnTo>
                      <a:pt x="490" y="15"/>
                    </a:lnTo>
                    <a:lnTo>
                      <a:pt x="485" y="15"/>
                    </a:lnTo>
                    <a:lnTo>
                      <a:pt x="483" y="22"/>
                    </a:lnTo>
                    <a:close/>
                    <a:moveTo>
                      <a:pt x="474" y="22"/>
                    </a:moveTo>
                    <a:lnTo>
                      <a:pt x="478" y="22"/>
                    </a:lnTo>
                    <a:lnTo>
                      <a:pt x="481" y="15"/>
                    </a:lnTo>
                    <a:lnTo>
                      <a:pt x="476" y="15"/>
                    </a:lnTo>
                    <a:lnTo>
                      <a:pt x="474" y="22"/>
                    </a:lnTo>
                    <a:close/>
                    <a:moveTo>
                      <a:pt x="464" y="22"/>
                    </a:moveTo>
                    <a:lnTo>
                      <a:pt x="469" y="22"/>
                    </a:lnTo>
                    <a:lnTo>
                      <a:pt x="471" y="15"/>
                    </a:lnTo>
                    <a:lnTo>
                      <a:pt x="467" y="15"/>
                    </a:lnTo>
                    <a:lnTo>
                      <a:pt x="464" y="22"/>
                    </a:lnTo>
                    <a:close/>
                    <a:moveTo>
                      <a:pt x="455" y="22"/>
                    </a:moveTo>
                    <a:lnTo>
                      <a:pt x="459" y="22"/>
                    </a:lnTo>
                    <a:lnTo>
                      <a:pt x="462" y="15"/>
                    </a:lnTo>
                    <a:lnTo>
                      <a:pt x="457" y="15"/>
                    </a:lnTo>
                    <a:lnTo>
                      <a:pt x="455" y="22"/>
                    </a:lnTo>
                    <a:close/>
                    <a:moveTo>
                      <a:pt x="445" y="22"/>
                    </a:moveTo>
                    <a:lnTo>
                      <a:pt x="450" y="22"/>
                    </a:lnTo>
                    <a:lnTo>
                      <a:pt x="452" y="15"/>
                    </a:lnTo>
                    <a:lnTo>
                      <a:pt x="448" y="15"/>
                    </a:lnTo>
                    <a:lnTo>
                      <a:pt x="445" y="22"/>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9"/>
                    </a:lnTo>
                    <a:lnTo>
                      <a:pt x="365" y="12"/>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5"/>
                    </a:moveTo>
                    <a:lnTo>
                      <a:pt x="289" y="17"/>
                    </a:lnTo>
                    <a:lnTo>
                      <a:pt x="289" y="10"/>
                    </a:lnTo>
                    <a:lnTo>
                      <a:pt x="284" y="8"/>
                    </a:lnTo>
                    <a:lnTo>
                      <a:pt x="284" y="15"/>
                    </a:lnTo>
                    <a:close/>
                    <a:moveTo>
                      <a:pt x="275" y="15"/>
                    </a:moveTo>
                    <a:lnTo>
                      <a:pt x="279" y="15"/>
                    </a:lnTo>
                    <a:lnTo>
                      <a:pt x="279" y="8"/>
                    </a:lnTo>
                    <a:lnTo>
                      <a:pt x="275" y="8"/>
                    </a:lnTo>
                    <a:lnTo>
                      <a:pt x="275" y="15"/>
                    </a:lnTo>
                    <a:close/>
                    <a:moveTo>
                      <a:pt x="265" y="15"/>
                    </a:moveTo>
                    <a:lnTo>
                      <a:pt x="270" y="15"/>
                    </a:lnTo>
                    <a:lnTo>
                      <a:pt x="270" y="8"/>
                    </a:lnTo>
                    <a:lnTo>
                      <a:pt x="265" y="8"/>
                    </a:lnTo>
                    <a:lnTo>
                      <a:pt x="265" y="15"/>
                    </a:lnTo>
                    <a:close/>
                    <a:moveTo>
                      <a:pt x="256" y="15"/>
                    </a:moveTo>
                    <a:lnTo>
                      <a:pt x="261" y="15"/>
                    </a:lnTo>
                    <a:lnTo>
                      <a:pt x="261" y="8"/>
                    </a:lnTo>
                    <a:lnTo>
                      <a:pt x="256" y="8"/>
                    </a:lnTo>
                    <a:lnTo>
                      <a:pt x="256" y="15"/>
                    </a:lnTo>
                    <a:close/>
                    <a:moveTo>
                      <a:pt x="246" y="15"/>
                    </a:moveTo>
                    <a:lnTo>
                      <a:pt x="251" y="15"/>
                    </a:lnTo>
                    <a:lnTo>
                      <a:pt x="251" y="8"/>
                    </a:lnTo>
                    <a:lnTo>
                      <a:pt x="246" y="8"/>
                    </a:lnTo>
                    <a:lnTo>
                      <a:pt x="246" y="15"/>
                    </a:lnTo>
                    <a:close/>
                    <a:moveTo>
                      <a:pt x="237" y="15"/>
                    </a:moveTo>
                    <a:lnTo>
                      <a:pt x="242" y="15"/>
                    </a:lnTo>
                    <a:lnTo>
                      <a:pt x="242" y="8"/>
                    </a:lnTo>
                    <a:lnTo>
                      <a:pt x="237" y="8"/>
                    </a:lnTo>
                    <a:lnTo>
                      <a:pt x="237" y="15"/>
                    </a:lnTo>
                    <a:close/>
                    <a:moveTo>
                      <a:pt x="227" y="15"/>
                    </a:moveTo>
                    <a:lnTo>
                      <a:pt x="232" y="15"/>
                    </a:lnTo>
                    <a:lnTo>
                      <a:pt x="232" y="8"/>
                    </a:lnTo>
                    <a:lnTo>
                      <a:pt x="227" y="8"/>
                    </a:lnTo>
                    <a:lnTo>
                      <a:pt x="227" y="15"/>
                    </a:lnTo>
                    <a:close/>
                    <a:moveTo>
                      <a:pt x="218" y="15"/>
                    </a:moveTo>
                    <a:lnTo>
                      <a:pt x="223" y="15"/>
                    </a:lnTo>
                    <a:lnTo>
                      <a:pt x="223" y="8"/>
                    </a:lnTo>
                    <a:lnTo>
                      <a:pt x="218" y="8"/>
                    </a:lnTo>
                    <a:lnTo>
                      <a:pt x="218" y="15"/>
                    </a:lnTo>
                    <a:close/>
                    <a:moveTo>
                      <a:pt x="208" y="15"/>
                    </a:moveTo>
                    <a:lnTo>
                      <a:pt x="213" y="15"/>
                    </a:lnTo>
                    <a:lnTo>
                      <a:pt x="213" y="8"/>
                    </a:lnTo>
                    <a:lnTo>
                      <a:pt x="208" y="8"/>
                    </a:lnTo>
                    <a:lnTo>
                      <a:pt x="208" y="15"/>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10"/>
                    </a:moveTo>
                    <a:lnTo>
                      <a:pt x="52" y="10"/>
                    </a:lnTo>
                    <a:lnTo>
                      <a:pt x="52" y="3"/>
                    </a:lnTo>
                    <a:lnTo>
                      <a:pt x="47" y="3"/>
                    </a:lnTo>
                    <a:lnTo>
                      <a:pt x="47" y="10"/>
                    </a:lnTo>
                    <a:close/>
                    <a:moveTo>
                      <a:pt x="38" y="8"/>
                    </a:moveTo>
                    <a:lnTo>
                      <a:pt x="43" y="8"/>
                    </a:lnTo>
                    <a:lnTo>
                      <a:pt x="43" y="0"/>
                    </a:lnTo>
                    <a:lnTo>
                      <a:pt x="38" y="0"/>
                    </a:lnTo>
                    <a:lnTo>
                      <a:pt x="38" y="8"/>
                    </a:lnTo>
                    <a:close/>
                    <a:moveTo>
                      <a:pt x="28" y="8"/>
                    </a:moveTo>
                    <a:lnTo>
                      <a:pt x="33" y="8"/>
                    </a:lnTo>
                    <a:lnTo>
                      <a:pt x="33" y="0"/>
                    </a:lnTo>
                    <a:lnTo>
                      <a:pt x="28" y="0"/>
                    </a:lnTo>
                    <a:lnTo>
                      <a:pt x="28" y="8"/>
                    </a:lnTo>
                    <a:close/>
                    <a:moveTo>
                      <a:pt x="19" y="8"/>
                    </a:moveTo>
                    <a:lnTo>
                      <a:pt x="24" y="8"/>
                    </a:lnTo>
                    <a:lnTo>
                      <a:pt x="24" y="0"/>
                    </a:lnTo>
                    <a:lnTo>
                      <a:pt x="19" y="0"/>
                    </a:lnTo>
                    <a:lnTo>
                      <a:pt x="19" y="8"/>
                    </a:lnTo>
                    <a:close/>
                    <a:moveTo>
                      <a:pt x="9" y="8"/>
                    </a:moveTo>
                    <a:lnTo>
                      <a:pt x="14" y="8"/>
                    </a:lnTo>
                    <a:lnTo>
                      <a:pt x="14" y="0"/>
                    </a:lnTo>
                    <a:lnTo>
                      <a:pt x="9" y="0"/>
                    </a:lnTo>
                    <a:lnTo>
                      <a:pt x="9" y="8"/>
                    </a:lnTo>
                    <a:close/>
                    <a:moveTo>
                      <a:pt x="0" y="8"/>
                    </a:moveTo>
                    <a:lnTo>
                      <a:pt x="5" y="8"/>
                    </a:lnTo>
                    <a:lnTo>
                      <a:pt x="5" y="0"/>
                    </a:lnTo>
                    <a:lnTo>
                      <a:pt x="0"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3"/>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4"/>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5"/>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06"/>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7"/>
              <p:cNvSpPr>
                <a:spLocks noEditPoints="1"/>
              </p:cNvSpPr>
              <p:nvPr/>
            </p:nvSpPr>
            <p:spPr bwMode="auto">
              <a:xfrm>
                <a:off x="729" y="1108"/>
                <a:ext cx="454" cy="128"/>
              </a:xfrm>
              <a:custGeom>
                <a:avLst/>
                <a:gdLst>
                  <a:gd name="T0" fmla="*/ 449 w 454"/>
                  <a:gd name="T1" fmla="*/ 119 h 128"/>
                  <a:gd name="T2" fmla="*/ 445 w 454"/>
                  <a:gd name="T3" fmla="*/ 119 h 128"/>
                  <a:gd name="T4" fmla="*/ 433 w 454"/>
                  <a:gd name="T5" fmla="*/ 121 h 128"/>
                  <a:gd name="T6" fmla="*/ 421 w 454"/>
                  <a:gd name="T7" fmla="*/ 119 h 128"/>
                  <a:gd name="T8" fmla="*/ 421 w 454"/>
                  <a:gd name="T9" fmla="*/ 119 h 128"/>
                  <a:gd name="T10" fmla="*/ 412 w 454"/>
                  <a:gd name="T11" fmla="*/ 109 h 128"/>
                  <a:gd name="T12" fmla="*/ 409 w 454"/>
                  <a:gd name="T13" fmla="*/ 107 h 128"/>
                  <a:gd name="T14" fmla="*/ 397 w 454"/>
                  <a:gd name="T15" fmla="*/ 112 h 128"/>
                  <a:gd name="T16" fmla="*/ 383 w 454"/>
                  <a:gd name="T17" fmla="*/ 109 h 128"/>
                  <a:gd name="T18" fmla="*/ 383 w 454"/>
                  <a:gd name="T19" fmla="*/ 109 h 128"/>
                  <a:gd name="T20" fmla="*/ 376 w 454"/>
                  <a:gd name="T21" fmla="*/ 100 h 128"/>
                  <a:gd name="T22" fmla="*/ 371 w 454"/>
                  <a:gd name="T23" fmla="*/ 98 h 128"/>
                  <a:gd name="T24" fmla="*/ 359 w 454"/>
                  <a:gd name="T25" fmla="*/ 102 h 128"/>
                  <a:gd name="T26" fmla="*/ 348 w 454"/>
                  <a:gd name="T27" fmla="*/ 100 h 128"/>
                  <a:gd name="T28" fmla="*/ 348 w 454"/>
                  <a:gd name="T29" fmla="*/ 100 h 128"/>
                  <a:gd name="T30" fmla="*/ 341 w 454"/>
                  <a:gd name="T31" fmla="*/ 90 h 128"/>
                  <a:gd name="T32" fmla="*/ 336 w 454"/>
                  <a:gd name="T33" fmla="*/ 88 h 128"/>
                  <a:gd name="T34" fmla="*/ 324 w 454"/>
                  <a:gd name="T35" fmla="*/ 93 h 128"/>
                  <a:gd name="T36" fmla="*/ 310 w 454"/>
                  <a:gd name="T37" fmla="*/ 90 h 128"/>
                  <a:gd name="T38" fmla="*/ 310 w 454"/>
                  <a:gd name="T39" fmla="*/ 90 h 128"/>
                  <a:gd name="T40" fmla="*/ 303 w 454"/>
                  <a:gd name="T41" fmla="*/ 81 h 128"/>
                  <a:gd name="T42" fmla="*/ 298 w 454"/>
                  <a:gd name="T43" fmla="*/ 79 h 128"/>
                  <a:gd name="T44" fmla="*/ 288 w 454"/>
                  <a:gd name="T45" fmla="*/ 83 h 128"/>
                  <a:gd name="T46" fmla="*/ 274 w 454"/>
                  <a:gd name="T47" fmla="*/ 81 h 128"/>
                  <a:gd name="T48" fmla="*/ 274 w 454"/>
                  <a:gd name="T49" fmla="*/ 81 h 128"/>
                  <a:gd name="T50" fmla="*/ 267 w 454"/>
                  <a:gd name="T51" fmla="*/ 71 h 128"/>
                  <a:gd name="T52" fmla="*/ 262 w 454"/>
                  <a:gd name="T53" fmla="*/ 69 h 128"/>
                  <a:gd name="T54" fmla="*/ 251 w 454"/>
                  <a:gd name="T55" fmla="*/ 74 h 128"/>
                  <a:gd name="T56" fmla="*/ 236 w 454"/>
                  <a:gd name="T57" fmla="*/ 69 h 128"/>
                  <a:gd name="T58" fmla="*/ 236 w 454"/>
                  <a:gd name="T59" fmla="*/ 69 h 128"/>
                  <a:gd name="T60" fmla="*/ 229 w 454"/>
                  <a:gd name="T61" fmla="*/ 62 h 128"/>
                  <a:gd name="T62" fmla="*/ 224 w 454"/>
                  <a:gd name="T63" fmla="*/ 59 h 128"/>
                  <a:gd name="T64" fmla="*/ 215 w 454"/>
                  <a:gd name="T65" fmla="*/ 64 h 128"/>
                  <a:gd name="T66" fmla="*/ 201 w 454"/>
                  <a:gd name="T67" fmla="*/ 59 h 128"/>
                  <a:gd name="T68" fmla="*/ 201 w 454"/>
                  <a:gd name="T69" fmla="*/ 59 h 128"/>
                  <a:gd name="T70" fmla="*/ 194 w 454"/>
                  <a:gd name="T71" fmla="*/ 50 h 128"/>
                  <a:gd name="T72" fmla="*/ 189 w 454"/>
                  <a:gd name="T73" fmla="*/ 50 h 128"/>
                  <a:gd name="T74" fmla="*/ 177 w 454"/>
                  <a:gd name="T75" fmla="*/ 55 h 128"/>
                  <a:gd name="T76" fmla="*/ 165 w 454"/>
                  <a:gd name="T77" fmla="*/ 50 h 128"/>
                  <a:gd name="T78" fmla="*/ 165 w 454"/>
                  <a:gd name="T79" fmla="*/ 50 h 128"/>
                  <a:gd name="T80" fmla="*/ 156 w 454"/>
                  <a:gd name="T81" fmla="*/ 40 h 128"/>
                  <a:gd name="T82" fmla="*/ 153 w 454"/>
                  <a:gd name="T83" fmla="*/ 40 h 128"/>
                  <a:gd name="T84" fmla="*/ 142 w 454"/>
                  <a:gd name="T85" fmla="*/ 45 h 128"/>
                  <a:gd name="T86" fmla="*/ 127 w 454"/>
                  <a:gd name="T87" fmla="*/ 40 h 128"/>
                  <a:gd name="T88" fmla="*/ 127 w 454"/>
                  <a:gd name="T89" fmla="*/ 40 h 128"/>
                  <a:gd name="T90" fmla="*/ 120 w 454"/>
                  <a:gd name="T91" fmla="*/ 31 h 128"/>
                  <a:gd name="T92" fmla="*/ 116 w 454"/>
                  <a:gd name="T93" fmla="*/ 31 h 128"/>
                  <a:gd name="T94" fmla="*/ 104 w 454"/>
                  <a:gd name="T95" fmla="*/ 36 h 128"/>
                  <a:gd name="T96" fmla="*/ 92 w 454"/>
                  <a:gd name="T97" fmla="*/ 31 h 128"/>
                  <a:gd name="T98" fmla="*/ 92 w 454"/>
                  <a:gd name="T99" fmla="*/ 31 h 128"/>
                  <a:gd name="T100" fmla="*/ 85 w 454"/>
                  <a:gd name="T101" fmla="*/ 21 h 128"/>
                  <a:gd name="T102" fmla="*/ 80 w 454"/>
                  <a:gd name="T103" fmla="*/ 21 h 128"/>
                  <a:gd name="T104" fmla="*/ 68 w 454"/>
                  <a:gd name="T105" fmla="*/ 24 h 128"/>
                  <a:gd name="T106" fmla="*/ 54 w 454"/>
                  <a:gd name="T107" fmla="*/ 21 h 128"/>
                  <a:gd name="T108" fmla="*/ 54 w 454"/>
                  <a:gd name="T109" fmla="*/ 21 h 128"/>
                  <a:gd name="T110" fmla="*/ 47 w 454"/>
                  <a:gd name="T111" fmla="*/ 12 h 128"/>
                  <a:gd name="T112" fmla="*/ 42 w 454"/>
                  <a:gd name="T113" fmla="*/ 10 h 128"/>
                  <a:gd name="T114" fmla="*/ 33 w 454"/>
                  <a:gd name="T115" fmla="*/ 14 h 128"/>
                  <a:gd name="T116" fmla="*/ 18 w 454"/>
                  <a:gd name="T117" fmla="*/ 12 h 128"/>
                  <a:gd name="T118" fmla="*/ 18 w 454"/>
                  <a:gd name="T119" fmla="*/ 12 h 128"/>
                  <a:gd name="T120" fmla="*/ 11 w 454"/>
                  <a:gd name="T121" fmla="*/ 2 h 128"/>
                  <a:gd name="T122" fmla="*/ 7 w 454"/>
                  <a:gd name="T1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4" h="128">
                    <a:moveTo>
                      <a:pt x="447" y="126"/>
                    </a:moveTo>
                    <a:lnTo>
                      <a:pt x="452" y="128"/>
                    </a:lnTo>
                    <a:lnTo>
                      <a:pt x="454" y="121"/>
                    </a:lnTo>
                    <a:lnTo>
                      <a:pt x="449" y="119"/>
                    </a:lnTo>
                    <a:lnTo>
                      <a:pt x="447" y="126"/>
                    </a:lnTo>
                    <a:close/>
                    <a:moveTo>
                      <a:pt x="438" y="124"/>
                    </a:moveTo>
                    <a:lnTo>
                      <a:pt x="442" y="124"/>
                    </a:lnTo>
                    <a:lnTo>
                      <a:pt x="445" y="119"/>
                    </a:lnTo>
                    <a:lnTo>
                      <a:pt x="440" y="117"/>
                    </a:lnTo>
                    <a:lnTo>
                      <a:pt x="438" y="124"/>
                    </a:lnTo>
                    <a:close/>
                    <a:moveTo>
                      <a:pt x="428" y="121"/>
                    </a:moveTo>
                    <a:lnTo>
                      <a:pt x="433" y="121"/>
                    </a:lnTo>
                    <a:lnTo>
                      <a:pt x="435" y="117"/>
                    </a:lnTo>
                    <a:lnTo>
                      <a:pt x="431" y="114"/>
                    </a:lnTo>
                    <a:lnTo>
                      <a:pt x="428" y="121"/>
                    </a:lnTo>
                    <a:close/>
                    <a:moveTo>
                      <a:pt x="421" y="119"/>
                    </a:moveTo>
                    <a:lnTo>
                      <a:pt x="423" y="119"/>
                    </a:lnTo>
                    <a:lnTo>
                      <a:pt x="426" y="114"/>
                    </a:lnTo>
                    <a:lnTo>
                      <a:pt x="421" y="112"/>
                    </a:lnTo>
                    <a:lnTo>
                      <a:pt x="421" y="119"/>
                    </a:lnTo>
                    <a:close/>
                    <a:moveTo>
                      <a:pt x="412" y="117"/>
                    </a:moveTo>
                    <a:lnTo>
                      <a:pt x="416" y="117"/>
                    </a:lnTo>
                    <a:lnTo>
                      <a:pt x="416" y="112"/>
                    </a:lnTo>
                    <a:lnTo>
                      <a:pt x="412" y="109"/>
                    </a:lnTo>
                    <a:lnTo>
                      <a:pt x="412" y="117"/>
                    </a:lnTo>
                    <a:close/>
                    <a:moveTo>
                      <a:pt x="402" y="114"/>
                    </a:moveTo>
                    <a:lnTo>
                      <a:pt x="407" y="114"/>
                    </a:lnTo>
                    <a:lnTo>
                      <a:pt x="409" y="107"/>
                    </a:lnTo>
                    <a:lnTo>
                      <a:pt x="404" y="107"/>
                    </a:lnTo>
                    <a:lnTo>
                      <a:pt x="402" y="114"/>
                    </a:lnTo>
                    <a:close/>
                    <a:moveTo>
                      <a:pt x="393" y="112"/>
                    </a:moveTo>
                    <a:lnTo>
                      <a:pt x="397" y="112"/>
                    </a:lnTo>
                    <a:lnTo>
                      <a:pt x="400" y="105"/>
                    </a:lnTo>
                    <a:lnTo>
                      <a:pt x="395" y="105"/>
                    </a:lnTo>
                    <a:lnTo>
                      <a:pt x="393" y="112"/>
                    </a:lnTo>
                    <a:close/>
                    <a:moveTo>
                      <a:pt x="383" y="109"/>
                    </a:moveTo>
                    <a:lnTo>
                      <a:pt x="388" y="109"/>
                    </a:lnTo>
                    <a:lnTo>
                      <a:pt x="390" y="102"/>
                    </a:lnTo>
                    <a:lnTo>
                      <a:pt x="386" y="102"/>
                    </a:lnTo>
                    <a:lnTo>
                      <a:pt x="383" y="109"/>
                    </a:lnTo>
                    <a:close/>
                    <a:moveTo>
                      <a:pt x="374" y="107"/>
                    </a:moveTo>
                    <a:lnTo>
                      <a:pt x="378" y="107"/>
                    </a:lnTo>
                    <a:lnTo>
                      <a:pt x="381" y="100"/>
                    </a:lnTo>
                    <a:lnTo>
                      <a:pt x="376" y="100"/>
                    </a:lnTo>
                    <a:lnTo>
                      <a:pt x="374" y="107"/>
                    </a:lnTo>
                    <a:close/>
                    <a:moveTo>
                      <a:pt x="364" y="105"/>
                    </a:moveTo>
                    <a:lnTo>
                      <a:pt x="369" y="105"/>
                    </a:lnTo>
                    <a:lnTo>
                      <a:pt x="371" y="98"/>
                    </a:lnTo>
                    <a:lnTo>
                      <a:pt x="367" y="98"/>
                    </a:lnTo>
                    <a:lnTo>
                      <a:pt x="364" y="105"/>
                    </a:lnTo>
                    <a:close/>
                    <a:moveTo>
                      <a:pt x="357" y="102"/>
                    </a:moveTo>
                    <a:lnTo>
                      <a:pt x="359" y="102"/>
                    </a:lnTo>
                    <a:lnTo>
                      <a:pt x="362" y="95"/>
                    </a:lnTo>
                    <a:lnTo>
                      <a:pt x="357" y="95"/>
                    </a:lnTo>
                    <a:lnTo>
                      <a:pt x="357" y="102"/>
                    </a:lnTo>
                    <a:close/>
                    <a:moveTo>
                      <a:pt x="348" y="100"/>
                    </a:moveTo>
                    <a:lnTo>
                      <a:pt x="352" y="100"/>
                    </a:lnTo>
                    <a:lnTo>
                      <a:pt x="352" y="93"/>
                    </a:lnTo>
                    <a:lnTo>
                      <a:pt x="348" y="93"/>
                    </a:lnTo>
                    <a:lnTo>
                      <a:pt x="348" y="100"/>
                    </a:lnTo>
                    <a:close/>
                    <a:moveTo>
                      <a:pt x="338" y="98"/>
                    </a:moveTo>
                    <a:lnTo>
                      <a:pt x="343" y="98"/>
                    </a:lnTo>
                    <a:lnTo>
                      <a:pt x="345" y="90"/>
                    </a:lnTo>
                    <a:lnTo>
                      <a:pt x="341" y="90"/>
                    </a:lnTo>
                    <a:lnTo>
                      <a:pt x="338" y="98"/>
                    </a:lnTo>
                    <a:close/>
                    <a:moveTo>
                      <a:pt x="329" y="95"/>
                    </a:moveTo>
                    <a:lnTo>
                      <a:pt x="333" y="95"/>
                    </a:lnTo>
                    <a:lnTo>
                      <a:pt x="336" y="88"/>
                    </a:lnTo>
                    <a:lnTo>
                      <a:pt x="331" y="88"/>
                    </a:lnTo>
                    <a:lnTo>
                      <a:pt x="329" y="95"/>
                    </a:lnTo>
                    <a:close/>
                    <a:moveTo>
                      <a:pt x="319" y="93"/>
                    </a:moveTo>
                    <a:lnTo>
                      <a:pt x="324" y="93"/>
                    </a:lnTo>
                    <a:lnTo>
                      <a:pt x="326" y="86"/>
                    </a:lnTo>
                    <a:lnTo>
                      <a:pt x="322" y="86"/>
                    </a:lnTo>
                    <a:lnTo>
                      <a:pt x="319" y="93"/>
                    </a:lnTo>
                    <a:close/>
                    <a:moveTo>
                      <a:pt x="310" y="90"/>
                    </a:moveTo>
                    <a:lnTo>
                      <a:pt x="314" y="90"/>
                    </a:lnTo>
                    <a:lnTo>
                      <a:pt x="317" y="83"/>
                    </a:lnTo>
                    <a:lnTo>
                      <a:pt x="312" y="83"/>
                    </a:lnTo>
                    <a:lnTo>
                      <a:pt x="310" y="90"/>
                    </a:lnTo>
                    <a:close/>
                    <a:moveTo>
                      <a:pt x="300" y="88"/>
                    </a:moveTo>
                    <a:lnTo>
                      <a:pt x="305" y="88"/>
                    </a:lnTo>
                    <a:lnTo>
                      <a:pt x="307" y="81"/>
                    </a:lnTo>
                    <a:lnTo>
                      <a:pt x="303" y="81"/>
                    </a:lnTo>
                    <a:lnTo>
                      <a:pt x="300" y="88"/>
                    </a:lnTo>
                    <a:close/>
                    <a:moveTo>
                      <a:pt x="293" y="86"/>
                    </a:moveTo>
                    <a:lnTo>
                      <a:pt x="296" y="86"/>
                    </a:lnTo>
                    <a:lnTo>
                      <a:pt x="298" y="79"/>
                    </a:lnTo>
                    <a:lnTo>
                      <a:pt x="293" y="79"/>
                    </a:lnTo>
                    <a:lnTo>
                      <a:pt x="293" y="86"/>
                    </a:lnTo>
                    <a:close/>
                    <a:moveTo>
                      <a:pt x="284" y="83"/>
                    </a:moveTo>
                    <a:lnTo>
                      <a:pt x="288" y="83"/>
                    </a:lnTo>
                    <a:lnTo>
                      <a:pt x="288" y="76"/>
                    </a:lnTo>
                    <a:lnTo>
                      <a:pt x="284" y="76"/>
                    </a:lnTo>
                    <a:lnTo>
                      <a:pt x="284" y="83"/>
                    </a:lnTo>
                    <a:close/>
                    <a:moveTo>
                      <a:pt x="274" y="81"/>
                    </a:moveTo>
                    <a:lnTo>
                      <a:pt x="279" y="81"/>
                    </a:lnTo>
                    <a:lnTo>
                      <a:pt x="281" y="74"/>
                    </a:lnTo>
                    <a:lnTo>
                      <a:pt x="277" y="74"/>
                    </a:lnTo>
                    <a:lnTo>
                      <a:pt x="274" y="81"/>
                    </a:lnTo>
                    <a:close/>
                    <a:moveTo>
                      <a:pt x="265" y="79"/>
                    </a:moveTo>
                    <a:lnTo>
                      <a:pt x="269" y="79"/>
                    </a:lnTo>
                    <a:lnTo>
                      <a:pt x="272" y="71"/>
                    </a:lnTo>
                    <a:lnTo>
                      <a:pt x="267" y="71"/>
                    </a:lnTo>
                    <a:lnTo>
                      <a:pt x="265" y="79"/>
                    </a:lnTo>
                    <a:close/>
                    <a:moveTo>
                      <a:pt x="255" y="74"/>
                    </a:moveTo>
                    <a:lnTo>
                      <a:pt x="260" y="76"/>
                    </a:lnTo>
                    <a:lnTo>
                      <a:pt x="262" y="69"/>
                    </a:lnTo>
                    <a:lnTo>
                      <a:pt x="258" y="69"/>
                    </a:lnTo>
                    <a:lnTo>
                      <a:pt x="255" y="74"/>
                    </a:lnTo>
                    <a:close/>
                    <a:moveTo>
                      <a:pt x="246" y="71"/>
                    </a:moveTo>
                    <a:lnTo>
                      <a:pt x="251" y="74"/>
                    </a:lnTo>
                    <a:lnTo>
                      <a:pt x="253" y="67"/>
                    </a:lnTo>
                    <a:lnTo>
                      <a:pt x="248" y="67"/>
                    </a:lnTo>
                    <a:lnTo>
                      <a:pt x="246" y="71"/>
                    </a:lnTo>
                    <a:close/>
                    <a:moveTo>
                      <a:pt x="236" y="69"/>
                    </a:moveTo>
                    <a:lnTo>
                      <a:pt x="241" y="71"/>
                    </a:lnTo>
                    <a:lnTo>
                      <a:pt x="243" y="64"/>
                    </a:lnTo>
                    <a:lnTo>
                      <a:pt x="239" y="64"/>
                    </a:lnTo>
                    <a:lnTo>
                      <a:pt x="236" y="69"/>
                    </a:lnTo>
                    <a:close/>
                    <a:moveTo>
                      <a:pt x="229" y="67"/>
                    </a:moveTo>
                    <a:lnTo>
                      <a:pt x="232" y="69"/>
                    </a:lnTo>
                    <a:lnTo>
                      <a:pt x="234" y="62"/>
                    </a:lnTo>
                    <a:lnTo>
                      <a:pt x="229" y="62"/>
                    </a:lnTo>
                    <a:lnTo>
                      <a:pt x="229" y="67"/>
                    </a:lnTo>
                    <a:close/>
                    <a:moveTo>
                      <a:pt x="220" y="64"/>
                    </a:moveTo>
                    <a:lnTo>
                      <a:pt x="224" y="67"/>
                    </a:lnTo>
                    <a:lnTo>
                      <a:pt x="224" y="59"/>
                    </a:lnTo>
                    <a:lnTo>
                      <a:pt x="220" y="57"/>
                    </a:lnTo>
                    <a:lnTo>
                      <a:pt x="220" y="64"/>
                    </a:lnTo>
                    <a:close/>
                    <a:moveTo>
                      <a:pt x="210" y="62"/>
                    </a:moveTo>
                    <a:lnTo>
                      <a:pt x="215" y="64"/>
                    </a:lnTo>
                    <a:lnTo>
                      <a:pt x="217" y="57"/>
                    </a:lnTo>
                    <a:lnTo>
                      <a:pt x="213" y="55"/>
                    </a:lnTo>
                    <a:lnTo>
                      <a:pt x="210" y="62"/>
                    </a:lnTo>
                    <a:close/>
                    <a:moveTo>
                      <a:pt x="201" y="59"/>
                    </a:moveTo>
                    <a:lnTo>
                      <a:pt x="206" y="62"/>
                    </a:lnTo>
                    <a:lnTo>
                      <a:pt x="208" y="55"/>
                    </a:lnTo>
                    <a:lnTo>
                      <a:pt x="203" y="52"/>
                    </a:lnTo>
                    <a:lnTo>
                      <a:pt x="201" y="59"/>
                    </a:lnTo>
                    <a:close/>
                    <a:moveTo>
                      <a:pt x="191" y="57"/>
                    </a:moveTo>
                    <a:lnTo>
                      <a:pt x="196" y="59"/>
                    </a:lnTo>
                    <a:lnTo>
                      <a:pt x="198" y="52"/>
                    </a:lnTo>
                    <a:lnTo>
                      <a:pt x="194" y="50"/>
                    </a:lnTo>
                    <a:lnTo>
                      <a:pt x="191" y="57"/>
                    </a:lnTo>
                    <a:close/>
                    <a:moveTo>
                      <a:pt x="182" y="55"/>
                    </a:moveTo>
                    <a:lnTo>
                      <a:pt x="187" y="57"/>
                    </a:lnTo>
                    <a:lnTo>
                      <a:pt x="189" y="50"/>
                    </a:lnTo>
                    <a:lnTo>
                      <a:pt x="184" y="48"/>
                    </a:lnTo>
                    <a:lnTo>
                      <a:pt x="182" y="55"/>
                    </a:lnTo>
                    <a:close/>
                    <a:moveTo>
                      <a:pt x="172" y="52"/>
                    </a:moveTo>
                    <a:lnTo>
                      <a:pt x="177" y="55"/>
                    </a:lnTo>
                    <a:lnTo>
                      <a:pt x="179" y="48"/>
                    </a:lnTo>
                    <a:lnTo>
                      <a:pt x="175" y="45"/>
                    </a:lnTo>
                    <a:lnTo>
                      <a:pt x="172" y="52"/>
                    </a:lnTo>
                    <a:close/>
                    <a:moveTo>
                      <a:pt x="165" y="50"/>
                    </a:moveTo>
                    <a:lnTo>
                      <a:pt x="168" y="52"/>
                    </a:lnTo>
                    <a:lnTo>
                      <a:pt x="170" y="45"/>
                    </a:lnTo>
                    <a:lnTo>
                      <a:pt x="165" y="43"/>
                    </a:lnTo>
                    <a:lnTo>
                      <a:pt x="165" y="50"/>
                    </a:lnTo>
                    <a:close/>
                    <a:moveTo>
                      <a:pt x="156" y="48"/>
                    </a:moveTo>
                    <a:lnTo>
                      <a:pt x="161" y="50"/>
                    </a:lnTo>
                    <a:lnTo>
                      <a:pt x="161" y="43"/>
                    </a:lnTo>
                    <a:lnTo>
                      <a:pt x="156" y="40"/>
                    </a:lnTo>
                    <a:lnTo>
                      <a:pt x="156" y="48"/>
                    </a:lnTo>
                    <a:close/>
                    <a:moveTo>
                      <a:pt x="146" y="45"/>
                    </a:moveTo>
                    <a:lnTo>
                      <a:pt x="151" y="48"/>
                    </a:lnTo>
                    <a:lnTo>
                      <a:pt x="153" y="40"/>
                    </a:lnTo>
                    <a:lnTo>
                      <a:pt x="149" y="38"/>
                    </a:lnTo>
                    <a:lnTo>
                      <a:pt x="146" y="45"/>
                    </a:lnTo>
                    <a:close/>
                    <a:moveTo>
                      <a:pt x="137" y="43"/>
                    </a:moveTo>
                    <a:lnTo>
                      <a:pt x="142" y="45"/>
                    </a:lnTo>
                    <a:lnTo>
                      <a:pt x="144" y="38"/>
                    </a:lnTo>
                    <a:lnTo>
                      <a:pt x="139" y="36"/>
                    </a:lnTo>
                    <a:lnTo>
                      <a:pt x="137" y="43"/>
                    </a:lnTo>
                    <a:close/>
                    <a:moveTo>
                      <a:pt x="127" y="40"/>
                    </a:moveTo>
                    <a:lnTo>
                      <a:pt x="132" y="43"/>
                    </a:lnTo>
                    <a:lnTo>
                      <a:pt x="134" y="36"/>
                    </a:lnTo>
                    <a:lnTo>
                      <a:pt x="130" y="33"/>
                    </a:lnTo>
                    <a:lnTo>
                      <a:pt x="127" y="40"/>
                    </a:lnTo>
                    <a:close/>
                    <a:moveTo>
                      <a:pt x="118" y="38"/>
                    </a:moveTo>
                    <a:lnTo>
                      <a:pt x="123" y="40"/>
                    </a:lnTo>
                    <a:lnTo>
                      <a:pt x="125" y="33"/>
                    </a:lnTo>
                    <a:lnTo>
                      <a:pt x="120" y="31"/>
                    </a:lnTo>
                    <a:lnTo>
                      <a:pt x="118" y="38"/>
                    </a:lnTo>
                    <a:close/>
                    <a:moveTo>
                      <a:pt x="108" y="36"/>
                    </a:moveTo>
                    <a:lnTo>
                      <a:pt x="113" y="38"/>
                    </a:lnTo>
                    <a:lnTo>
                      <a:pt x="116" y="31"/>
                    </a:lnTo>
                    <a:lnTo>
                      <a:pt x="111" y="29"/>
                    </a:lnTo>
                    <a:lnTo>
                      <a:pt x="108" y="36"/>
                    </a:lnTo>
                    <a:close/>
                    <a:moveTo>
                      <a:pt x="101" y="33"/>
                    </a:moveTo>
                    <a:lnTo>
                      <a:pt x="104" y="36"/>
                    </a:lnTo>
                    <a:lnTo>
                      <a:pt x="106" y="29"/>
                    </a:lnTo>
                    <a:lnTo>
                      <a:pt x="101" y="26"/>
                    </a:lnTo>
                    <a:lnTo>
                      <a:pt x="101" y="33"/>
                    </a:lnTo>
                    <a:close/>
                    <a:moveTo>
                      <a:pt x="92" y="31"/>
                    </a:moveTo>
                    <a:lnTo>
                      <a:pt x="97" y="33"/>
                    </a:lnTo>
                    <a:lnTo>
                      <a:pt x="97" y="26"/>
                    </a:lnTo>
                    <a:lnTo>
                      <a:pt x="92" y="24"/>
                    </a:lnTo>
                    <a:lnTo>
                      <a:pt x="92" y="31"/>
                    </a:lnTo>
                    <a:close/>
                    <a:moveTo>
                      <a:pt x="82" y="29"/>
                    </a:moveTo>
                    <a:lnTo>
                      <a:pt x="87" y="31"/>
                    </a:lnTo>
                    <a:lnTo>
                      <a:pt x="89" y="24"/>
                    </a:lnTo>
                    <a:lnTo>
                      <a:pt x="85" y="21"/>
                    </a:lnTo>
                    <a:lnTo>
                      <a:pt x="82" y="29"/>
                    </a:lnTo>
                    <a:close/>
                    <a:moveTo>
                      <a:pt x="73" y="26"/>
                    </a:moveTo>
                    <a:lnTo>
                      <a:pt x="78" y="26"/>
                    </a:lnTo>
                    <a:lnTo>
                      <a:pt x="80" y="21"/>
                    </a:lnTo>
                    <a:lnTo>
                      <a:pt x="75" y="19"/>
                    </a:lnTo>
                    <a:lnTo>
                      <a:pt x="73" y="26"/>
                    </a:lnTo>
                    <a:close/>
                    <a:moveTo>
                      <a:pt x="63" y="24"/>
                    </a:moveTo>
                    <a:lnTo>
                      <a:pt x="68" y="24"/>
                    </a:lnTo>
                    <a:lnTo>
                      <a:pt x="71" y="19"/>
                    </a:lnTo>
                    <a:lnTo>
                      <a:pt x="66" y="17"/>
                    </a:lnTo>
                    <a:lnTo>
                      <a:pt x="63" y="24"/>
                    </a:lnTo>
                    <a:close/>
                    <a:moveTo>
                      <a:pt x="54" y="21"/>
                    </a:moveTo>
                    <a:lnTo>
                      <a:pt x="59" y="21"/>
                    </a:lnTo>
                    <a:lnTo>
                      <a:pt x="61" y="17"/>
                    </a:lnTo>
                    <a:lnTo>
                      <a:pt x="56" y="14"/>
                    </a:lnTo>
                    <a:lnTo>
                      <a:pt x="54" y="21"/>
                    </a:lnTo>
                    <a:close/>
                    <a:moveTo>
                      <a:pt x="44" y="19"/>
                    </a:moveTo>
                    <a:lnTo>
                      <a:pt x="49" y="19"/>
                    </a:lnTo>
                    <a:lnTo>
                      <a:pt x="52" y="14"/>
                    </a:lnTo>
                    <a:lnTo>
                      <a:pt x="47" y="12"/>
                    </a:lnTo>
                    <a:lnTo>
                      <a:pt x="44" y="19"/>
                    </a:lnTo>
                    <a:close/>
                    <a:moveTo>
                      <a:pt x="37" y="17"/>
                    </a:moveTo>
                    <a:lnTo>
                      <a:pt x="40" y="17"/>
                    </a:lnTo>
                    <a:lnTo>
                      <a:pt x="42" y="10"/>
                    </a:lnTo>
                    <a:lnTo>
                      <a:pt x="37" y="10"/>
                    </a:lnTo>
                    <a:lnTo>
                      <a:pt x="37" y="17"/>
                    </a:lnTo>
                    <a:close/>
                    <a:moveTo>
                      <a:pt x="28" y="14"/>
                    </a:moveTo>
                    <a:lnTo>
                      <a:pt x="33" y="14"/>
                    </a:lnTo>
                    <a:lnTo>
                      <a:pt x="33" y="7"/>
                    </a:lnTo>
                    <a:lnTo>
                      <a:pt x="28" y="7"/>
                    </a:lnTo>
                    <a:lnTo>
                      <a:pt x="28" y="14"/>
                    </a:lnTo>
                    <a:close/>
                    <a:moveTo>
                      <a:pt x="18" y="12"/>
                    </a:moveTo>
                    <a:lnTo>
                      <a:pt x="23" y="12"/>
                    </a:lnTo>
                    <a:lnTo>
                      <a:pt x="26" y="5"/>
                    </a:lnTo>
                    <a:lnTo>
                      <a:pt x="21" y="5"/>
                    </a:lnTo>
                    <a:lnTo>
                      <a:pt x="18" y="12"/>
                    </a:lnTo>
                    <a:close/>
                    <a:moveTo>
                      <a:pt x="9" y="10"/>
                    </a:moveTo>
                    <a:lnTo>
                      <a:pt x="14" y="10"/>
                    </a:lnTo>
                    <a:lnTo>
                      <a:pt x="16" y="2"/>
                    </a:lnTo>
                    <a:lnTo>
                      <a:pt x="11" y="2"/>
                    </a:lnTo>
                    <a:lnTo>
                      <a:pt x="9" y="10"/>
                    </a:lnTo>
                    <a:close/>
                    <a:moveTo>
                      <a:pt x="0" y="7"/>
                    </a:moveTo>
                    <a:lnTo>
                      <a:pt x="4" y="7"/>
                    </a:lnTo>
                    <a:lnTo>
                      <a:pt x="7"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8"/>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9"/>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110"/>
              <p:cNvSpPr>
                <a:spLocks noChangeArrowheads="1"/>
              </p:cNvSpPr>
              <p:nvPr/>
            </p:nvSpPr>
            <p:spPr bwMode="auto">
              <a:xfrm>
                <a:off x="461" y="124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1"/>
              <p:cNvSpPr>
                <a:spLocks/>
              </p:cNvSpPr>
              <p:nvPr/>
            </p:nvSpPr>
            <p:spPr bwMode="auto">
              <a:xfrm>
                <a:off x="459" y="1241"/>
                <a:ext cx="127" cy="129"/>
              </a:xfrm>
              <a:custGeom>
                <a:avLst/>
                <a:gdLst>
                  <a:gd name="T0" fmla="*/ 2 w 127"/>
                  <a:gd name="T1" fmla="*/ 124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4 h 129"/>
                  <a:gd name="T16" fmla="*/ 7 w 127"/>
                  <a:gd name="T17" fmla="*/ 124 h 129"/>
                  <a:gd name="T18" fmla="*/ 7 w 127"/>
                  <a:gd name="T19" fmla="*/ 7 h 129"/>
                  <a:gd name="T20" fmla="*/ 120 w 127"/>
                  <a:gd name="T21" fmla="*/ 7 h 129"/>
                  <a:gd name="T22" fmla="*/ 120 w 127"/>
                  <a:gd name="T23" fmla="*/ 121 h 129"/>
                  <a:gd name="T24" fmla="*/ 2 w 127"/>
                  <a:gd name="T25" fmla="*/ 121 h 129"/>
                  <a:gd name="T26" fmla="*/ 2 w 127"/>
                  <a:gd name="T27" fmla="*/ 124 h 129"/>
                  <a:gd name="T28" fmla="*/ 7 w 127"/>
                  <a:gd name="T29" fmla="*/ 124 h 129"/>
                  <a:gd name="T30" fmla="*/ 2 w 127"/>
                  <a:gd name="T31"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4"/>
                    </a:moveTo>
                    <a:lnTo>
                      <a:pt x="2" y="129"/>
                    </a:lnTo>
                    <a:lnTo>
                      <a:pt x="127" y="129"/>
                    </a:lnTo>
                    <a:lnTo>
                      <a:pt x="127" y="0"/>
                    </a:lnTo>
                    <a:lnTo>
                      <a:pt x="0" y="0"/>
                    </a:lnTo>
                    <a:lnTo>
                      <a:pt x="0" y="129"/>
                    </a:lnTo>
                    <a:lnTo>
                      <a:pt x="2" y="129"/>
                    </a:lnTo>
                    <a:lnTo>
                      <a:pt x="2" y="124"/>
                    </a:lnTo>
                    <a:lnTo>
                      <a:pt x="7" y="124"/>
                    </a:lnTo>
                    <a:lnTo>
                      <a:pt x="7" y="7"/>
                    </a:lnTo>
                    <a:lnTo>
                      <a:pt x="120" y="7"/>
                    </a:lnTo>
                    <a:lnTo>
                      <a:pt x="120"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Rectangle 112"/>
              <p:cNvSpPr>
                <a:spLocks noChangeArrowheads="1"/>
              </p:cNvSpPr>
              <p:nvPr/>
            </p:nvSpPr>
            <p:spPr bwMode="auto">
              <a:xfrm>
                <a:off x="1538" y="981"/>
                <a:ext cx="32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128</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20" name="Rectangle 113"/>
              <p:cNvSpPr>
                <a:spLocks noChangeArrowheads="1"/>
              </p:cNvSpPr>
              <p:nvPr/>
            </p:nvSpPr>
            <p:spPr bwMode="auto">
              <a:xfrm>
                <a:off x="1290" y="1120"/>
                <a:ext cx="7"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4"/>
              <p:cNvSpPr>
                <a:spLocks/>
              </p:cNvSpPr>
              <p:nvPr/>
            </p:nvSpPr>
            <p:spPr bwMode="auto">
              <a:xfrm>
                <a:off x="1290" y="1120"/>
                <a:ext cx="7" cy="86"/>
              </a:xfrm>
              <a:custGeom>
                <a:avLst/>
                <a:gdLst>
                  <a:gd name="T0" fmla="*/ 7 w 7"/>
                  <a:gd name="T1" fmla="*/ 86 h 86"/>
                  <a:gd name="T2" fmla="*/ 7 w 7"/>
                  <a:gd name="T3" fmla="*/ 0 h 86"/>
                  <a:gd name="T4" fmla="*/ 0 w 7"/>
                  <a:gd name="T5" fmla="*/ 0 h 86"/>
                  <a:gd name="T6" fmla="*/ 0 w 7"/>
                  <a:gd name="T7" fmla="*/ 86 h 86"/>
                </a:gdLst>
                <a:ahLst/>
                <a:cxnLst>
                  <a:cxn ang="0">
                    <a:pos x="T0" y="T1"/>
                  </a:cxn>
                  <a:cxn ang="0">
                    <a:pos x="T2" y="T3"/>
                  </a:cxn>
                  <a:cxn ang="0">
                    <a:pos x="T4" y="T5"/>
                  </a:cxn>
                  <a:cxn ang="0">
                    <a:pos x="T6" y="T7"/>
                  </a:cxn>
                </a:cxnLst>
                <a:rect l="0" t="0" r="r" b="b"/>
                <a:pathLst>
                  <a:path w="7" h="86">
                    <a:moveTo>
                      <a:pt x="7" y="86"/>
                    </a:moveTo>
                    <a:lnTo>
                      <a:pt x="7" y="0"/>
                    </a:lnTo>
                    <a:lnTo>
                      <a:pt x="0" y="0"/>
                    </a:lnTo>
                    <a:lnTo>
                      <a:pt x="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115"/>
              <p:cNvSpPr>
                <a:spLocks noChangeArrowheads="1"/>
              </p:cNvSpPr>
              <p:nvPr/>
            </p:nvSpPr>
            <p:spPr bwMode="auto">
              <a:xfrm>
                <a:off x="1977" y="1125"/>
                <a:ext cx="7" cy="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6"/>
              <p:cNvSpPr>
                <a:spLocks/>
              </p:cNvSpPr>
              <p:nvPr/>
            </p:nvSpPr>
            <p:spPr bwMode="auto">
              <a:xfrm>
                <a:off x="1977" y="1125"/>
                <a:ext cx="7" cy="85"/>
              </a:xfrm>
              <a:custGeom>
                <a:avLst/>
                <a:gdLst>
                  <a:gd name="T0" fmla="*/ 7 w 7"/>
                  <a:gd name="T1" fmla="*/ 85 h 85"/>
                  <a:gd name="T2" fmla="*/ 7 w 7"/>
                  <a:gd name="T3" fmla="*/ 0 h 85"/>
                  <a:gd name="T4" fmla="*/ 0 w 7"/>
                  <a:gd name="T5" fmla="*/ 0 h 85"/>
                  <a:gd name="T6" fmla="*/ 0 w 7"/>
                  <a:gd name="T7" fmla="*/ 85 h 85"/>
                </a:gdLst>
                <a:ahLst/>
                <a:cxnLst>
                  <a:cxn ang="0">
                    <a:pos x="T0" y="T1"/>
                  </a:cxn>
                  <a:cxn ang="0">
                    <a:pos x="T2" y="T3"/>
                  </a:cxn>
                  <a:cxn ang="0">
                    <a:pos x="T4" y="T5"/>
                  </a:cxn>
                  <a:cxn ang="0">
                    <a:pos x="T6" y="T7"/>
                  </a:cxn>
                </a:cxnLst>
                <a:rect l="0" t="0" r="r" b="b"/>
                <a:pathLst>
                  <a:path w="7" h="85">
                    <a:moveTo>
                      <a:pt x="7" y="85"/>
                    </a:moveTo>
                    <a:lnTo>
                      <a:pt x="7" y="0"/>
                    </a:lnTo>
                    <a:lnTo>
                      <a:pt x="0" y="0"/>
                    </a:ln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117"/>
              <p:cNvSpPr>
                <a:spLocks noChangeArrowheads="1"/>
              </p:cNvSpPr>
              <p:nvPr/>
            </p:nvSpPr>
            <p:spPr bwMode="auto">
              <a:xfrm>
                <a:off x="1285" y="1158"/>
                <a:ext cx="68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8"/>
              <p:cNvSpPr>
                <a:spLocks/>
              </p:cNvSpPr>
              <p:nvPr/>
            </p:nvSpPr>
            <p:spPr bwMode="auto">
              <a:xfrm>
                <a:off x="1285" y="1158"/>
                <a:ext cx="689" cy="7"/>
              </a:xfrm>
              <a:custGeom>
                <a:avLst/>
                <a:gdLst>
                  <a:gd name="T0" fmla="*/ 0 w 689"/>
                  <a:gd name="T1" fmla="*/ 7 h 7"/>
                  <a:gd name="T2" fmla="*/ 689 w 689"/>
                  <a:gd name="T3" fmla="*/ 7 h 7"/>
                  <a:gd name="T4" fmla="*/ 689 w 689"/>
                  <a:gd name="T5" fmla="*/ 0 h 7"/>
                  <a:gd name="T6" fmla="*/ 0 w 689"/>
                  <a:gd name="T7" fmla="*/ 0 h 7"/>
                </a:gdLst>
                <a:ahLst/>
                <a:cxnLst>
                  <a:cxn ang="0">
                    <a:pos x="T0" y="T1"/>
                  </a:cxn>
                  <a:cxn ang="0">
                    <a:pos x="T2" y="T3"/>
                  </a:cxn>
                  <a:cxn ang="0">
                    <a:pos x="T4" y="T5"/>
                  </a:cxn>
                  <a:cxn ang="0">
                    <a:pos x="T6" y="T7"/>
                  </a:cxn>
                </a:cxnLst>
                <a:rect l="0" t="0" r="r" b="b"/>
                <a:pathLst>
                  <a:path w="689" h="7">
                    <a:moveTo>
                      <a:pt x="0" y="7"/>
                    </a:moveTo>
                    <a:lnTo>
                      <a:pt x="689" y="7"/>
                    </a:lnTo>
                    <a:lnTo>
                      <a:pt x="68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Rectangle 119"/>
              <p:cNvSpPr>
                <a:spLocks noChangeArrowheads="1"/>
              </p:cNvSpPr>
              <p:nvPr/>
            </p:nvSpPr>
            <p:spPr bwMode="auto">
              <a:xfrm>
                <a:off x="619" y="934"/>
                <a:ext cx="90"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20"/>
              <p:cNvSpPr>
                <a:spLocks noChangeArrowheads="1"/>
              </p:cNvSpPr>
              <p:nvPr/>
            </p:nvSpPr>
            <p:spPr bwMode="auto">
              <a:xfrm>
                <a:off x="307" y="1146"/>
                <a:ext cx="130"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1"/>
              <p:cNvSpPr>
                <a:spLocks/>
              </p:cNvSpPr>
              <p:nvPr/>
            </p:nvSpPr>
            <p:spPr bwMode="auto">
              <a:xfrm>
                <a:off x="307" y="1146"/>
                <a:ext cx="130" cy="7"/>
              </a:xfrm>
              <a:custGeom>
                <a:avLst/>
                <a:gdLst>
                  <a:gd name="T0" fmla="*/ 130 w 130"/>
                  <a:gd name="T1" fmla="*/ 0 h 7"/>
                  <a:gd name="T2" fmla="*/ 0 w 130"/>
                  <a:gd name="T3" fmla="*/ 0 h 7"/>
                  <a:gd name="T4" fmla="*/ 0 w 130"/>
                  <a:gd name="T5" fmla="*/ 7 h 7"/>
                  <a:gd name="T6" fmla="*/ 130 w 130"/>
                  <a:gd name="T7" fmla="*/ 7 h 7"/>
                </a:gdLst>
                <a:ahLst/>
                <a:cxnLst>
                  <a:cxn ang="0">
                    <a:pos x="T0" y="T1"/>
                  </a:cxn>
                  <a:cxn ang="0">
                    <a:pos x="T2" y="T3"/>
                  </a:cxn>
                  <a:cxn ang="0">
                    <a:pos x="T4" y="T5"/>
                  </a:cxn>
                  <a:cxn ang="0">
                    <a:pos x="T6" y="T7"/>
                  </a:cxn>
                </a:cxnLst>
                <a:rect l="0" t="0" r="r" b="b"/>
                <a:pathLst>
                  <a:path w="130" h="7">
                    <a:moveTo>
                      <a:pt x="130" y="0"/>
                    </a:moveTo>
                    <a:lnTo>
                      <a:pt x="0" y="0"/>
                    </a:lnTo>
                    <a:lnTo>
                      <a:pt x="0" y="7"/>
                    </a:lnTo>
                    <a:lnTo>
                      <a:pt x="13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122"/>
              <p:cNvSpPr>
                <a:spLocks noChangeArrowheads="1"/>
              </p:cNvSpPr>
              <p:nvPr/>
            </p:nvSpPr>
            <p:spPr bwMode="auto">
              <a:xfrm>
                <a:off x="589" y="680"/>
                <a:ext cx="13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3"/>
              <p:cNvSpPr>
                <a:spLocks/>
              </p:cNvSpPr>
              <p:nvPr/>
            </p:nvSpPr>
            <p:spPr bwMode="auto">
              <a:xfrm>
                <a:off x="589" y="680"/>
                <a:ext cx="132" cy="7"/>
              </a:xfrm>
              <a:custGeom>
                <a:avLst/>
                <a:gdLst>
                  <a:gd name="T0" fmla="*/ 132 w 132"/>
                  <a:gd name="T1" fmla="*/ 0 h 7"/>
                  <a:gd name="T2" fmla="*/ 0 w 132"/>
                  <a:gd name="T3" fmla="*/ 0 h 7"/>
                  <a:gd name="T4" fmla="*/ 0 w 132"/>
                  <a:gd name="T5" fmla="*/ 7 h 7"/>
                  <a:gd name="T6" fmla="*/ 132 w 132"/>
                  <a:gd name="T7" fmla="*/ 7 h 7"/>
                </a:gdLst>
                <a:ahLst/>
                <a:cxnLst>
                  <a:cxn ang="0">
                    <a:pos x="T0" y="T1"/>
                  </a:cxn>
                  <a:cxn ang="0">
                    <a:pos x="T2" y="T3"/>
                  </a:cxn>
                  <a:cxn ang="0">
                    <a:pos x="T4" y="T5"/>
                  </a:cxn>
                  <a:cxn ang="0">
                    <a:pos x="T6" y="T7"/>
                  </a:cxn>
                </a:cxnLst>
                <a:rect l="0" t="0" r="r" b="b"/>
                <a:pathLst>
                  <a:path w="132" h="7">
                    <a:moveTo>
                      <a:pt x="132" y="0"/>
                    </a:moveTo>
                    <a:lnTo>
                      <a:pt x="0" y="0"/>
                    </a:lnTo>
                    <a:lnTo>
                      <a:pt x="0" y="7"/>
                    </a:lnTo>
                    <a:lnTo>
                      <a:pt x="1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4"/>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 name="T8" fmla="*/ 261 w 266"/>
                  <a:gd name="T9" fmla="*/ 0 h 433"/>
                </a:gdLst>
                <a:ahLst/>
                <a:cxnLst>
                  <a:cxn ang="0">
                    <a:pos x="T0" y="T1"/>
                  </a:cxn>
                  <a:cxn ang="0">
                    <a:pos x="T2" y="T3"/>
                  </a:cxn>
                  <a:cxn ang="0">
                    <a:pos x="T4" y="T5"/>
                  </a:cxn>
                  <a:cxn ang="0">
                    <a:pos x="T6" y="T7"/>
                  </a:cxn>
                  <a:cxn ang="0">
                    <a:pos x="T8" y="T9"/>
                  </a:cxn>
                </a:cxnLst>
                <a:rect l="0" t="0" r="r" b="b"/>
                <a:pathLst>
                  <a:path w="266" h="433">
                    <a:moveTo>
                      <a:pt x="261" y="0"/>
                    </a:moveTo>
                    <a:lnTo>
                      <a:pt x="0" y="428"/>
                    </a:lnTo>
                    <a:lnTo>
                      <a:pt x="5" y="433"/>
                    </a:lnTo>
                    <a:lnTo>
                      <a:pt x="266" y="3"/>
                    </a:lnTo>
                    <a:lnTo>
                      <a:pt x="2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5"/>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Lst>
                <a:ahLst/>
                <a:cxnLst>
                  <a:cxn ang="0">
                    <a:pos x="T0" y="T1"/>
                  </a:cxn>
                  <a:cxn ang="0">
                    <a:pos x="T2" y="T3"/>
                  </a:cxn>
                  <a:cxn ang="0">
                    <a:pos x="T4" y="T5"/>
                  </a:cxn>
                  <a:cxn ang="0">
                    <a:pos x="T6" y="T7"/>
                  </a:cxn>
                </a:cxnLst>
                <a:rect l="0" t="0" r="r" b="b"/>
                <a:pathLst>
                  <a:path w="266" h="433">
                    <a:moveTo>
                      <a:pt x="261" y="0"/>
                    </a:moveTo>
                    <a:lnTo>
                      <a:pt x="0" y="428"/>
                    </a:lnTo>
                    <a:lnTo>
                      <a:pt x="5" y="433"/>
                    </a:lnTo>
                    <a:lnTo>
                      <a:pt x="266"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6"/>
              <p:cNvSpPr>
                <a:spLocks/>
              </p:cNvSpPr>
              <p:nvPr/>
            </p:nvSpPr>
            <p:spPr bwMode="auto">
              <a:xfrm>
                <a:off x="624" y="685"/>
                <a:ext cx="31" cy="35"/>
              </a:xfrm>
              <a:custGeom>
                <a:avLst/>
                <a:gdLst>
                  <a:gd name="T0" fmla="*/ 13 w 13"/>
                  <a:gd name="T1" fmla="*/ 0 h 15"/>
                  <a:gd name="T2" fmla="*/ 0 w 13"/>
                  <a:gd name="T3" fmla="*/ 7 h 15"/>
                  <a:gd name="T4" fmla="*/ 7 w 13"/>
                  <a:gd name="T5" fmla="*/ 9 h 15"/>
                  <a:gd name="T6" fmla="*/ 12 w 13"/>
                  <a:gd name="T7" fmla="*/ 15 h 15"/>
                  <a:gd name="T8" fmla="*/ 13 w 13"/>
                  <a:gd name="T9" fmla="*/ 0 h 15"/>
                </a:gdLst>
                <a:ahLst/>
                <a:cxnLst>
                  <a:cxn ang="0">
                    <a:pos x="T0" y="T1"/>
                  </a:cxn>
                  <a:cxn ang="0">
                    <a:pos x="T2" y="T3"/>
                  </a:cxn>
                  <a:cxn ang="0">
                    <a:pos x="T4" y="T5"/>
                  </a:cxn>
                  <a:cxn ang="0">
                    <a:pos x="T6" y="T7"/>
                  </a:cxn>
                  <a:cxn ang="0">
                    <a:pos x="T8" y="T9"/>
                  </a:cxn>
                </a:cxnLst>
                <a:rect l="0" t="0" r="r" b="b"/>
                <a:pathLst>
                  <a:path w="13" h="15">
                    <a:moveTo>
                      <a:pt x="13" y="0"/>
                    </a:moveTo>
                    <a:cubicBezTo>
                      <a:pt x="9" y="3"/>
                      <a:pt x="4" y="6"/>
                      <a:pt x="0" y="7"/>
                    </a:cubicBezTo>
                    <a:cubicBezTo>
                      <a:pt x="7" y="9"/>
                      <a:pt x="7" y="9"/>
                      <a:pt x="7" y="9"/>
                    </a:cubicBezTo>
                    <a:cubicBezTo>
                      <a:pt x="12" y="15"/>
                      <a:pt x="12" y="15"/>
                      <a:pt x="12" y="15"/>
                    </a:cubicBezTo>
                    <a:cubicBezTo>
                      <a:pt x="11" y="10"/>
                      <a:pt x="12" y="4"/>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7"/>
              <p:cNvSpPr>
                <a:spLocks/>
              </p:cNvSpPr>
              <p:nvPr/>
            </p:nvSpPr>
            <p:spPr bwMode="auto">
              <a:xfrm>
                <a:off x="371" y="1115"/>
                <a:ext cx="31" cy="36"/>
              </a:xfrm>
              <a:custGeom>
                <a:avLst/>
                <a:gdLst>
                  <a:gd name="T0" fmla="*/ 0 w 13"/>
                  <a:gd name="T1" fmla="*/ 15 h 15"/>
                  <a:gd name="T2" fmla="*/ 1 w 13"/>
                  <a:gd name="T3" fmla="*/ 0 h 15"/>
                  <a:gd name="T4" fmla="*/ 6 w 13"/>
                  <a:gd name="T5" fmla="*/ 6 h 15"/>
                  <a:gd name="T6" fmla="*/ 13 w 13"/>
                  <a:gd name="T7" fmla="*/ 7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4"/>
                      <a:pt x="1" y="0"/>
                    </a:cubicBezTo>
                    <a:cubicBezTo>
                      <a:pt x="6" y="6"/>
                      <a:pt x="6" y="6"/>
                      <a:pt x="6" y="6"/>
                    </a:cubicBezTo>
                    <a:cubicBezTo>
                      <a:pt x="13" y="7"/>
                      <a:pt x="13" y="7"/>
                      <a:pt x="13" y="7"/>
                    </a:cubicBezTo>
                    <a:cubicBezTo>
                      <a:pt x="9" y="9"/>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Rectangle 128"/>
              <p:cNvSpPr>
                <a:spLocks noChangeArrowheads="1"/>
              </p:cNvSpPr>
              <p:nvPr/>
            </p:nvSpPr>
            <p:spPr bwMode="auto">
              <a:xfrm>
                <a:off x="131" y="759"/>
                <a:ext cx="32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192</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6" name="Rectangle 129"/>
              <p:cNvSpPr>
                <a:spLocks noChangeArrowheads="1"/>
              </p:cNvSpPr>
              <p:nvPr/>
            </p:nvSpPr>
            <p:spPr bwMode="auto">
              <a:xfrm>
                <a:off x="178" y="1268"/>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7" name="Rectangle 130"/>
              <p:cNvSpPr>
                <a:spLocks noChangeArrowheads="1"/>
              </p:cNvSpPr>
              <p:nvPr/>
            </p:nvSpPr>
            <p:spPr bwMode="auto">
              <a:xfrm>
                <a:off x="537" y="1548"/>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8" name="Rectangle 131"/>
              <p:cNvSpPr>
                <a:spLocks noChangeArrowheads="1"/>
              </p:cNvSpPr>
              <p:nvPr/>
            </p:nvSpPr>
            <p:spPr bwMode="auto">
              <a:xfrm>
                <a:off x="1691" y="1184"/>
                <a:ext cx="23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9" name="Rectangle 132"/>
              <p:cNvSpPr>
                <a:spLocks noChangeArrowheads="1"/>
              </p:cNvSpPr>
              <p:nvPr/>
            </p:nvSpPr>
            <p:spPr bwMode="auto">
              <a:xfrm>
                <a:off x="2477" y="957"/>
                <a:ext cx="90" cy="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40" name="Rectangle 133"/>
              <p:cNvSpPr>
                <a:spLocks noChangeArrowheads="1"/>
              </p:cNvSpPr>
              <p:nvPr/>
            </p:nvSpPr>
            <p:spPr bwMode="auto">
              <a:xfrm>
                <a:off x="2135" y="1191"/>
                <a:ext cx="13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4"/>
              <p:cNvSpPr>
                <a:spLocks/>
              </p:cNvSpPr>
              <p:nvPr/>
            </p:nvSpPr>
            <p:spPr bwMode="auto">
              <a:xfrm>
                <a:off x="2135" y="1191"/>
                <a:ext cx="133" cy="7"/>
              </a:xfrm>
              <a:custGeom>
                <a:avLst/>
                <a:gdLst>
                  <a:gd name="T0" fmla="*/ 133 w 133"/>
                  <a:gd name="T1" fmla="*/ 0 h 7"/>
                  <a:gd name="T2" fmla="*/ 0 w 133"/>
                  <a:gd name="T3" fmla="*/ 0 h 7"/>
                  <a:gd name="T4" fmla="*/ 0 w 133"/>
                  <a:gd name="T5" fmla="*/ 7 h 7"/>
                  <a:gd name="T6" fmla="*/ 133 w 133"/>
                  <a:gd name="T7" fmla="*/ 7 h 7"/>
                </a:gdLst>
                <a:ahLst/>
                <a:cxnLst>
                  <a:cxn ang="0">
                    <a:pos x="T0" y="T1"/>
                  </a:cxn>
                  <a:cxn ang="0">
                    <a:pos x="T2" y="T3"/>
                  </a:cxn>
                  <a:cxn ang="0">
                    <a:pos x="T4" y="T5"/>
                  </a:cxn>
                  <a:cxn ang="0">
                    <a:pos x="T6" y="T7"/>
                  </a:cxn>
                </a:cxnLst>
                <a:rect l="0" t="0" r="r" b="b"/>
                <a:pathLst>
                  <a:path w="133" h="7">
                    <a:moveTo>
                      <a:pt x="133" y="0"/>
                    </a:moveTo>
                    <a:lnTo>
                      <a:pt x="0" y="0"/>
                    </a:lnTo>
                    <a:lnTo>
                      <a:pt x="0" y="7"/>
                    </a:lnTo>
                    <a:lnTo>
                      <a:pt x="133"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135"/>
              <p:cNvSpPr>
                <a:spLocks noChangeArrowheads="1"/>
              </p:cNvSpPr>
              <p:nvPr/>
            </p:nvSpPr>
            <p:spPr bwMode="auto">
              <a:xfrm>
                <a:off x="2429" y="789"/>
                <a:ext cx="13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6"/>
              <p:cNvSpPr>
                <a:spLocks/>
              </p:cNvSpPr>
              <p:nvPr/>
            </p:nvSpPr>
            <p:spPr bwMode="auto">
              <a:xfrm>
                <a:off x="2429" y="789"/>
                <a:ext cx="130" cy="8"/>
              </a:xfrm>
              <a:custGeom>
                <a:avLst/>
                <a:gdLst>
                  <a:gd name="T0" fmla="*/ 130 w 130"/>
                  <a:gd name="T1" fmla="*/ 0 h 8"/>
                  <a:gd name="T2" fmla="*/ 0 w 130"/>
                  <a:gd name="T3" fmla="*/ 0 h 8"/>
                  <a:gd name="T4" fmla="*/ 0 w 130"/>
                  <a:gd name="T5" fmla="*/ 8 h 8"/>
                  <a:gd name="T6" fmla="*/ 130 w 130"/>
                  <a:gd name="T7" fmla="*/ 8 h 8"/>
                </a:gdLst>
                <a:ahLst/>
                <a:cxnLst>
                  <a:cxn ang="0">
                    <a:pos x="T0" y="T1"/>
                  </a:cxn>
                  <a:cxn ang="0">
                    <a:pos x="T2" y="T3"/>
                  </a:cxn>
                  <a:cxn ang="0">
                    <a:pos x="T4" y="T5"/>
                  </a:cxn>
                  <a:cxn ang="0">
                    <a:pos x="T6" y="T7"/>
                  </a:cxn>
                </a:cxnLst>
                <a:rect l="0" t="0" r="r" b="b"/>
                <a:pathLst>
                  <a:path w="130" h="8">
                    <a:moveTo>
                      <a:pt x="130" y="0"/>
                    </a:moveTo>
                    <a:lnTo>
                      <a:pt x="0" y="0"/>
                    </a:lnTo>
                    <a:lnTo>
                      <a:pt x="0" y="8"/>
                    </a:lnTo>
                    <a:lnTo>
                      <a:pt x="13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7"/>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 name="T8" fmla="*/ 268 w 272"/>
                  <a:gd name="T9" fmla="*/ 0 h 371"/>
                </a:gdLst>
                <a:ahLst/>
                <a:cxnLst>
                  <a:cxn ang="0">
                    <a:pos x="T0" y="T1"/>
                  </a:cxn>
                  <a:cxn ang="0">
                    <a:pos x="T2" y="T3"/>
                  </a:cxn>
                  <a:cxn ang="0">
                    <a:pos x="T4" y="T5"/>
                  </a:cxn>
                  <a:cxn ang="0">
                    <a:pos x="T6" y="T7"/>
                  </a:cxn>
                  <a:cxn ang="0">
                    <a:pos x="T8" y="T9"/>
                  </a:cxn>
                </a:cxnLst>
                <a:rect l="0" t="0" r="r" b="b"/>
                <a:pathLst>
                  <a:path w="272" h="371">
                    <a:moveTo>
                      <a:pt x="268" y="0"/>
                    </a:moveTo>
                    <a:lnTo>
                      <a:pt x="0" y="369"/>
                    </a:lnTo>
                    <a:lnTo>
                      <a:pt x="7" y="371"/>
                    </a:lnTo>
                    <a:lnTo>
                      <a:pt x="272" y="5"/>
                    </a:lnTo>
                    <a:lnTo>
                      <a:pt x="2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8"/>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Lst>
                <a:ahLst/>
                <a:cxnLst>
                  <a:cxn ang="0">
                    <a:pos x="T0" y="T1"/>
                  </a:cxn>
                  <a:cxn ang="0">
                    <a:pos x="T2" y="T3"/>
                  </a:cxn>
                  <a:cxn ang="0">
                    <a:pos x="T4" y="T5"/>
                  </a:cxn>
                  <a:cxn ang="0">
                    <a:pos x="T6" y="T7"/>
                  </a:cxn>
                </a:cxnLst>
                <a:rect l="0" t="0" r="r" b="b"/>
                <a:pathLst>
                  <a:path w="272" h="371">
                    <a:moveTo>
                      <a:pt x="268" y="0"/>
                    </a:moveTo>
                    <a:lnTo>
                      <a:pt x="0" y="369"/>
                    </a:lnTo>
                    <a:lnTo>
                      <a:pt x="7" y="371"/>
                    </a:lnTo>
                    <a:lnTo>
                      <a:pt x="27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9"/>
              <p:cNvSpPr>
                <a:spLocks/>
              </p:cNvSpPr>
              <p:nvPr/>
            </p:nvSpPr>
            <p:spPr bwMode="auto">
              <a:xfrm>
                <a:off x="2462" y="794"/>
                <a:ext cx="33" cy="33"/>
              </a:xfrm>
              <a:custGeom>
                <a:avLst/>
                <a:gdLst>
                  <a:gd name="T0" fmla="*/ 14 w 14"/>
                  <a:gd name="T1" fmla="*/ 0 h 14"/>
                  <a:gd name="T2" fmla="*/ 0 w 14"/>
                  <a:gd name="T3" fmla="*/ 6 h 14"/>
                  <a:gd name="T4" fmla="*/ 7 w 14"/>
                  <a:gd name="T5" fmla="*/ 8 h 14"/>
                  <a:gd name="T6" fmla="*/ 12 w 14"/>
                  <a:gd name="T7" fmla="*/ 14 h 14"/>
                  <a:gd name="T8" fmla="*/ 14 w 14"/>
                  <a:gd name="T9" fmla="*/ 0 h 14"/>
                </a:gdLst>
                <a:ahLst/>
                <a:cxnLst>
                  <a:cxn ang="0">
                    <a:pos x="T0" y="T1"/>
                  </a:cxn>
                  <a:cxn ang="0">
                    <a:pos x="T2" y="T3"/>
                  </a:cxn>
                  <a:cxn ang="0">
                    <a:pos x="T4" y="T5"/>
                  </a:cxn>
                  <a:cxn ang="0">
                    <a:pos x="T6" y="T7"/>
                  </a:cxn>
                  <a:cxn ang="0">
                    <a:pos x="T8" y="T9"/>
                  </a:cxn>
                </a:cxnLst>
                <a:rect l="0" t="0" r="r" b="b"/>
                <a:pathLst>
                  <a:path w="14" h="14">
                    <a:moveTo>
                      <a:pt x="14" y="0"/>
                    </a:moveTo>
                    <a:cubicBezTo>
                      <a:pt x="10" y="2"/>
                      <a:pt x="4" y="5"/>
                      <a:pt x="0" y="6"/>
                    </a:cubicBezTo>
                    <a:cubicBezTo>
                      <a:pt x="7" y="8"/>
                      <a:pt x="7" y="8"/>
                      <a:pt x="7" y="8"/>
                    </a:cubicBezTo>
                    <a:cubicBezTo>
                      <a:pt x="12" y="14"/>
                      <a:pt x="12" y="14"/>
                      <a:pt x="12" y="14"/>
                    </a:cubicBezTo>
                    <a:cubicBezTo>
                      <a:pt x="11" y="10"/>
                      <a:pt x="12" y="4"/>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0"/>
              <p:cNvSpPr>
                <a:spLocks/>
              </p:cNvSpPr>
              <p:nvPr/>
            </p:nvSpPr>
            <p:spPr bwMode="auto">
              <a:xfrm>
                <a:off x="2201" y="1160"/>
                <a:ext cx="31" cy="36"/>
              </a:xfrm>
              <a:custGeom>
                <a:avLst/>
                <a:gdLst>
                  <a:gd name="T0" fmla="*/ 0 w 13"/>
                  <a:gd name="T1" fmla="*/ 15 h 15"/>
                  <a:gd name="T2" fmla="*/ 2 w 13"/>
                  <a:gd name="T3" fmla="*/ 0 h 15"/>
                  <a:gd name="T4" fmla="*/ 6 w 13"/>
                  <a:gd name="T5" fmla="*/ 7 h 15"/>
                  <a:gd name="T6" fmla="*/ 13 w 13"/>
                  <a:gd name="T7" fmla="*/ 9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5"/>
                      <a:pt x="2" y="0"/>
                    </a:cubicBezTo>
                    <a:cubicBezTo>
                      <a:pt x="6" y="7"/>
                      <a:pt x="6" y="7"/>
                      <a:pt x="6" y="7"/>
                    </a:cubicBezTo>
                    <a:cubicBezTo>
                      <a:pt x="13" y="9"/>
                      <a:pt x="13" y="9"/>
                      <a:pt x="13" y="9"/>
                    </a:cubicBezTo>
                    <a:cubicBezTo>
                      <a:pt x="9" y="10"/>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Rectangle 141"/>
              <p:cNvSpPr>
                <a:spLocks noChangeArrowheads="1"/>
              </p:cNvSpPr>
              <p:nvPr/>
            </p:nvSpPr>
            <p:spPr bwMode="auto">
              <a:xfrm>
                <a:off x="2099" y="817"/>
                <a:ext cx="32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128</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49" name="Rectangle 142"/>
              <p:cNvSpPr>
                <a:spLocks noChangeArrowheads="1"/>
              </p:cNvSpPr>
              <p:nvPr/>
            </p:nvSpPr>
            <p:spPr bwMode="auto">
              <a:xfrm>
                <a:off x="2348" y="1548"/>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50" name="Rectangle 143"/>
              <p:cNvSpPr>
                <a:spLocks noChangeArrowheads="1"/>
              </p:cNvSpPr>
              <p:nvPr/>
            </p:nvSpPr>
            <p:spPr bwMode="auto">
              <a:xfrm>
                <a:off x="2618" y="1445"/>
                <a:ext cx="2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Times New Roman" panose="02020603050405020304" pitchFamily="18" charset="0"/>
                  </a:rPr>
                  <a:t>13</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sp>
          <p:nvSpPr>
            <p:cNvPr id="151" name="矩形 150"/>
            <p:cNvSpPr/>
            <p:nvPr/>
          </p:nvSpPr>
          <p:spPr>
            <a:xfrm>
              <a:off x="1347787" y="2765783"/>
              <a:ext cx="3434045" cy="338554"/>
            </a:xfrm>
            <a:prstGeom prst="rect">
              <a:avLst/>
            </a:prstGeom>
          </p:spPr>
          <p:txBody>
            <a:bodyPr wrap="square">
              <a:spAutoFit/>
            </a:bodyPr>
            <a:lstStyle/>
            <a:p>
              <a:pPr algn="ctr"/>
              <a:r>
                <a:rPr lang="en-US" altLang="zh-CN" sz="1600" dirty="0" smtClean="0">
                  <a:latin typeface="Times New Roman" panose="02020603050405020304" pitchFamily="18" charset="0"/>
                  <a:cs typeface="Times New Roman" panose="02020603050405020304" pitchFamily="18" charset="0"/>
                </a:rPr>
                <a:t>Fig. Convolution of Layer 5 in </a:t>
              </a:r>
              <a:r>
                <a:rPr lang="en-US" altLang="zh-CN" sz="1600" dirty="0" err="1" smtClean="0">
                  <a:latin typeface="Times New Roman" panose="02020603050405020304" pitchFamily="18" charset="0"/>
                  <a:cs typeface="Times New Roman" panose="02020603050405020304" pitchFamily="18" charset="0"/>
                </a:rPr>
                <a:t>AlexNet</a:t>
              </a:r>
              <a:endParaRPr lang="en-US" altLang="zh-CN" sz="1600" dirty="0">
                <a:latin typeface="Times New Roman" panose="02020603050405020304" pitchFamily="18" charset="0"/>
                <a:cs typeface="Times New Roman" panose="02020603050405020304" pitchFamily="18" charset="0"/>
              </a:endParaRPr>
            </a:p>
          </p:txBody>
        </p:sp>
      </p:grpSp>
      <p:pic>
        <p:nvPicPr>
          <p:cNvPr id="3" name="图片 2"/>
          <p:cNvPicPr>
            <a:picLocks noChangeAspect="1"/>
          </p:cNvPicPr>
          <p:nvPr/>
        </p:nvPicPr>
        <p:blipFill>
          <a:blip r:embed="rId3"/>
          <a:stretch>
            <a:fillRect/>
          </a:stretch>
        </p:blipFill>
        <p:spPr>
          <a:xfrm>
            <a:off x="265262" y="3421857"/>
            <a:ext cx="5362551" cy="2801144"/>
          </a:xfrm>
          <a:prstGeom prst="rect">
            <a:avLst/>
          </a:prstGeom>
        </p:spPr>
      </p:pic>
      <p:sp>
        <p:nvSpPr>
          <p:cNvPr id="160" name="标题 2"/>
          <p:cNvSpPr txBox="1">
            <a:spLocks/>
          </p:cNvSpPr>
          <p:nvPr/>
        </p:nvSpPr>
        <p:spPr>
          <a:xfrm>
            <a:off x="5940582" y="3861868"/>
            <a:ext cx="3038651" cy="97803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r>
              <a:rPr lang="en-US" altLang="zh-CN" sz="1800" b="0" dirty="0" smtClean="0">
                <a:solidFill>
                  <a:srgbClr val="C00000"/>
                </a:solidFill>
                <a:effectLst/>
                <a:latin typeface="Times New Roman" panose="02020603050405020304" pitchFamily="18" charset="0"/>
                <a:cs typeface="Times New Roman" panose="02020603050405020304" pitchFamily="18" charset="0"/>
              </a:rPr>
              <a:t>Optimizations on design parameters</a:t>
            </a:r>
            <a:endParaRPr lang="en-US" altLang="zh-CN" sz="1800" b="0" dirty="0">
              <a:solidFill>
                <a:srgbClr val="C00000"/>
              </a:solidFill>
              <a:effectLst/>
              <a:latin typeface="Times New Roman" panose="02020603050405020304" pitchFamily="18" charset="0"/>
              <a:cs typeface="Times New Roman" panose="02020603050405020304" pitchFamily="18" charset="0"/>
            </a:endParaRPr>
          </a:p>
        </p:txBody>
      </p:sp>
      <p:sp>
        <p:nvSpPr>
          <p:cNvPr id="164" name="矩形 163"/>
          <p:cNvSpPr/>
          <p:nvPr/>
        </p:nvSpPr>
        <p:spPr>
          <a:xfrm>
            <a:off x="5838950" y="1612293"/>
            <a:ext cx="1685077"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Observation:</a:t>
            </a:r>
            <a:endParaRPr lang="zh-CN" altLang="en-US" sz="2000" b="1" dirty="0">
              <a:latin typeface="Times New Roman" panose="02020603050405020304" pitchFamily="18" charset="0"/>
              <a:cs typeface="Times New Roman" panose="02020603050405020304" pitchFamily="18" charset="0"/>
            </a:endParaRPr>
          </a:p>
        </p:txBody>
      </p:sp>
      <p:sp>
        <p:nvSpPr>
          <p:cNvPr id="165" name="下箭头 164"/>
          <p:cNvSpPr/>
          <p:nvPr/>
        </p:nvSpPr>
        <p:spPr>
          <a:xfrm>
            <a:off x="7280210" y="3194108"/>
            <a:ext cx="270319" cy="5532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8" name="标题 2"/>
          <p:cNvSpPr txBox="1">
            <a:spLocks/>
          </p:cNvSpPr>
          <p:nvPr/>
        </p:nvSpPr>
        <p:spPr>
          <a:xfrm>
            <a:off x="5915092" y="2225337"/>
            <a:ext cx="3038651" cy="85227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lvl="0" algn="ctr"/>
            <a:r>
              <a:rPr lang="en-US" altLang="zh-CN" sz="1800" b="0" dirty="0">
                <a:solidFill>
                  <a:schemeClr val="accent1"/>
                </a:solidFill>
                <a:effectLst/>
                <a:latin typeface="Times New Roman" panose="02020603050405020304" pitchFamily="18" charset="0"/>
                <a:cs typeface="Times New Roman" panose="02020603050405020304" pitchFamily="18" charset="0"/>
              </a:rPr>
              <a:t>Different design parameters</a:t>
            </a:r>
            <a:br>
              <a:rPr lang="en-US" altLang="zh-CN" sz="1800" b="0" dirty="0">
                <a:solidFill>
                  <a:schemeClr val="accent1"/>
                </a:solidFill>
                <a:effectLst/>
                <a:latin typeface="Times New Roman" panose="02020603050405020304" pitchFamily="18" charset="0"/>
                <a:cs typeface="Times New Roman" panose="02020603050405020304" pitchFamily="18" charset="0"/>
              </a:rPr>
            </a:br>
            <a:r>
              <a:rPr lang="en-US" altLang="zh-CN" sz="1800" b="0" dirty="0">
                <a:solidFill>
                  <a:schemeClr val="accent1"/>
                </a:solidFill>
                <a:effectLst/>
                <a:latin typeface="Times New Roman" panose="02020603050405020304" pitchFamily="18" charset="0"/>
                <a:cs typeface="Times New Roman" panose="02020603050405020304" pitchFamily="18" charset="0"/>
              </a:rPr>
              <a:t>lead to different performance</a:t>
            </a:r>
          </a:p>
        </p:txBody>
      </p:sp>
    </p:spTree>
    <p:extLst>
      <p:ext uri="{BB962C8B-B14F-4D97-AF65-F5344CB8AC3E}">
        <p14:creationId xmlns:p14="http://schemas.microsoft.com/office/powerpoint/2010/main" val="25952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4" grpId="0"/>
      <p:bldP spid="165" grpId="0" animBg="1"/>
      <p:bldP spid="16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25740</TotalTime>
  <Words>3506</Words>
  <Application>Microsoft Office PowerPoint</Application>
  <PresentationFormat>全屏显示(4:3)</PresentationFormat>
  <Paragraphs>706</Paragraphs>
  <Slides>46</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46</vt:i4>
      </vt:variant>
    </vt:vector>
  </HeadingPairs>
  <TitlesOfParts>
    <vt:vector size="58" baseType="lpstr">
      <vt:lpstr>Microsoft JhengHei UI Light</vt:lpstr>
      <vt:lpstr>ＭＳ Ｐゴシック</vt:lpstr>
      <vt:lpstr>ＭＳ Ｐゴシック</vt:lpstr>
      <vt:lpstr>宋体</vt:lpstr>
      <vt:lpstr>Arial</vt:lpstr>
      <vt:lpstr>Calibri</vt:lpstr>
      <vt:lpstr>Cambria Math</vt:lpstr>
      <vt:lpstr>Symbol</vt:lpstr>
      <vt:lpstr>Tahoma</vt:lpstr>
      <vt:lpstr>Times New Roman</vt:lpstr>
      <vt:lpstr>Wingdings</vt:lpstr>
      <vt:lpstr>Office Theme</vt:lpstr>
      <vt:lpstr>Achieving Super-Linear Speedup across Multi-FPGA for Real-Time DNN Inference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lpstr>Achieving Super-Linear Speedup across Multi-FPGA for Real-Time DNN Inference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Engineering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heading</dc:title>
  <dc:creator>Tom Loomis</dc:creator>
  <cp:lastModifiedBy>Weiwen Jiang</cp:lastModifiedBy>
  <cp:revision>490</cp:revision>
  <dcterms:created xsi:type="dcterms:W3CDTF">2009-09-17T19:08:34Z</dcterms:created>
  <dcterms:modified xsi:type="dcterms:W3CDTF">2019-10-14T18:35:50Z</dcterms:modified>
</cp:coreProperties>
</file>